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50"/>
  </p:notesMasterIdLst>
  <p:handoutMasterIdLst>
    <p:handoutMasterId r:id="rId251"/>
  </p:handoutMasterIdLst>
  <p:sldIdLst>
    <p:sldId id="256" r:id="rId2"/>
    <p:sldId id="257" r:id="rId3"/>
    <p:sldId id="259" r:id="rId4"/>
    <p:sldId id="260" r:id="rId5"/>
    <p:sldId id="496" r:id="rId6"/>
    <p:sldId id="497" r:id="rId7"/>
    <p:sldId id="498" r:id="rId8"/>
    <p:sldId id="261" r:id="rId9"/>
    <p:sldId id="589" r:id="rId10"/>
    <p:sldId id="264" r:id="rId11"/>
    <p:sldId id="265" r:id="rId12"/>
    <p:sldId id="266" r:id="rId13"/>
    <p:sldId id="267" r:id="rId14"/>
    <p:sldId id="590" r:id="rId15"/>
    <p:sldId id="269" r:id="rId16"/>
    <p:sldId id="591" r:id="rId17"/>
    <p:sldId id="592" r:id="rId18"/>
    <p:sldId id="593" r:id="rId19"/>
    <p:sldId id="270" r:id="rId20"/>
    <p:sldId id="271" r:id="rId21"/>
    <p:sldId id="272" r:id="rId22"/>
    <p:sldId id="273" r:id="rId23"/>
    <p:sldId id="274" r:id="rId24"/>
    <p:sldId id="275" r:id="rId25"/>
    <p:sldId id="594" r:id="rId26"/>
    <p:sldId id="276" r:id="rId27"/>
    <p:sldId id="277" r:id="rId28"/>
    <p:sldId id="278" r:id="rId29"/>
    <p:sldId id="506" r:id="rId30"/>
    <p:sldId id="507" r:id="rId31"/>
    <p:sldId id="279" r:id="rId32"/>
    <p:sldId id="280" r:id="rId33"/>
    <p:sldId id="616" r:id="rId34"/>
    <p:sldId id="617" r:id="rId35"/>
    <p:sldId id="281" r:id="rId36"/>
    <p:sldId id="282" r:id="rId37"/>
    <p:sldId id="547" r:id="rId38"/>
    <p:sldId id="283" r:id="rId39"/>
    <p:sldId id="509" r:id="rId40"/>
    <p:sldId id="284" r:id="rId41"/>
    <p:sldId id="285" r:id="rId42"/>
    <p:sldId id="286" r:id="rId43"/>
    <p:sldId id="612" r:id="rId44"/>
    <p:sldId id="613" r:id="rId45"/>
    <p:sldId id="287" r:id="rId46"/>
    <p:sldId id="548" r:id="rId47"/>
    <p:sldId id="554" r:id="rId48"/>
    <p:sldId id="551" r:id="rId49"/>
    <p:sldId id="552" r:id="rId50"/>
    <p:sldId id="650" r:id="rId51"/>
    <p:sldId id="651" r:id="rId52"/>
    <p:sldId id="288" r:id="rId53"/>
    <p:sldId id="289" r:id="rId54"/>
    <p:sldId id="596" r:id="rId55"/>
    <p:sldId id="597" r:id="rId56"/>
    <p:sldId id="290" r:id="rId57"/>
    <p:sldId id="291" r:id="rId58"/>
    <p:sldId id="595" r:id="rId59"/>
    <p:sldId id="515" r:id="rId60"/>
    <p:sldId id="292" r:id="rId61"/>
    <p:sldId id="293" r:id="rId62"/>
    <p:sldId id="516" r:id="rId63"/>
    <p:sldId id="649" r:id="rId64"/>
    <p:sldId id="295" r:id="rId65"/>
    <p:sldId id="296" r:id="rId66"/>
    <p:sldId id="559" r:id="rId67"/>
    <p:sldId id="571" r:id="rId68"/>
    <p:sldId id="572" r:id="rId69"/>
    <p:sldId id="573" r:id="rId70"/>
    <p:sldId id="555" r:id="rId71"/>
    <p:sldId id="574" r:id="rId72"/>
    <p:sldId id="556" r:id="rId73"/>
    <p:sldId id="557" r:id="rId74"/>
    <p:sldId id="558" r:id="rId75"/>
    <p:sldId id="297" r:id="rId76"/>
    <p:sldId id="298" r:id="rId77"/>
    <p:sldId id="299" r:id="rId78"/>
    <p:sldId id="563" r:id="rId79"/>
    <p:sldId id="564" r:id="rId80"/>
    <p:sldId id="565" r:id="rId81"/>
    <p:sldId id="566" r:id="rId82"/>
    <p:sldId id="567" r:id="rId83"/>
    <p:sldId id="568" r:id="rId84"/>
    <p:sldId id="569" r:id="rId85"/>
    <p:sldId id="300" r:id="rId86"/>
    <p:sldId id="631" r:id="rId87"/>
    <p:sldId id="632" r:id="rId88"/>
    <p:sldId id="633" r:id="rId89"/>
    <p:sldId id="634" r:id="rId90"/>
    <p:sldId id="618" r:id="rId91"/>
    <p:sldId id="619" r:id="rId92"/>
    <p:sldId id="620" r:id="rId93"/>
    <p:sldId id="301" r:id="rId94"/>
    <p:sldId id="302" r:id="rId95"/>
    <p:sldId id="303" r:id="rId96"/>
    <p:sldId id="304" r:id="rId97"/>
    <p:sldId id="305" r:id="rId98"/>
    <p:sldId id="570" r:id="rId99"/>
    <p:sldId id="544" r:id="rId100"/>
    <p:sldId id="545" r:id="rId101"/>
    <p:sldId id="306" r:id="rId102"/>
    <p:sldId id="307" r:id="rId103"/>
    <p:sldId id="308" r:id="rId104"/>
    <p:sldId id="309" r:id="rId105"/>
    <p:sldId id="310" r:id="rId106"/>
    <p:sldId id="311" r:id="rId107"/>
    <p:sldId id="312" r:id="rId108"/>
    <p:sldId id="313" r:id="rId109"/>
    <p:sldId id="314" r:id="rId110"/>
    <p:sldId id="315" r:id="rId111"/>
    <p:sldId id="316" r:id="rId112"/>
    <p:sldId id="317" r:id="rId113"/>
    <p:sldId id="318" r:id="rId114"/>
    <p:sldId id="319" r:id="rId115"/>
    <p:sldId id="320" r:id="rId116"/>
    <p:sldId id="627" r:id="rId117"/>
    <p:sldId id="628" r:id="rId118"/>
    <p:sldId id="629" r:id="rId119"/>
    <p:sldId id="630" r:id="rId120"/>
    <p:sldId id="635" r:id="rId121"/>
    <p:sldId id="636" r:id="rId122"/>
    <p:sldId id="637" r:id="rId123"/>
    <p:sldId id="638" r:id="rId124"/>
    <p:sldId id="321" r:id="rId125"/>
    <p:sldId id="322" r:id="rId126"/>
    <p:sldId id="323" r:id="rId127"/>
    <p:sldId id="324" r:id="rId128"/>
    <p:sldId id="325" r:id="rId129"/>
    <p:sldId id="647" r:id="rId130"/>
    <p:sldId id="648" r:id="rId131"/>
    <p:sldId id="621" r:id="rId132"/>
    <p:sldId id="623" r:id="rId133"/>
    <p:sldId id="622" r:id="rId134"/>
    <p:sldId id="626" r:id="rId135"/>
    <p:sldId id="624" r:id="rId136"/>
    <p:sldId id="625" r:id="rId137"/>
    <p:sldId id="326" r:id="rId138"/>
    <p:sldId id="327" r:id="rId139"/>
    <p:sldId id="328" r:id="rId140"/>
    <p:sldId id="329" r:id="rId141"/>
    <p:sldId id="330" r:id="rId142"/>
    <p:sldId id="331" r:id="rId143"/>
    <p:sldId id="332" r:id="rId144"/>
    <p:sldId id="333" r:id="rId145"/>
    <p:sldId id="334" r:id="rId146"/>
    <p:sldId id="335" r:id="rId147"/>
    <p:sldId id="611" r:id="rId148"/>
    <p:sldId id="339" r:id="rId149"/>
    <p:sldId id="340" r:id="rId150"/>
    <p:sldId id="341" r:id="rId151"/>
    <p:sldId id="342" r:id="rId152"/>
    <p:sldId id="345" r:id="rId153"/>
    <p:sldId id="346" r:id="rId154"/>
    <p:sldId id="347" r:id="rId155"/>
    <p:sldId id="348" r:id="rId156"/>
    <p:sldId id="349" r:id="rId157"/>
    <p:sldId id="350" r:id="rId158"/>
    <p:sldId id="351" r:id="rId159"/>
    <p:sldId id="352" r:id="rId160"/>
    <p:sldId id="353" r:id="rId161"/>
    <p:sldId id="354" r:id="rId162"/>
    <p:sldId id="355" r:id="rId163"/>
    <p:sldId id="614" r:id="rId164"/>
    <p:sldId id="615" r:id="rId165"/>
    <p:sldId id="358" r:id="rId166"/>
    <p:sldId id="359" r:id="rId167"/>
    <p:sldId id="360" r:id="rId168"/>
    <p:sldId id="361" r:id="rId169"/>
    <p:sldId id="362" r:id="rId170"/>
    <p:sldId id="363" r:id="rId171"/>
    <p:sldId id="364" r:id="rId172"/>
    <p:sldId id="365" r:id="rId173"/>
    <p:sldId id="366" r:id="rId174"/>
    <p:sldId id="367" r:id="rId175"/>
    <p:sldId id="368" r:id="rId176"/>
    <p:sldId id="369" r:id="rId177"/>
    <p:sldId id="370" r:id="rId178"/>
    <p:sldId id="371" r:id="rId179"/>
    <p:sldId id="372" r:id="rId180"/>
    <p:sldId id="652" r:id="rId181"/>
    <p:sldId id="656" r:id="rId182"/>
    <p:sldId id="653" r:id="rId183"/>
    <p:sldId id="657" r:id="rId184"/>
    <p:sldId id="654" r:id="rId185"/>
    <p:sldId id="658" r:id="rId186"/>
    <p:sldId id="655" r:id="rId187"/>
    <p:sldId id="659" r:id="rId188"/>
    <p:sldId id="373" r:id="rId189"/>
    <p:sldId id="374" r:id="rId190"/>
    <p:sldId id="375" r:id="rId191"/>
    <p:sldId id="376" r:id="rId192"/>
    <p:sldId id="377" r:id="rId193"/>
    <p:sldId id="378" r:id="rId194"/>
    <p:sldId id="379" r:id="rId195"/>
    <p:sldId id="380" r:id="rId196"/>
    <p:sldId id="381" r:id="rId197"/>
    <p:sldId id="382" r:id="rId198"/>
    <p:sldId id="383" r:id="rId199"/>
    <p:sldId id="384" r:id="rId200"/>
    <p:sldId id="385" r:id="rId201"/>
    <p:sldId id="387" r:id="rId202"/>
    <p:sldId id="645" r:id="rId203"/>
    <p:sldId id="646" r:id="rId204"/>
    <p:sldId id="388" r:id="rId205"/>
    <p:sldId id="389" r:id="rId206"/>
    <p:sldId id="390" r:id="rId207"/>
    <p:sldId id="391" r:id="rId208"/>
    <p:sldId id="392" r:id="rId209"/>
    <p:sldId id="393" r:id="rId210"/>
    <p:sldId id="394" r:id="rId211"/>
    <p:sldId id="395" r:id="rId212"/>
    <p:sldId id="396" r:id="rId213"/>
    <p:sldId id="397" r:id="rId214"/>
    <p:sldId id="398" r:id="rId215"/>
    <p:sldId id="399" r:id="rId216"/>
    <p:sldId id="400" r:id="rId217"/>
    <p:sldId id="639" r:id="rId218"/>
    <p:sldId id="643" r:id="rId219"/>
    <p:sldId id="640" r:id="rId220"/>
    <p:sldId id="641" r:id="rId221"/>
    <p:sldId id="642" r:id="rId222"/>
    <p:sldId id="644" r:id="rId223"/>
    <p:sldId id="401" r:id="rId224"/>
    <p:sldId id="402" r:id="rId225"/>
    <p:sldId id="583" r:id="rId226"/>
    <p:sldId id="584" r:id="rId227"/>
    <p:sldId id="585" r:id="rId228"/>
    <p:sldId id="575" r:id="rId229"/>
    <p:sldId id="576" r:id="rId230"/>
    <p:sldId id="577" r:id="rId231"/>
    <p:sldId id="578" r:id="rId232"/>
    <p:sldId id="580" r:id="rId233"/>
    <p:sldId id="581" r:id="rId234"/>
    <p:sldId id="582" r:id="rId235"/>
    <p:sldId id="586" r:id="rId236"/>
    <p:sldId id="587" r:id="rId237"/>
    <p:sldId id="588" r:id="rId238"/>
    <p:sldId id="598" r:id="rId239"/>
    <p:sldId id="606" r:id="rId240"/>
    <p:sldId id="599" r:id="rId241"/>
    <p:sldId id="600" r:id="rId242"/>
    <p:sldId id="601" r:id="rId243"/>
    <p:sldId id="602" r:id="rId244"/>
    <p:sldId id="603" r:id="rId245"/>
    <p:sldId id="604" r:id="rId246"/>
    <p:sldId id="605" r:id="rId247"/>
    <p:sldId id="607" r:id="rId248"/>
    <p:sldId id="610" r:id="rId249"/>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00FF00"/>
    <a:srgbClr val="FF66FF"/>
    <a:srgbClr val="0000FF"/>
    <a:srgbClr val="333399"/>
    <a:srgbClr val="000099"/>
    <a:srgbClr val="000066"/>
    <a:srgbClr val="FFFF66"/>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4690" autoAdjust="0"/>
  </p:normalViewPr>
  <p:slideViewPr>
    <p:cSldViewPr>
      <p:cViewPr varScale="1">
        <p:scale>
          <a:sx n="113" d="100"/>
          <a:sy n="113" d="100"/>
        </p:scale>
        <p:origin x="1014"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notesMaster" Target="notesMasters/notesMaster1.xml"/><Relationship Id="rId255"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E4C64EE1-592A-45A9-9E8D-8A110C604C90}" type="slidenum">
              <a:rPr lang="zh-CN" altLang="en-US"/>
              <a:pPr/>
              <a:t>‹#›</a:t>
            </a:fld>
            <a:endParaRPr lang="en-US" altLang="zh-CN"/>
          </a:p>
        </p:txBody>
      </p:sp>
    </p:spTree>
    <p:extLst>
      <p:ext uri="{BB962C8B-B14F-4D97-AF65-F5344CB8AC3E}">
        <p14:creationId xmlns:p14="http://schemas.microsoft.com/office/powerpoint/2010/main" val="343127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en-US" altLang="zh-CN"/>
              <a:t>5656</a:t>
            </a:r>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8DA2099C-E03D-4BEA-80BD-EC59252D8E32}" type="slidenum">
              <a:rPr lang="zh-CN" altLang="en-US"/>
              <a:pPr/>
              <a:t>‹#›</a:t>
            </a:fld>
            <a:endParaRPr lang="en-US" altLang="zh-CN"/>
          </a:p>
        </p:txBody>
      </p:sp>
    </p:spTree>
    <p:extLst>
      <p:ext uri="{BB962C8B-B14F-4D97-AF65-F5344CB8AC3E}">
        <p14:creationId xmlns:p14="http://schemas.microsoft.com/office/powerpoint/2010/main" val="2159284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fontAlgn="base">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fontAlgn="base">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fontAlgn="base">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fontAlgn="base">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544E2-5A09-4AD6-B324-CC272D85EE58}" type="slidenum">
              <a:rPr lang="en-US" altLang="zh-CN"/>
              <a:pPr/>
              <a:t>19</a:t>
            </a:fld>
            <a:endParaRPr lang="en-US" altLang="zh-CN"/>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206</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207</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208</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3C3FE-962C-4719-A005-AF19FFC28E78}" type="slidenum">
              <a:rPr lang="en-US" altLang="zh-CN"/>
              <a:pPr/>
              <a:t>209</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7FB81-BDD7-42D9-843C-A916B4CE5230}" type="slidenum">
              <a:rPr lang="en-US" altLang="zh-CN"/>
              <a:pPr/>
              <a:t>210</a:t>
            </a:fld>
            <a:endParaRPr lang="en-US" altLang="zh-CN"/>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2EFBDB-76E6-4824-A501-1F8DD4703EAB}" type="slidenum">
              <a:rPr lang="en-US" altLang="zh-CN"/>
              <a:pPr/>
              <a:t>211</a:t>
            </a:fld>
            <a:endParaRPr lang="en-US" altLang="zh-CN"/>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1EB9BC-338E-4706-B8F9-BBBAF48146D7}" type="slidenum">
              <a:rPr lang="en-US" altLang="zh-CN"/>
              <a:pPr/>
              <a:t>215</a:t>
            </a:fld>
            <a:endParaRPr lang="en-US" altLang="zh-CN"/>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C29F1B-2E46-4695-9C2A-20BD8928D849}" type="slidenum">
              <a:rPr lang="en-US" altLang="zh-CN"/>
              <a:pPr/>
              <a:t>216</a:t>
            </a:fld>
            <a:endParaRPr lang="en-US" altLang="zh-CN"/>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248</a:t>
            </a:fld>
            <a:endParaRPr lang="en-US" altLang="zh-CN"/>
          </a:p>
        </p:txBody>
      </p:sp>
    </p:spTree>
    <p:extLst>
      <p:ext uri="{BB962C8B-B14F-4D97-AF65-F5344CB8AC3E}">
        <p14:creationId xmlns:p14="http://schemas.microsoft.com/office/powerpoint/2010/main" val="415696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2FACAD-76CA-46DF-8D6C-9BC40F876ECD}" type="slidenum">
              <a:rPr lang="en-US" altLang="zh-CN"/>
              <a:pPr/>
              <a:t>20</a:t>
            </a:fld>
            <a:endParaRPr lang="en-US" altLang="zh-CN"/>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F8F3EA-580F-4C3A-8506-B02FBF0339A3}" type="slidenum">
              <a:rPr lang="en-US" altLang="zh-CN"/>
              <a:pPr/>
              <a:t>21</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4C8782-3716-4943-AC75-F19C86AD589B}" type="slidenum">
              <a:rPr lang="en-US" altLang="zh-CN"/>
              <a:pPr/>
              <a:t>22</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7D223-512F-4F38-8970-D3F9C4A5245D}" type="slidenum">
              <a:rPr lang="en-US" altLang="zh-CN"/>
              <a:pPr/>
              <a:t>23</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8B5D2-9005-4922-8A98-E99E4005537D}" type="slidenum">
              <a:rPr lang="en-US" altLang="zh-CN"/>
              <a:pPr/>
              <a:t>24</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C71B9-B9B7-416C-92EF-9F685DAA2BB6}" type="slidenum">
              <a:rPr lang="en-US" altLang="zh-CN"/>
              <a:pPr/>
              <a:t>26</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1B7475-8258-4B1E-BE13-051A3C5CE9CB}" type="slidenum">
              <a:rPr lang="en-US" altLang="zh-CN"/>
              <a:pPr/>
              <a:t>27</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0FEA6-FD87-4628-B0E6-7432726E0B70}" type="slidenum">
              <a:rPr lang="en-US" altLang="zh-CN"/>
              <a:pPr/>
              <a:t>28</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3E3EE-EB70-4640-B185-356CDB3FB609}" type="slidenum">
              <a:rPr lang="en-US" altLang="zh-CN"/>
              <a:pPr/>
              <a:t>31</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096E9-7F23-447C-A93B-AD8E1A7E551C}" type="slidenum">
              <a:rPr lang="en-US" altLang="zh-CN"/>
              <a:pPr/>
              <a:t>3</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3E3EE-EB70-4640-B185-356CDB3FB609}" type="slidenum">
              <a:rPr lang="en-US" altLang="zh-CN"/>
              <a:pPr/>
              <a:t>32</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BA564C-AC6C-42C6-802B-3C5EF338E672}" type="slidenum">
              <a:rPr lang="en-US" altLang="zh-CN"/>
              <a:pPr/>
              <a:t>36</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BA564C-AC6C-42C6-802B-3C5EF338E672}" type="slidenum">
              <a:rPr lang="en-US" altLang="zh-CN"/>
              <a:pPr/>
              <a:t>37</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848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DDBA34-E3EB-4921-81A7-8B5036FE2CE7}" type="slidenum">
              <a:rPr lang="en-US" altLang="zh-CN"/>
              <a:pPr/>
              <a:t>38</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3F0BE-C178-4662-B691-FBBF9EA529B1}" type="slidenum">
              <a:rPr lang="en-US" altLang="zh-CN"/>
              <a:pPr/>
              <a:t>40</a:t>
            </a:fld>
            <a:endParaRPr lang="en-US" altLang="zh-CN"/>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3F0BE-C178-4662-B691-FBBF9EA529B1}" type="slidenum">
              <a:rPr lang="en-US" altLang="zh-CN"/>
              <a:pPr/>
              <a:t>41</a:t>
            </a:fld>
            <a:endParaRPr lang="en-US" altLang="zh-CN"/>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DDC99-6124-4174-A067-D83ACE86F7BF}" type="slidenum">
              <a:rPr lang="en-US" altLang="zh-CN"/>
              <a:pPr/>
              <a:t>42</a:t>
            </a:fld>
            <a:endParaRPr lang="en-US" altLang="zh-CN"/>
          </a:p>
        </p:txBody>
      </p:sp>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62793-8C13-4F0D-A8E0-D9C36FB1495E}" type="slidenum">
              <a:rPr lang="en-US" altLang="zh-CN"/>
              <a:pPr/>
              <a:t>45</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97525A0E-9F36-4392-82BA-9B370ED31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r" eaLnBrk="1" hangingPunct="1"/>
            <a:fld id="{F04A70E4-ACC7-4EF8-BE67-A8AEE6876FE0}" type="slidenum">
              <a:rPr lang="en-US" altLang="zh-CN" sz="1200">
                <a:latin typeface="Arial" panose="020B0604020202020204" pitchFamily="34" charset="0"/>
              </a:rPr>
              <a:pPr algn="r" eaLnBrk="1" hangingPunct="1"/>
              <a:t>46</a:t>
            </a:fld>
            <a:endParaRPr lang="en-US" altLang="zh-CN" sz="1200">
              <a:latin typeface="Arial" panose="020B0604020202020204" pitchFamily="34" charset="0"/>
            </a:endParaRPr>
          </a:p>
        </p:txBody>
      </p:sp>
      <p:sp>
        <p:nvSpPr>
          <p:cNvPr id="166915" name="Rectangle 2">
            <a:extLst>
              <a:ext uri="{FF2B5EF4-FFF2-40B4-BE49-F238E27FC236}">
                <a16:creationId xmlns:a16="http://schemas.microsoft.com/office/drawing/2014/main" id="{C7950F76-3C0C-4580-BA10-38422431C90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F11D7915-AE84-42BF-AC8B-859EC03126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97525A0E-9F36-4392-82BA-9B370ED31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r" eaLnBrk="1" hangingPunct="1"/>
            <a:fld id="{F04A70E4-ACC7-4EF8-BE67-A8AEE6876FE0}" type="slidenum">
              <a:rPr lang="en-US" altLang="zh-CN" sz="1200">
                <a:latin typeface="Arial" panose="020B0604020202020204" pitchFamily="34" charset="0"/>
              </a:rPr>
              <a:pPr algn="r" eaLnBrk="1" hangingPunct="1"/>
              <a:t>47</a:t>
            </a:fld>
            <a:endParaRPr lang="en-US" altLang="zh-CN" sz="1200">
              <a:latin typeface="Arial" panose="020B0604020202020204" pitchFamily="34" charset="0"/>
            </a:endParaRPr>
          </a:p>
        </p:txBody>
      </p:sp>
      <p:sp>
        <p:nvSpPr>
          <p:cNvPr id="166915" name="Rectangle 2">
            <a:extLst>
              <a:ext uri="{FF2B5EF4-FFF2-40B4-BE49-F238E27FC236}">
                <a16:creationId xmlns:a16="http://schemas.microsoft.com/office/drawing/2014/main" id="{C7950F76-3C0C-4580-BA10-38422431C90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F11D7915-AE84-42BF-AC8B-859EC03126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7338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0C6788-D75C-48D7-8923-E1027DD39E6F}" type="slidenum">
              <a:rPr lang="en-US" altLang="zh-CN"/>
              <a:pPr/>
              <a:t>4</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75844-E2AD-47A7-8C37-16C1609E0AA8}" type="slidenum">
              <a:rPr lang="en-US" altLang="zh-CN"/>
              <a:pPr/>
              <a:t>52</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539F9-71BD-4772-9EC1-F0432404C425}" type="slidenum">
              <a:rPr lang="en-US" altLang="zh-CN"/>
              <a:pPr/>
              <a:t>53</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ADA55-691A-4E86-895A-9F9E24C5A5B9}" type="slidenum">
              <a:rPr lang="en-US" altLang="zh-CN"/>
              <a:pPr/>
              <a:t>56</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311A6-5B95-476D-AE86-04505C22B924}" type="slidenum">
              <a:rPr lang="en-US" altLang="zh-CN"/>
              <a:pPr/>
              <a:t>57</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30E75-2978-4627-8828-58B3CE8FB509}" type="slidenum">
              <a:rPr lang="en-US" altLang="zh-CN"/>
              <a:pPr/>
              <a:t>60</a:t>
            </a:fld>
            <a:endParaRPr lang="en-US" altLang="zh-CN"/>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90811-7C5B-4030-AFF1-DB10B30568E5}" type="slidenum">
              <a:rPr lang="en-US" altLang="zh-CN"/>
              <a:pPr/>
              <a:t>64</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D57173-B50A-447E-9F11-0FDBD8F2B3DB}" type="slidenum">
              <a:rPr lang="en-US" altLang="zh-CN"/>
              <a:pPr/>
              <a:t>65</a:t>
            </a:fld>
            <a:endParaRPr lang="en-US" altLang="zh-CN"/>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37DEE677-3BCD-4D76-BFFE-FEADDC22A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r" eaLnBrk="1" hangingPunct="1"/>
            <a:fld id="{BD78AE62-BF7F-42CA-B899-77C6E2B105AF}" type="slidenum">
              <a:rPr lang="en-US" altLang="zh-CN" sz="1200">
                <a:latin typeface="Arial" panose="020B0604020202020204" pitchFamily="34" charset="0"/>
              </a:rPr>
              <a:pPr algn="r" eaLnBrk="1" hangingPunct="1"/>
              <a:t>67</a:t>
            </a:fld>
            <a:endParaRPr lang="en-US" altLang="zh-CN" sz="1200">
              <a:latin typeface="Arial" panose="020B0604020202020204" pitchFamily="34" charset="0"/>
            </a:endParaRPr>
          </a:p>
        </p:txBody>
      </p:sp>
      <p:sp>
        <p:nvSpPr>
          <p:cNvPr id="176131" name="Rectangle 2">
            <a:extLst>
              <a:ext uri="{FF2B5EF4-FFF2-40B4-BE49-F238E27FC236}">
                <a16:creationId xmlns:a16="http://schemas.microsoft.com/office/drawing/2014/main" id="{87B2DD7B-679D-4553-9DFD-4F00A0C41A0B}"/>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B7F590C4-A4D8-455D-9D83-C1E84B6C76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59D9D-7009-49E2-A824-FE6A04D81D73}" type="slidenum">
              <a:rPr lang="en-US" altLang="zh-CN"/>
              <a:pPr/>
              <a:t>76</a:t>
            </a:fld>
            <a:endParaRPr lang="en-US"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374EC-B35B-4AC5-860F-C1A98EF6234B}" type="slidenum">
              <a:rPr lang="en-US" altLang="zh-CN"/>
              <a:pPr/>
              <a:t>85</a:t>
            </a:fld>
            <a:endParaRPr lang="en-US"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E1AB2F-27EA-44E8-8531-631701F7469F}" type="slidenum">
              <a:rPr lang="en-US" altLang="zh-CN"/>
              <a:pPr/>
              <a:t>10</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F0CBD-1AA7-4522-A388-EB5CE0DD1CD5}" type="slidenum">
              <a:rPr lang="en-US" altLang="zh-CN"/>
              <a:pPr/>
              <a:t>93</a:t>
            </a:fld>
            <a:endParaRPr lang="en-US" altLang="zh-CN"/>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87D7B2-53A1-40A1-BAF8-C3B15609EF66}" type="slidenum">
              <a:rPr lang="en-US" altLang="zh-CN"/>
              <a:pPr/>
              <a:t>94</a:t>
            </a:fld>
            <a:endParaRPr lang="en-US" altLang="zh-CN"/>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9F178-7FE9-4527-B54D-E8B9AD71CCAA}" type="slidenum">
              <a:rPr lang="en-US" altLang="zh-CN"/>
              <a:pPr/>
              <a:t>95</a:t>
            </a:fld>
            <a:endParaRPr lang="en-US" altLang="zh-CN"/>
          </a:p>
        </p:txBody>
      </p:sp>
      <p:sp>
        <p:nvSpPr>
          <p:cNvPr id="540674" name="Rectangle 2"/>
          <p:cNvSpPr>
            <a:spLocks noGrp="1" noRot="1" noChangeAspect="1" noChangeArrowheads="1" noTextEdit="1"/>
          </p:cNvSpPr>
          <p:nvPr>
            <p:ph type="sldImg"/>
          </p:nvPr>
        </p:nvSpPr>
        <p:spPr>
          <a:ln/>
        </p:spPr>
      </p:sp>
      <p:sp>
        <p:nvSpPr>
          <p:cNvPr id="540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81C7A-24C8-4E99-B7B3-CD037A63F747}" type="slidenum">
              <a:rPr lang="en-US" altLang="zh-CN"/>
              <a:pPr/>
              <a:t>96</a:t>
            </a:fld>
            <a:endParaRPr lang="en-US" altLang="zh-CN"/>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0B1AC-F8B9-4286-976C-46A8CF84E10F}" type="slidenum">
              <a:rPr lang="en-US" altLang="zh-CN"/>
              <a:pPr/>
              <a:t>97</a:t>
            </a:fld>
            <a:endParaRPr lang="en-US" altLang="zh-CN"/>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0B1AC-F8B9-4286-976C-46A8CF84E10F}" type="slidenum">
              <a:rPr lang="en-US" altLang="zh-CN"/>
              <a:pPr/>
              <a:t>98</a:t>
            </a:fld>
            <a:endParaRPr lang="en-US" altLang="zh-CN"/>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13413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8929C-4AFA-4BA9-AE74-3214336624EE}" type="slidenum">
              <a:rPr lang="en-US" altLang="zh-CN"/>
              <a:pPr/>
              <a:t>101</a:t>
            </a:fld>
            <a:endParaRPr lang="en-US"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FC72FE-2D02-4FC4-BFE2-1FD47B83F519}" type="slidenum">
              <a:rPr lang="en-US" altLang="zh-CN"/>
              <a:pPr/>
              <a:t>102</a:t>
            </a:fld>
            <a:endParaRPr lang="en-US" altLang="zh-CN"/>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2F0BA-FE4B-4D5C-B2EB-58BF0F4DEE3A}" type="slidenum">
              <a:rPr lang="en-US" altLang="zh-CN"/>
              <a:pPr/>
              <a:t>103</a:t>
            </a:fld>
            <a:endParaRPr lang="en-US" altLang="zh-CN"/>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9DC4EA-4834-48E0-9A88-1AF478D3EE78}" type="slidenum">
              <a:rPr lang="en-US" altLang="zh-CN"/>
              <a:pPr/>
              <a:t>104</a:t>
            </a:fld>
            <a:endParaRPr lang="en-US" altLang="zh-CN"/>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7D2FE-0E7A-4EDE-9D17-387B81330F85}" type="slidenum">
              <a:rPr lang="en-US" altLang="zh-CN"/>
              <a:pPr/>
              <a:t>11</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6FAFFB-2CAB-449A-B47F-171712BF55B7}" type="slidenum">
              <a:rPr lang="en-US" altLang="zh-CN"/>
              <a:pPr/>
              <a:t>105</a:t>
            </a:fld>
            <a:endParaRPr lang="en-US" altLang="zh-CN"/>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E9D61-D98F-4F22-954A-82CCAADEF852}" type="slidenum">
              <a:rPr lang="en-US" altLang="zh-CN"/>
              <a:pPr/>
              <a:t>106</a:t>
            </a:fld>
            <a:endParaRPr lang="en-US" altLang="zh-CN"/>
          </a:p>
        </p:txBody>
      </p:sp>
      <p:sp>
        <p:nvSpPr>
          <p:cNvPr id="636930" name="Rectangle 2"/>
          <p:cNvSpPr>
            <a:spLocks noGrp="1" noRot="1" noChangeAspect="1" noChangeArrowheads="1" noTextEdit="1"/>
          </p:cNvSpPr>
          <p:nvPr>
            <p:ph type="sldImg"/>
          </p:nvPr>
        </p:nvSpPr>
        <p:spPr>
          <a:ln/>
        </p:spPr>
      </p:sp>
      <p:sp>
        <p:nvSpPr>
          <p:cNvPr id="636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F40855-6124-4D1D-B4C0-33846E201992}" type="slidenum">
              <a:rPr lang="en-US" altLang="zh-CN"/>
              <a:pPr/>
              <a:t>107</a:t>
            </a:fld>
            <a:endParaRPr lang="en-US" altLang="zh-CN"/>
          </a:p>
        </p:txBody>
      </p:sp>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69F7E-9E13-451D-B92F-BFAEF68B867E}" type="slidenum">
              <a:rPr lang="en-US" altLang="zh-CN"/>
              <a:pPr/>
              <a:t>108</a:t>
            </a:fld>
            <a:endParaRPr lang="en-US" altLang="zh-CN"/>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408A4-A3C3-4E9C-A32F-7580D7024A16}" type="slidenum">
              <a:rPr lang="en-US" altLang="zh-CN"/>
              <a:pPr/>
              <a:t>109</a:t>
            </a:fld>
            <a:endParaRPr lang="en-US" altLang="zh-CN"/>
          </a:p>
        </p:txBody>
      </p:sp>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2E54C-9112-4E84-A725-1808945DA13E}" type="slidenum">
              <a:rPr lang="en-US" altLang="zh-CN"/>
              <a:pPr/>
              <a:t>110</a:t>
            </a:fld>
            <a:endParaRPr lang="en-US" altLang="zh-CN"/>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60A73-AC79-4459-806B-8774E0E461FF}" type="slidenum">
              <a:rPr lang="en-US" altLang="zh-CN"/>
              <a:pPr/>
              <a:t>111</a:t>
            </a:fld>
            <a:endParaRPr lang="en-US" altLang="zh-CN"/>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2CC29-53F3-4D08-A819-C2203B45D86F}" type="slidenum">
              <a:rPr lang="en-US" altLang="zh-CN"/>
              <a:pPr/>
              <a:t>112</a:t>
            </a:fld>
            <a:endParaRPr lang="en-US" altLang="zh-CN"/>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FD9DDA-E199-47C0-AC7A-BC232ABB9C5B}" type="slidenum">
              <a:rPr lang="en-US" altLang="zh-CN"/>
              <a:pPr/>
              <a:t>113</a:t>
            </a:fld>
            <a:endParaRPr lang="en-US" altLang="zh-CN"/>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C13532-1921-4187-94F9-FAE94BDE7BAF}" type="slidenum">
              <a:rPr lang="en-US" altLang="zh-CN"/>
              <a:pPr/>
              <a:t>114</a:t>
            </a:fld>
            <a:endParaRPr lang="en-US"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FE9EE-CEC3-4872-A28F-42834A86EDCB}" type="slidenum">
              <a:rPr lang="en-US" altLang="zh-CN"/>
              <a:pPr/>
              <a:t>12</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EE071C-9478-4B30-84DD-72CAF98625CD}" type="slidenum">
              <a:rPr lang="en-US" altLang="zh-CN"/>
              <a:pPr/>
              <a:t>115</a:t>
            </a:fld>
            <a:endParaRPr lang="en-US" altLang="zh-CN"/>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AB362C-5B1E-44ED-A2B2-BA40BEAFCB5A}" type="slidenum">
              <a:rPr lang="en-US" altLang="zh-CN"/>
              <a:pPr/>
              <a:t>124</a:t>
            </a:fld>
            <a:endParaRPr lang="en-US" altLang="zh-CN"/>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B37C88-982C-4E5E-BC0A-492DC5EE0167}" type="slidenum">
              <a:rPr lang="en-US" altLang="zh-CN"/>
              <a:pPr/>
              <a:t>125</a:t>
            </a:fld>
            <a:endParaRPr lang="en-US" altLang="zh-CN"/>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2487D-B56A-4B89-9120-596031E30687}" type="slidenum">
              <a:rPr lang="en-US" altLang="zh-CN"/>
              <a:pPr/>
              <a:t>126</a:t>
            </a:fld>
            <a:endParaRPr lang="en-US"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C5C232-EDCE-4F05-8485-93B1EC3672A4}" type="slidenum">
              <a:rPr lang="en-US" altLang="zh-CN"/>
              <a:pPr/>
              <a:t>127</a:t>
            </a:fld>
            <a:endParaRPr lang="en-US" altLang="zh-CN"/>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A95C74-F4E2-42DB-AFDA-5978FA1E1E59}" type="slidenum">
              <a:rPr lang="en-US" altLang="zh-CN"/>
              <a:pPr/>
              <a:t>139</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A95C74-F4E2-42DB-AFDA-5978FA1E1E59}" type="slidenum">
              <a:rPr lang="en-US" altLang="zh-CN"/>
              <a:pPr/>
              <a:t>140</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44C8E6-5B9D-426D-8C0C-A635F5C86548}" type="slidenum">
              <a:rPr lang="en-US" altLang="zh-CN"/>
              <a:pPr/>
              <a:t>141</a:t>
            </a:fld>
            <a:endParaRPr lang="en-US"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BBF3F0-30C1-47B9-A983-67F8D02615EB}" type="slidenum">
              <a:rPr lang="en-US" altLang="zh-CN"/>
              <a:pPr/>
              <a:t>142</a:t>
            </a:fld>
            <a:endParaRPr lang="en-US" altLang="zh-CN"/>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3B12F-3D3E-4B2D-93E4-A9033C14F221}" type="slidenum">
              <a:rPr lang="en-US" altLang="zh-CN"/>
              <a:pPr/>
              <a:t>143</a:t>
            </a:fld>
            <a:endParaRPr lang="en-US" altLang="zh-CN"/>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252E80-6973-44D5-9C73-662524EBBFDA}" type="slidenum">
              <a:rPr lang="en-US" altLang="zh-CN"/>
              <a:pPr/>
              <a:t>13</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DC7CA7-1711-4127-BF0C-3D232C104BEA}" type="slidenum">
              <a:rPr lang="en-US" altLang="zh-CN"/>
              <a:pPr/>
              <a:t>144</a:t>
            </a:fld>
            <a:endParaRPr lang="en-US" altLang="zh-CN"/>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50342-7E00-4C99-AF7A-4F17CDB16AC3}" type="slidenum">
              <a:rPr lang="en-US" altLang="zh-CN"/>
              <a:pPr/>
              <a:t>145</a:t>
            </a:fld>
            <a:endParaRPr lang="en-US"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EDDC0F-B4C9-4DD2-ADFC-CB74058A1097}" type="slidenum">
              <a:rPr lang="en-US" altLang="zh-CN"/>
              <a:pPr/>
              <a:t>149</a:t>
            </a:fld>
            <a:endParaRPr lang="en-US" altLang="zh-CN"/>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F7FCF8-3519-4F34-B319-5FB46AA1627D}" type="slidenum">
              <a:rPr lang="en-US" altLang="zh-CN"/>
              <a:pPr/>
              <a:t>152</a:t>
            </a:fld>
            <a:endParaRPr lang="en-US" altLang="zh-CN"/>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F7FCF8-3519-4F34-B319-5FB46AA1627D}" type="slidenum">
              <a:rPr lang="en-US" altLang="zh-CN"/>
              <a:pPr/>
              <a:t>153</a:t>
            </a:fld>
            <a:endParaRPr lang="en-US" altLang="zh-CN"/>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744C04-5BD3-4663-9C92-AAE7EB6E95F9}" type="slidenum">
              <a:rPr lang="en-US" altLang="zh-CN"/>
              <a:pPr/>
              <a:t>154</a:t>
            </a:fld>
            <a:endParaRPr lang="en-US" altLang="zh-CN"/>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9F452-52E0-4145-9924-C3F8A6A4895C}" type="slidenum">
              <a:rPr lang="en-US" altLang="zh-CN"/>
              <a:pPr/>
              <a:t>155</a:t>
            </a:fld>
            <a:endParaRPr lang="en-US" altLang="zh-CN"/>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5DA0FF-9276-4E79-92F6-5BBD1FA82657}" type="slidenum">
              <a:rPr lang="en-US" altLang="zh-CN"/>
              <a:pPr/>
              <a:t>156</a:t>
            </a:fld>
            <a:endParaRPr lang="en-US" altLang="zh-CN"/>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964D90-FA1A-4DEF-8D5A-2DAD41D12E0D}" type="slidenum">
              <a:rPr lang="en-US" altLang="zh-CN"/>
              <a:pPr/>
              <a:t>157</a:t>
            </a:fld>
            <a:endParaRPr lang="en-US" altLang="zh-CN"/>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86362-2BFE-4816-8F9F-E3C55AB1E25B}" type="slidenum">
              <a:rPr lang="en-US" altLang="zh-CN"/>
              <a:pPr/>
              <a:t>158</a:t>
            </a:fld>
            <a:endParaRPr lang="en-US" altLang="zh-CN"/>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2D293-5FDA-402D-91A0-0EFB1E1DA569}" type="slidenum">
              <a:rPr lang="en-US" altLang="zh-CN"/>
              <a:pPr/>
              <a:t>14</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51091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9238F-588A-4A2A-822C-8C35042B2489}" type="slidenum">
              <a:rPr lang="en-US" altLang="zh-CN"/>
              <a:pPr/>
              <a:t>159</a:t>
            </a:fld>
            <a:endParaRPr lang="en-US" altLang="zh-CN"/>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010FF-8411-43B0-A697-3FE178B0CD83}" type="slidenum">
              <a:rPr lang="en-US" altLang="zh-CN"/>
              <a:pPr/>
              <a:t>160</a:t>
            </a:fld>
            <a:endParaRPr lang="en-US" altLang="zh-CN"/>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8BF7CA-2326-41D3-82FE-E47014FD3E68}" type="slidenum">
              <a:rPr lang="en-US" altLang="zh-CN"/>
              <a:pPr/>
              <a:t>161</a:t>
            </a:fld>
            <a:endParaRPr lang="en-US" altLang="zh-CN"/>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9B5FC3-5281-403B-AC83-5E159A36EF53}" type="slidenum">
              <a:rPr lang="en-US" altLang="zh-CN"/>
              <a:pPr/>
              <a:t>162</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C8F95-1A45-4C17-9E4D-B22B48F20B08}" type="slidenum">
              <a:rPr lang="en-US" altLang="zh-CN"/>
              <a:pPr/>
              <a:t>167</a:t>
            </a:fld>
            <a:endParaRPr lang="en-US" altLang="zh-CN"/>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97E903-FEAD-46E2-AE3E-691652B75F85}" type="slidenum">
              <a:rPr lang="en-US" altLang="zh-CN"/>
              <a:pPr/>
              <a:t>168</a:t>
            </a:fld>
            <a:endParaRPr lang="en-US" altLang="zh-CN"/>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367229-1359-4959-A6A7-D9E3B35A8962}" type="slidenum">
              <a:rPr lang="en-US" altLang="zh-CN"/>
              <a:pPr/>
              <a:t>169</a:t>
            </a:fld>
            <a:endParaRPr lang="en-US" altLang="zh-CN"/>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E5D66-098C-4A68-BC6F-A65947489FDD}" type="slidenum">
              <a:rPr lang="en-US" altLang="zh-CN"/>
              <a:pPr/>
              <a:t>170</a:t>
            </a:fld>
            <a:endParaRPr lang="en-US" altLang="zh-CN"/>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188</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189</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46A1C-6327-4B2D-A0C2-5A05E8D730FC}" type="slidenum">
              <a:rPr lang="en-US" altLang="zh-CN"/>
              <a:pPr/>
              <a:t>15</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B1676-1EA2-4AB0-919C-95CF5C7F2233}" type="slidenum">
              <a:rPr lang="en-US" altLang="zh-CN"/>
              <a:pPr/>
              <a:t>190</a:t>
            </a:fld>
            <a:endParaRPr lang="en-US" altLang="zh-CN"/>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ED837-0D9D-40CD-B12A-1F6DEE479D79}" type="slidenum">
              <a:rPr lang="en-US" altLang="zh-CN"/>
              <a:pPr/>
              <a:t>193</a:t>
            </a:fld>
            <a:endParaRPr lang="en-US" altLang="zh-CN"/>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C5C3D-30BD-4184-AD6F-5F910A1E3EB6}" type="slidenum">
              <a:rPr lang="en-US" altLang="zh-CN"/>
              <a:pPr/>
              <a:t>194</a:t>
            </a:fld>
            <a:endParaRPr lang="en-US" altLang="zh-CN"/>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CE576-B746-4E76-BA73-2B21B853916C}" type="slidenum">
              <a:rPr lang="en-US" altLang="zh-CN"/>
              <a:pPr/>
              <a:t>195</a:t>
            </a:fld>
            <a:endParaRPr lang="en-US" altLang="zh-CN"/>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5B423B-6F7D-469A-A530-3C2FEE889A10}" type="slidenum">
              <a:rPr lang="en-US" altLang="zh-CN"/>
              <a:pPr/>
              <a:t>196</a:t>
            </a:fld>
            <a:endParaRPr lang="en-US" altLang="zh-CN"/>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DF038-7A9D-4B1C-877F-6BCEBB4797C5}" type="slidenum">
              <a:rPr lang="en-US" altLang="zh-CN"/>
              <a:pPr/>
              <a:t>198</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FA62A-5031-4DA5-880B-6FA2C93EAB4F}" type="slidenum">
              <a:rPr lang="en-US" altLang="zh-CN"/>
              <a:pPr/>
              <a:t>200</a:t>
            </a:fld>
            <a:endParaRPr lang="en-US" altLang="zh-CN"/>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92C36-7BE9-436E-BC04-D86DDBD15518}" type="slidenum">
              <a:rPr lang="en-US" altLang="zh-CN"/>
              <a:pPr/>
              <a:t>201</a:t>
            </a:fld>
            <a:endParaRPr lang="en-US" altLang="zh-CN"/>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3AEA1-BF7E-4FCA-A58C-152EA4B730D3}" type="slidenum">
              <a:rPr lang="en-US" altLang="zh-CN"/>
              <a:pPr/>
              <a:t>204</a:t>
            </a:fld>
            <a:endParaRPr lang="en-US" altLang="zh-CN"/>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E8102-EBA1-483F-877B-3FD493D63082}" type="slidenum">
              <a:rPr lang="en-US" altLang="zh-CN"/>
              <a:pPr/>
              <a:t>205</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itchFamily="2" charset="-122"/>
                <a:ea typeface="黑体" pitchFamily="2" charset="-122"/>
              </a:defRPr>
            </a:lvl1pPr>
          </a:lstStyle>
          <a:p>
            <a:pPr lvl="0"/>
            <a:r>
              <a:rPr lang="zh-CN" altLang="en-US" noProof="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600" b="1">
                <a:latin typeface="黑体" pitchFamily="2" charset="-122"/>
                <a:ea typeface="黑体" pitchFamily="2" charset="-122"/>
              </a:defRPr>
            </a:lvl1pPr>
          </a:lstStyle>
          <a:p>
            <a:pPr lvl="0"/>
            <a:r>
              <a:rPr lang="zh-CN" altLang="en-US" noProof="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8464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extLst>
      <p:ext uri="{BB962C8B-B14F-4D97-AF65-F5344CB8AC3E}">
        <p14:creationId xmlns:p14="http://schemas.microsoft.com/office/powerpoint/2010/main" val="1291822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6355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剪贴画占位符 3"/>
          <p:cNvSpPr>
            <a:spLocks noGrp="1"/>
          </p:cNvSpPr>
          <p:nvPr>
            <p:ph type="clipArt" sz="half" idx="2"/>
          </p:nvPr>
        </p:nvSpPr>
        <p:spPr>
          <a:xfrm>
            <a:off x="5029200" y="1196752"/>
            <a:ext cx="4381500" cy="4934173"/>
          </a:xfrm>
        </p:spPr>
        <p:txBody>
          <a:bodyPr/>
          <a:lstStyle/>
          <a:p>
            <a:r>
              <a:rPr lang="zh-CN" altLang="en-US"/>
              <a:t>单击图标添加剪 贴画</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5089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534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extLst>
      <p:ext uri="{BB962C8B-B14F-4D97-AF65-F5344CB8AC3E}">
        <p14:creationId xmlns:p14="http://schemas.microsoft.com/office/powerpoint/2010/main" val="10981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5832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4675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813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extLst>
      <p:ext uri="{BB962C8B-B14F-4D97-AF65-F5344CB8AC3E}">
        <p14:creationId xmlns:p14="http://schemas.microsoft.com/office/powerpoint/2010/main" val="60705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extLst>
      <p:ext uri="{BB962C8B-B14F-4D97-AF65-F5344CB8AC3E}">
        <p14:creationId xmlns:p14="http://schemas.microsoft.com/office/powerpoint/2010/main" val="19825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extLst>
      <p:ext uri="{BB962C8B-B14F-4D97-AF65-F5344CB8AC3E}">
        <p14:creationId xmlns:p14="http://schemas.microsoft.com/office/powerpoint/2010/main" val="188598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itchFamily="18" charset="0"/>
              <a:ea typeface="宋体" pitchFamily="2" charset="-122"/>
            </a:endParaRPr>
          </a:p>
        </p:txBody>
      </p:sp>
      <p:pic>
        <p:nvPicPr>
          <p:cNvPr id="11" name="Picture 2" descr="computer networking 的图像结果"/>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xcsxchen/article/details/10669595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slideLayout" Target="../slideLayouts/slideLayout7.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tags" Target="../tags/tag151.xml"/><Relationship Id="rId10" Type="http://schemas.openxmlformats.org/officeDocument/2006/relationships/tags" Target="../tags/tag146.xml"/><Relationship Id="rId19" Type="http://schemas.openxmlformats.org/officeDocument/2006/relationships/image" Target="../media/image5.tmp"/><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slideLayout" Target="../slideLayouts/slideLayout7.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5.tmp"/><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slideLayout" Target="../slideLayouts/slideLayout7.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 Type="http://schemas.openxmlformats.org/officeDocument/2006/relationships/tags" Target="../tags/tag172.xml"/><Relationship Id="rId16" Type="http://schemas.openxmlformats.org/officeDocument/2006/relationships/tags" Target="../tags/tag186.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tags" Target="../tags/tag185.xml"/><Relationship Id="rId10" Type="http://schemas.openxmlformats.org/officeDocument/2006/relationships/tags" Target="../tags/tag180.xml"/><Relationship Id="rId19" Type="http://schemas.openxmlformats.org/officeDocument/2006/relationships/image" Target="../media/image5.tmp"/><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tags" Target="../tags/tag195.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image" Target="../media/image5.tmp"/><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slideLayout" Target="../slideLayouts/slideLayout7.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slideLayout" Target="../slideLayouts/slideLayout7.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 Type="http://schemas.openxmlformats.org/officeDocument/2006/relationships/tags" Target="../tags/tag199.xml"/><Relationship Id="rId16" Type="http://schemas.openxmlformats.org/officeDocument/2006/relationships/tags" Target="../tags/tag213.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tags" Target="../tags/tag212.xml"/><Relationship Id="rId10" Type="http://schemas.openxmlformats.org/officeDocument/2006/relationships/tags" Target="../tags/tag207.xml"/><Relationship Id="rId19" Type="http://schemas.openxmlformats.org/officeDocument/2006/relationships/image" Target="../media/image5.tmp"/><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tags" Target="../tags/tag227.xml"/><Relationship Id="rId18" Type="http://schemas.openxmlformats.org/officeDocument/2006/relationships/slideLayout" Target="../slideLayouts/slideLayout7.xml"/><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tags" Target="../tags/tag231.xml"/><Relationship Id="rId2" Type="http://schemas.openxmlformats.org/officeDocument/2006/relationships/tags" Target="../tags/tag216.xml"/><Relationship Id="rId16" Type="http://schemas.openxmlformats.org/officeDocument/2006/relationships/tags" Target="../tags/tag230.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5" Type="http://schemas.openxmlformats.org/officeDocument/2006/relationships/tags" Target="../tags/tag219.xml"/><Relationship Id="rId15" Type="http://schemas.openxmlformats.org/officeDocument/2006/relationships/tags" Target="../tags/tag229.xml"/><Relationship Id="rId10" Type="http://schemas.openxmlformats.org/officeDocument/2006/relationships/tags" Target="../tags/tag224.xml"/><Relationship Id="rId19" Type="http://schemas.openxmlformats.org/officeDocument/2006/relationships/image" Target="../media/image5.tmp"/><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tags" Target="../tags/tag228.xml"/></Relationships>
</file>

<file path=ppt/slides/_rels/slide1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tags" Target="../tags/tag244.xml"/><Relationship Id="rId18" Type="http://schemas.openxmlformats.org/officeDocument/2006/relationships/slideLayout" Target="../slideLayouts/slideLayout7.xml"/><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 Type="http://schemas.openxmlformats.org/officeDocument/2006/relationships/tags" Target="../tags/tag233.xml"/><Relationship Id="rId16" Type="http://schemas.openxmlformats.org/officeDocument/2006/relationships/tags" Target="../tags/tag247.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5" Type="http://schemas.openxmlformats.org/officeDocument/2006/relationships/tags" Target="../tags/tag236.xml"/><Relationship Id="rId15" Type="http://schemas.openxmlformats.org/officeDocument/2006/relationships/tags" Target="../tags/tag246.xml"/><Relationship Id="rId10" Type="http://schemas.openxmlformats.org/officeDocument/2006/relationships/tags" Target="../tags/tag241.xml"/><Relationship Id="rId19" Type="http://schemas.openxmlformats.org/officeDocument/2006/relationships/image" Target="../media/image5.tmp"/><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s>
</file>

<file path=ppt/slides/_rels/slide1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slideLayout" Target="../slideLayouts/slideLayout7.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 Type="http://schemas.openxmlformats.org/officeDocument/2006/relationships/tags" Target="../tags/tag250.xml"/><Relationship Id="rId16" Type="http://schemas.openxmlformats.org/officeDocument/2006/relationships/tags" Target="../tags/tag264.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5" Type="http://schemas.openxmlformats.org/officeDocument/2006/relationships/tags" Target="../tags/tag253.xml"/><Relationship Id="rId15" Type="http://schemas.openxmlformats.org/officeDocument/2006/relationships/tags" Target="../tags/tag263.xml"/><Relationship Id="rId10" Type="http://schemas.openxmlformats.org/officeDocument/2006/relationships/tags" Target="../tags/tag258.xml"/><Relationship Id="rId19" Type="http://schemas.openxmlformats.org/officeDocument/2006/relationships/image" Target="../media/image5.tmp"/><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s>
</file>

<file path=ppt/slides/_rels/slide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slideLayout" Target="../slideLayouts/slideLayout7.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 Type="http://schemas.openxmlformats.org/officeDocument/2006/relationships/tags" Target="../tags/tag267.xml"/><Relationship Id="rId16" Type="http://schemas.openxmlformats.org/officeDocument/2006/relationships/tags" Target="../tags/tag281.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tags" Target="../tags/tag280.xml"/><Relationship Id="rId10" Type="http://schemas.openxmlformats.org/officeDocument/2006/relationships/tags" Target="../tags/tag275.xml"/><Relationship Id="rId19" Type="http://schemas.openxmlformats.org/officeDocument/2006/relationships/image" Target="../media/image5.tmp"/><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s>
</file>

<file path=ppt/slides/_rels/slide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1.wmf"/><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41.w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slideLayout" Target="../slideLayouts/slideLayout7.xml"/><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 Type="http://schemas.openxmlformats.org/officeDocument/2006/relationships/tags" Target="../tags/tag284.xml"/><Relationship Id="rId16" Type="http://schemas.openxmlformats.org/officeDocument/2006/relationships/tags" Target="../tags/tag298.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5" Type="http://schemas.openxmlformats.org/officeDocument/2006/relationships/tags" Target="../tags/tag287.xml"/><Relationship Id="rId15" Type="http://schemas.openxmlformats.org/officeDocument/2006/relationships/tags" Target="../tags/tag297.xml"/><Relationship Id="rId10" Type="http://schemas.openxmlformats.org/officeDocument/2006/relationships/tags" Target="../tags/tag292.xml"/><Relationship Id="rId19" Type="http://schemas.openxmlformats.org/officeDocument/2006/relationships/image" Target="../media/image5.tmp"/><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s>
</file>

<file path=ppt/slides/_rels/slide1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slideLayout" Target="../slideLayouts/slideLayout7.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tags" Target="../tags/tag316.xml"/><Relationship Id="rId2" Type="http://schemas.openxmlformats.org/officeDocument/2006/relationships/tags" Target="../tags/tag301.xml"/><Relationship Id="rId16" Type="http://schemas.openxmlformats.org/officeDocument/2006/relationships/tags" Target="../tags/tag315.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10" Type="http://schemas.openxmlformats.org/officeDocument/2006/relationships/tags" Target="../tags/tag309.xml"/><Relationship Id="rId19" Type="http://schemas.openxmlformats.org/officeDocument/2006/relationships/image" Target="../media/image5.tmp"/><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Layout" Target="../slideLayouts/slideLayout7.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tags" Target="../tags/tag333.xml"/><Relationship Id="rId2" Type="http://schemas.openxmlformats.org/officeDocument/2006/relationships/tags" Target="../tags/tag318.xml"/><Relationship Id="rId16" Type="http://schemas.openxmlformats.org/officeDocument/2006/relationships/tags" Target="../tags/tag332.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image" Target="../media/image5.tmp"/><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1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tags" Target="../tags/tag346.xml"/><Relationship Id="rId18" Type="http://schemas.openxmlformats.org/officeDocument/2006/relationships/slideLayout" Target="../slideLayouts/slideLayout7.xml"/><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tags" Target="../tags/tag350.xml"/><Relationship Id="rId2" Type="http://schemas.openxmlformats.org/officeDocument/2006/relationships/tags" Target="../tags/tag335.xml"/><Relationship Id="rId16" Type="http://schemas.openxmlformats.org/officeDocument/2006/relationships/tags" Target="../tags/tag349.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5" Type="http://schemas.openxmlformats.org/officeDocument/2006/relationships/tags" Target="../tags/tag338.xml"/><Relationship Id="rId15" Type="http://schemas.openxmlformats.org/officeDocument/2006/relationships/tags" Target="../tags/tag348.xml"/><Relationship Id="rId10" Type="http://schemas.openxmlformats.org/officeDocument/2006/relationships/tags" Target="../tags/tag343.xml"/><Relationship Id="rId19" Type="http://schemas.openxmlformats.org/officeDocument/2006/relationships/image" Target="../media/image5.tmp"/><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slideLayout" Target="../slideLayouts/slideLayout7.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 Type="http://schemas.openxmlformats.org/officeDocument/2006/relationships/tags" Target="../tags/tag352.xml"/><Relationship Id="rId16" Type="http://schemas.openxmlformats.org/officeDocument/2006/relationships/tags" Target="../tags/tag366.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tags" Target="../tags/tag365.xml"/><Relationship Id="rId10" Type="http://schemas.openxmlformats.org/officeDocument/2006/relationships/tags" Target="../tags/tag360.xml"/><Relationship Id="rId19" Type="http://schemas.openxmlformats.org/officeDocument/2006/relationships/image" Target="../media/image5.tmp"/><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s>
</file>

<file path=ppt/slides/_rels/slide2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55.wmf"/></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Layout" Target="../slideLayouts/slideLayout7.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tags" Target="../tags/tag384.xml"/><Relationship Id="rId2" Type="http://schemas.openxmlformats.org/officeDocument/2006/relationships/tags" Target="../tags/tag369.xml"/><Relationship Id="rId16" Type="http://schemas.openxmlformats.org/officeDocument/2006/relationships/tags" Target="../tags/tag383.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image" Target="../media/image5.tmp"/><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2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8" Type="http://schemas.openxmlformats.org/officeDocument/2006/relationships/tags" Target="../tags/tag392.xml"/><Relationship Id="rId13" Type="http://schemas.openxmlformats.org/officeDocument/2006/relationships/tags" Target="../tags/tag397.xml"/><Relationship Id="rId18" Type="http://schemas.openxmlformats.org/officeDocument/2006/relationships/slideLayout" Target="../slideLayouts/slideLayout7.xml"/><Relationship Id="rId3" Type="http://schemas.openxmlformats.org/officeDocument/2006/relationships/tags" Target="../tags/tag387.xml"/><Relationship Id="rId7" Type="http://schemas.openxmlformats.org/officeDocument/2006/relationships/tags" Target="../tags/tag391.xml"/><Relationship Id="rId12" Type="http://schemas.openxmlformats.org/officeDocument/2006/relationships/tags" Target="../tags/tag396.xml"/><Relationship Id="rId17" Type="http://schemas.openxmlformats.org/officeDocument/2006/relationships/tags" Target="../tags/tag401.xml"/><Relationship Id="rId2" Type="http://schemas.openxmlformats.org/officeDocument/2006/relationships/tags" Target="../tags/tag386.xml"/><Relationship Id="rId16" Type="http://schemas.openxmlformats.org/officeDocument/2006/relationships/tags" Target="../tags/tag400.xml"/><Relationship Id="rId20" Type="http://schemas.openxmlformats.org/officeDocument/2006/relationships/image" Target="../media/image5.tmp"/><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tags" Target="../tags/tag395.xml"/><Relationship Id="rId5" Type="http://schemas.openxmlformats.org/officeDocument/2006/relationships/tags" Target="../tags/tag389.xml"/><Relationship Id="rId15" Type="http://schemas.openxmlformats.org/officeDocument/2006/relationships/tags" Target="../tags/tag399.xml"/><Relationship Id="rId10" Type="http://schemas.openxmlformats.org/officeDocument/2006/relationships/tags" Target="../tags/tag394.xml"/><Relationship Id="rId19" Type="http://schemas.openxmlformats.org/officeDocument/2006/relationships/image" Target="../media/image57.png"/><Relationship Id="rId4" Type="http://schemas.openxmlformats.org/officeDocument/2006/relationships/tags" Target="../tags/tag388.xml"/><Relationship Id="rId9" Type="http://schemas.openxmlformats.org/officeDocument/2006/relationships/tags" Target="../tags/tag393.xml"/><Relationship Id="rId14" Type="http://schemas.openxmlformats.org/officeDocument/2006/relationships/tags" Target="../tags/tag3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tags" Target="../tags/tag409.xml"/><Relationship Id="rId13" Type="http://schemas.openxmlformats.org/officeDocument/2006/relationships/tags" Target="../tags/tag414.xml"/><Relationship Id="rId18" Type="http://schemas.openxmlformats.org/officeDocument/2006/relationships/slideLayout" Target="../slideLayouts/slideLayout7.xml"/><Relationship Id="rId3" Type="http://schemas.openxmlformats.org/officeDocument/2006/relationships/tags" Target="../tags/tag404.xml"/><Relationship Id="rId7" Type="http://schemas.openxmlformats.org/officeDocument/2006/relationships/tags" Target="../tags/tag408.xml"/><Relationship Id="rId12" Type="http://schemas.openxmlformats.org/officeDocument/2006/relationships/tags" Target="../tags/tag413.xml"/><Relationship Id="rId17" Type="http://schemas.openxmlformats.org/officeDocument/2006/relationships/tags" Target="../tags/tag418.xml"/><Relationship Id="rId2" Type="http://schemas.openxmlformats.org/officeDocument/2006/relationships/tags" Target="../tags/tag403.xml"/><Relationship Id="rId16" Type="http://schemas.openxmlformats.org/officeDocument/2006/relationships/tags" Target="../tags/tag417.xml"/><Relationship Id="rId1" Type="http://schemas.openxmlformats.org/officeDocument/2006/relationships/tags" Target="../tags/tag402.xml"/><Relationship Id="rId6" Type="http://schemas.openxmlformats.org/officeDocument/2006/relationships/tags" Target="../tags/tag407.xml"/><Relationship Id="rId11" Type="http://schemas.openxmlformats.org/officeDocument/2006/relationships/tags" Target="../tags/tag412.xml"/><Relationship Id="rId5" Type="http://schemas.openxmlformats.org/officeDocument/2006/relationships/tags" Target="../tags/tag406.xml"/><Relationship Id="rId15" Type="http://schemas.openxmlformats.org/officeDocument/2006/relationships/tags" Target="../tags/tag416.xml"/><Relationship Id="rId10" Type="http://schemas.openxmlformats.org/officeDocument/2006/relationships/tags" Target="../tags/tag411.xml"/><Relationship Id="rId19" Type="http://schemas.openxmlformats.org/officeDocument/2006/relationships/image" Target="../media/image5.tmp"/><Relationship Id="rId4" Type="http://schemas.openxmlformats.org/officeDocument/2006/relationships/tags" Target="../tags/tag405.xml"/><Relationship Id="rId9" Type="http://schemas.openxmlformats.org/officeDocument/2006/relationships/tags" Target="../tags/tag410.xml"/><Relationship Id="rId14" Type="http://schemas.openxmlformats.org/officeDocument/2006/relationships/tags" Target="../tags/tag415.xml"/></Relationships>
</file>

<file path=ppt/slides/_rels/slide221.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tags" Target="../tags/tag431.xml"/><Relationship Id="rId18" Type="http://schemas.openxmlformats.org/officeDocument/2006/relationships/slideLayout" Target="../slideLayouts/slideLayout7.xml"/><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tags" Target="../tags/tag430.xml"/><Relationship Id="rId17" Type="http://schemas.openxmlformats.org/officeDocument/2006/relationships/tags" Target="../tags/tag435.xml"/><Relationship Id="rId2" Type="http://schemas.openxmlformats.org/officeDocument/2006/relationships/tags" Target="../tags/tag420.xml"/><Relationship Id="rId16" Type="http://schemas.openxmlformats.org/officeDocument/2006/relationships/tags" Target="../tags/tag434.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5" Type="http://schemas.openxmlformats.org/officeDocument/2006/relationships/tags" Target="../tags/tag423.xml"/><Relationship Id="rId15" Type="http://schemas.openxmlformats.org/officeDocument/2006/relationships/tags" Target="../tags/tag433.xml"/><Relationship Id="rId10" Type="http://schemas.openxmlformats.org/officeDocument/2006/relationships/tags" Target="../tags/tag428.xml"/><Relationship Id="rId19" Type="http://schemas.openxmlformats.org/officeDocument/2006/relationships/image" Target="../media/image5.tmp"/><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tags" Target="../tags/tag432.xml"/></Relationships>
</file>

<file path=ppt/slides/_rels/slide2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tags" Target="../tags/tag443.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image" Target="../media/image5.tmp"/><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slideLayout" Target="../slideLayouts/slideLayout7.xml"/><Relationship Id="rId5" Type="http://schemas.openxmlformats.org/officeDocument/2006/relationships/tags" Target="../tags/tag440.xml"/><Relationship Id="rId10" Type="http://schemas.openxmlformats.org/officeDocument/2006/relationships/tags" Target="../tags/tag445.xml"/><Relationship Id="rId4" Type="http://schemas.openxmlformats.org/officeDocument/2006/relationships/tags" Target="../tags/tag439.xml"/><Relationship Id="rId9" Type="http://schemas.openxmlformats.org/officeDocument/2006/relationships/tags" Target="../tags/tag444.xml"/></Relationships>
</file>

<file path=ppt/slides/_rels/slide239.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image" Target="../media/image73.png"/><Relationship Id="rId3" Type="http://schemas.openxmlformats.org/officeDocument/2006/relationships/tags" Target="../tags/tag448.xml"/><Relationship Id="rId7" Type="http://schemas.openxmlformats.org/officeDocument/2006/relationships/tags" Target="../tags/tag452.xml"/><Relationship Id="rId12" Type="http://schemas.openxmlformats.org/officeDocument/2006/relationships/image" Target="../media/image72.png"/><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slideLayout" Target="../slideLayouts/slideLayout7.xml"/><Relationship Id="rId5" Type="http://schemas.openxmlformats.org/officeDocument/2006/relationships/tags" Target="../tags/tag450.xml"/><Relationship Id="rId10" Type="http://schemas.openxmlformats.org/officeDocument/2006/relationships/tags" Target="../tags/tag455.xml"/><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image" Target="../media/image5.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56.xml"/><Relationship Id="rId5" Type="http://schemas.openxmlformats.org/officeDocument/2006/relationships/image" Target="../media/image84.png"/><Relationship Id="rId4" Type="http://schemas.openxmlformats.org/officeDocument/2006/relationships/image" Target="../media/image73.png"/></Relationships>
</file>

<file path=ppt/slides/_rels/slide2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8.w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5.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5.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image" Target="../media/image5.tmp"/><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8.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bilibili.com/video/BV1GX4y1P7Ba?from=search&amp;seid=6906456533612734982&amp;spm_id_from=333.337.0.0"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7.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5.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5.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7.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5.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9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7.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image" Target="../media/image5.tmp"/><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oleObject" Target="../embeddings/oleObject2.bin"/><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a:latin typeface="+mn-lt"/>
              </a:rPr>
              <a:t>3 </a:t>
            </a:r>
            <a:r>
              <a:rPr lang="zh-CN" altLang="en-US" dirty="0">
                <a:latin typeface="+mn-lt"/>
              </a:rPr>
              <a:t>章  </a:t>
            </a:r>
            <a:r>
              <a:rPr lang="zh-CN" altLang="zh-CN" dirty="0"/>
              <a:t>数据链路层</a:t>
            </a:r>
            <a:endParaRPr lang="zh-CN" altLang="en-US" dirty="0">
              <a:latin typeface="+mn-lt"/>
            </a:endParaRPr>
          </a:p>
        </p:txBody>
      </p:sp>
      <p:sp>
        <p:nvSpPr>
          <p:cNvPr id="2" name="矩形 1"/>
          <p:cNvSpPr/>
          <p:nvPr/>
        </p:nvSpPr>
        <p:spPr>
          <a:xfrm>
            <a:off x="2000672" y="3356992"/>
            <a:ext cx="7085012" cy="646331"/>
          </a:xfrm>
          <a:prstGeom prst="rect">
            <a:avLst/>
          </a:prstGeom>
        </p:spPr>
        <p:txBody>
          <a:bodyPr wrap="square">
            <a:spAutoFit/>
          </a:bodyPr>
          <a:lstStyle/>
          <a:p>
            <a:r>
              <a:rPr lang="zh-CN" altLang="en-US" dirty="0">
                <a:hlinkClick r:id="rId3"/>
              </a:rPr>
              <a:t>https://blog.csdn.net/xcsxchen/article/details/</a:t>
            </a:r>
            <a:r>
              <a:rPr lang="zh-CN" altLang="en-US" dirty="0" smtClean="0">
                <a:hlinkClick r:id="rId3"/>
              </a:rPr>
              <a:t>106695955</a:t>
            </a:r>
            <a:endParaRPr lang="en-US" altLang="zh-CN" dirty="0"/>
          </a:p>
          <a:p>
            <a:endParaRPr lang="zh-CN" altLang="en-US"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2070" y="4509120"/>
            <a:ext cx="9372927" cy="1872208"/>
            <a:chOff x="362070" y="4509120"/>
            <a:chExt cx="9372927" cy="1872208"/>
          </a:xfrm>
        </p:grpSpPr>
        <p:sp>
          <p:nvSpPr>
            <p:cNvPr id="284691" name="Freeform 19"/>
            <p:cNvSpPr>
              <a:spLocks/>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92" name="Rectangle 20"/>
            <p:cNvSpPr>
              <a:spLocks noChangeArrowheads="1"/>
            </p:cNvSpPr>
            <p:nvPr/>
          </p:nvSpPr>
          <p:spPr bwMode="auto">
            <a:xfrm>
              <a:off x="7556020" y="4971879"/>
              <a:ext cx="2178977"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19" name="Rectangle 47"/>
            <p:cNvSpPr>
              <a:spLocks noChangeArrowheads="1"/>
            </p:cNvSpPr>
            <p:nvPr/>
          </p:nvSpPr>
          <p:spPr bwMode="auto">
            <a:xfrm>
              <a:off x="362070" y="4948066"/>
              <a:ext cx="956994" cy="70532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99"/>
                  </a:solidFill>
                  <a:latin typeface="+mn-lt"/>
                  <a:ea typeface="黑体" pitchFamily="2" charset="-122"/>
                </a:rPr>
                <a:t>数据</a:t>
              </a:r>
            </a:p>
            <a:p>
              <a:pPr algn="ctr" defTabSz="762000" eaLnBrk="0" hangingPunct="0"/>
              <a:r>
                <a:rPr kumimoji="1" lang="zh-CN" altLang="en-US" sz="2000" b="1" dirty="0">
                  <a:solidFill>
                    <a:srgbClr val="000099"/>
                  </a:solidFill>
                  <a:latin typeface="+mn-lt"/>
                  <a:ea typeface="黑体" pitchFamily="2" charset="-122"/>
                </a:rPr>
                <a:t>链路层</a:t>
              </a:r>
            </a:p>
          </p:txBody>
        </p:sp>
        <p:sp>
          <p:nvSpPr>
            <p:cNvPr id="284720" name="Rectangle 48"/>
            <p:cNvSpPr>
              <a:spLocks noChangeArrowheads="1"/>
            </p:cNvSpPr>
            <p:nvPr/>
          </p:nvSpPr>
          <p:spPr bwMode="auto">
            <a:xfrm>
              <a:off x="1344132" y="4971879"/>
              <a:ext cx="2178977"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21" name="Rectangle 49"/>
            <p:cNvSpPr>
              <a:spLocks noChangeArrowheads="1"/>
            </p:cNvSpPr>
            <p:nvPr/>
          </p:nvSpPr>
          <p:spPr bwMode="auto">
            <a:xfrm>
              <a:off x="1928664" y="4509120"/>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结点 </a:t>
              </a:r>
              <a:r>
                <a:rPr kumimoji="1" lang="en-US" altLang="zh-CN" sz="2400" b="1">
                  <a:solidFill>
                    <a:srgbClr val="000099"/>
                  </a:solidFill>
                  <a:latin typeface="+mn-lt"/>
                  <a:ea typeface="黑体" pitchFamily="2" charset="-122"/>
                </a:rPr>
                <a:t>A</a:t>
              </a:r>
            </a:p>
          </p:txBody>
        </p:sp>
        <p:sp>
          <p:nvSpPr>
            <p:cNvPr id="284722" name="Rectangle 50"/>
            <p:cNvSpPr>
              <a:spLocks noChangeArrowheads="1"/>
            </p:cNvSpPr>
            <p:nvPr/>
          </p:nvSpPr>
          <p:spPr bwMode="auto">
            <a:xfrm>
              <a:off x="8121352" y="4509120"/>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结点 </a:t>
              </a:r>
              <a:r>
                <a:rPr kumimoji="1" lang="en-US" altLang="zh-CN" sz="2400" b="1">
                  <a:solidFill>
                    <a:srgbClr val="000099"/>
                  </a:solidFill>
                  <a:latin typeface="+mn-lt"/>
                  <a:ea typeface="黑体" pitchFamily="2" charset="-122"/>
                </a:rPr>
                <a:t>B</a:t>
              </a:r>
            </a:p>
          </p:txBody>
        </p:sp>
        <p:grpSp>
          <p:nvGrpSpPr>
            <p:cNvPr id="284723" name="Group 51"/>
            <p:cNvGrpSpPr>
              <a:grpSpLocks/>
            </p:cNvGrpSpPr>
            <p:nvPr/>
          </p:nvGrpSpPr>
          <p:grpSpPr bwMode="auto">
            <a:xfrm>
              <a:off x="2948698" y="5165553"/>
              <a:ext cx="1059392" cy="369887"/>
              <a:chOff x="1701" y="2666"/>
              <a:chExt cx="616" cy="233"/>
            </a:xfrm>
          </p:grpSpPr>
          <p:grpSp>
            <p:nvGrpSpPr>
              <p:cNvPr id="284724" name="Group 52"/>
              <p:cNvGrpSpPr>
                <a:grpSpLocks/>
              </p:cNvGrpSpPr>
              <p:nvPr/>
            </p:nvGrpSpPr>
            <p:grpSpPr bwMode="auto">
              <a:xfrm>
                <a:off x="1701" y="2694"/>
                <a:ext cx="616" cy="192"/>
                <a:chOff x="1701" y="2694"/>
                <a:chExt cx="616" cy="192"/>
              </a:xfrm>
            </p:grpSpPr>
            <p:sp>
              <p:nvSpPr>
                <p:cNvPr id="284725"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grpSp>
          <p:sp>
            <p:nvSpPr>
              <p:cNvPr id="284727" name="Text Box 55"/>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grpSp>
        <p:sp>
          <p:nvSpPr>
            <p:cNvPr id="284729" name="Rectangle 57"/>
            <p:cNvSpPr>
              <a:spLocks noChangeArrowheads="1"/>
            </p:cNvSpPr>
            <p:nvPr/>
          </p:nvSpPr>
          <p:spPr bwMode="auto">
            <a:xfrm>
              <a:off x="3728864" y="6014561"/>
              <a:ext cx="390439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itchFamily="2" charset="-122"/>
                </a:rPr>
                <a:t>(b) </a:t>
              </a:r>
              <a:r>
                <a:rPr kumimoji="1" lang="zh-CN" altLang="en-US" sz="1800" b="1" dirty="0">
                  <a:solidFill>
                    <a:srgbClr val="000099"/>
                  </a:solidFill>
                  <a:latin typeface="+mn-lt"/>
                  <a:ea typeface="黑体" pitchFamily="2" charset="-122"/>
                </a:rPr>
                <a:t>只考虑数据链路层</a:t>
              </a:r>
              <a:endParaRPr kumimoji="1" lang="en-US" altLang="zh-CN" sz="1800" b="1" dirty="0">
                <a:solidFill>
                  <a:srgbClr val="000099"/>
                </a:solidFill>
                <a:latin typeface="+mn-lt"/>
                <a:ea typeface="黑体" pitchFamily="2" charset="-122"/>
              </a:endParaRPr>
            </a:p>
          </p:txBody>
        </p:sp>
        <p:sp>
          <p:nvSpPr>
            <p:cNvPr id="284730" name="Rectangle 58"/>
            <p:cNvSpPr>
              <a:spLocks noChangeArrowheads="1"/>
            </p:cNvSpPr>
            <p:nvPr/>
          </p:nvSpPr>
          <p:spPr bwMode="auto">
            <a:xfrm>
              <a:off x="3572983"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发送</a:t>
              </a:r>
            </a:p>
          </p:txBody>
        </p:sp>
        <p:grpSp>
          <p:nvGrpSpPr>
            <p:cNvPr id="284731" name="Group 59"/>
            <p:cNvGrpSpPr>
              <a:grpSpLocks/>
            </p:cNvGrpSpPr>
            <p:nvPr/>
          </p:nvGrpSpPr>
          <p:grpSpPr bwMode="auto">
            <a:xfrm>
              <a:off x="7115753" y="5165553"/>
              <a:ext cx="1059392" cy="369887"/>
              <a:chOff x="1701" y="2666"/>
              <a:chExt cx="616" cy="233"/>
            </a:xfrm>
          </p:grpSpPr>
          <p:grpSp>
            <p:nvGrpSpPr>
              <p:cNvPr id="284732" name="Group 60"/>
              <p:cNvGrpSpPr>
                <a:grpSpLocks/>
              </p:cNvGrpSpPr>
              <p:nvPr/>
            </p:nvGrpSpPr>
            <p:grpSpPr bwMode="auto">
              <a:xfrm>
                <a:off x="1701" y="2694"/>
                <a:ext cx="616" cy="192"/>
                <a:chOff x="1701" y="2694"/>
                <a:chExt cx="616" cy="192"/>
              </a:xfrm>
            </p:grpSpPr>
            <p:sp>
              <p:nvSpPr>
                <p:cNvPr id="284733"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grpSp>
          <p:sp>
            <p:nvSpPr>
              <p:cNvPr id="284735" name="Text Box 63"/>
              <p:cNvSpPr txBox="1">
                <a:spLocks noChangeArrowheads="1"/>
              </p:cNvSpPr>
              <p:nvPr/>
            </p:nvSpPr>
            <p:spPr bwMode="auto">
              <a:xfrm>
                <a:off x="1784" y="2666"/>
                <a:ext cx="2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grpSp>
        <p:sp>
          <p:nvSpPr>
            <p:cNvPr id="284736" name="Rectangle 64"/>
            <p:cNvSpPr>
              <a:spLocks noChangeArrowheads="1"/>
            </p:cNvSpPr>
            <p:nvPr/>
          </p:nvSpPr>
          <p:spPr bwMode="auto">
            <a:xfrm>
              <a:off x="6837147" y="486710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接收</a:t>
              </a:r>
            </a:p>
          </p:txBody>
        </p:sp>
        <p:sp>
          <p:nvSpPr>
            <p:cNvPr id="284737" name="Rectangle 65"/>
            <p:cNvSpPr>
              <a:spLocks noChangeArrowheads="1"/>
            </p:cNvSpPr>
            <p:nvPr/>
          </p:nvSpPr>
          <p:spPr bwMode="auto">
            <a:xfrm>
              <a:off x="5210224" y="5586240"/>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99"/>
                  </a:solidFill>
                  <a:latin typeface="+mn-lt"/>
                  <a:ea typeface="黑体" pitchFamily="2" charset="-122"/>
                </a:rPr>
                <a:t>链路</a:t>
              </a:r>
            </a:p>
          </p:txBody>
        </p:sp>
      </p:grpSp>
      <p:grpSp>
        <p:nvGrpSpPr>
          <p:cNvPr id="4" name="组合 3"/>
          <p:cNvGrpSpPr/>
          <p:nvPr/>
        </p:nvGrpSpPr>
        <p:grpSpPr>
          <a:xfrm>
            <a:off x="362070" y="1052736"/>
            <a:ext cx="9402162" cy="3463111"/>
            <a:chOff x="362070" y="1052736"/>
            <a:chExt cx="9402162" cy="3463111"/>
          </a:xfrm>
        </p:grpSpPr>
        <p:sp>
          <p:nvSpPr>
            <p:cNvPr id="284676" name="Rectangle 4"/>
            <p:cNvSpPr>
              <a:spLocks noChangeArrowheads="1"/>
            </p:cNvSpPr>
            <p:nvPr/>
          </p:nvSpPr>
          <p:spPr bwMode="auto">
            <a:xfrm>
              <a:off x="7585256" y="1498030"/>
              <a:ext cx="2178976"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677" name="Rectangle 5"/>
            <p:cNvSpPr>
              <a:spLocks noChangeArrowheads="1"/>
            </p:cNvSpPr>
            <p:nvPr/>
          </p:nvSpPr>
          <p:spPr bwMode="auto">
            <a:xfrm>
              <a:off x="7605894" y="2107630"/>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78" name="Line 6"/>
            <p:cNvSpPr>
              <a:spLocks noChangeShapeType="1"/>
            </p:cNvSpPr>
            <p:nvPr/>
          </p:nvSpPr>
          <p:spPr bwMode="auto">
            <a:xfrm>
              <a:off x="7585257" y="2106042"/>
              <a:ext cx="2175536"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79" name="Rectangle 7"/>
            <p:cNvSpPr>
              <a:spLocks noChangeArrowheads="1"/>
            </p:cNvSpPr>
            <p:nvPr/>
          </p:nvSpPr>
          <p:spPr bwMode="auto">
            <a:xfrm>
              <a:off x="7917176" y="2260030"/>
              <a:ext cx="1506538"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680" name="Line 8"/>
            <p:cNvSpPr>
              <a:spLocks noChangeShapeType="1"/>
            </p:cNvSpPr>
            <p:nvPr/>
          </p:nvSpPr>
          <p:spPr bwMode="auto">
            <a:xfrm>
              <a:off x="7585257" y="2715642"/>
              <a:ext cx="2175536"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81" name="Rectangle 9"/>
            <p:cNvSpPr>
              <a:spLocks noChangeArrowheads="1"/>
            </p:cNvSpPr>
            <p:nvPr/>
          </p:nvSpPr>
          <p:spPr bwMode="auto">
            <a:xfrm>
              <a:off x="8139029" y="1650430"/>
              <a:ext cx="107315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itchFamily="2" charset="-122"/>
                </a:rPr>
                <a:t>IP </a:t>
              </a:r>
              <a:r>
                <a:rPr kumimoji="1" lang="zh-CN" altLang="en-US" sz="1800" b="1">
                  <a:solidFill>
                    <a:srgbClr val="000099"/>
                  </a:solidFill>
                  <a:latin typeface="+mn-lt"/>
                  <a:ea typeface="黑体" pitchFamily="2" charset="-122"/>
                </a:rPr>
                <a:t>数据报</a:t>
              </a:r>
            </a:p>
          </p:txBody>
        </p:sp>
        <p:sp>
          <p:nvSpPr>
            <p:cNvPr id="284682"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683" name="Rectangle 11"/>
            <p:cNvSpPr>
              <a:spLocks noChangeArrowheads="1"/>
            </p:cNvSpPr>
            <p:nvPr/>
          </p:nvSpPr>
          <p:spPr bwMode="auto">
            <a:xfrm>
              <a:off x="7841505" y="2882330"/>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itchFamily="2" charset="-122"/>
                </a:rPr>
                <a:t>1010…  …0110</a:t>
              </a:r>
            </a:p>
          </p:txBody>
        </p:sp>
        <p:sp>
          <p:nvSpPr>
            <p:cNvPr id="284684" name="AutoShape 12"/>
            <p:cNvSpPr>
              <a:spLocks noChangeArrowheads="1"/>
            </p:cNvSpPr>
            <p:nvPr/>
          </p:nvSpPr>
          <p:spPr bwMode="auto">
            <a:xfrm flipV="1">
              <a:off x="8529422" y="2612455"/>
              <a:ext cx="330200" cy="334962"/>
            </a:xfrm>
            <a:prstGeom prst="downArrow">
              <a:avLst>
                <a:gd name="adj1" fmla="val 50000"/>
                <a:gd name="adj2" fmla="val 43231"/>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sp>
          <p:nvSpPr>
            <p:cNvPr id="284685" name="Rectangle 13"/>
            <p:cNvSpPr>
              <a:spLocks noChangeArrowheads="1"/>
            </p:cNvSpPr>
            <p:nvPr/>
          </p:nvSpPr>
          <p:spPr bwMode="auto">
            <a:xfrm>
              <a:off x="8132150" y="2269556"/>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86" name="AutoShape 14"/>
            <p:cNvSpPr>
              <a:spLocks noChangeArrowheads="1"/>
            </p:cNvSpPr>
            <p:nvPr/>
          </p:nvSpPr>
          <p:spPr bwMode="auto">
            <a:xfrm flipV="1">
              <a:off x="8128711" y="1901256"/>
              <a:ext cx="107315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284687" name="Text Box 15"/>
            <p:cNvSpPr txBox="1">
              <a:spLocks noChangeArrowheads="1"/>
            </p:cNvSpPr>
            <p:nvPr/>
          </p:nvSpPr>
          <p:spPr bwMode="auto">
            <a:xfrm>
              <a:off x="7550861" y="221399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a:solidFill>
                    <a:srgbClr val="FF0000"/>
                  </a:solidFill>
                  <a:latin typeface="+mn-lt"/>
                  <a:ea typeface="黑体" pitchFamily="2" charset="-122"/>
                </a:rPr>
                <a:t>帧</a:t>
              </a:r>
            </a:p>
          </p:txBody>
        </p:sp>
        <p:sp>
          <p:nvSpPr>
            <p:cNvPr id="284688" name="Rectangle 16"/>
            <p:cNvSpPr>
              <a:spLocks noChangeArrowheads="1"/>
            </p:cNvSpPr>
            <p:nvPr/>
          </p:nvSpPr>
          <p:spPr bwMode="auto">
            <a:xfrm>
              <a:off x="8355724" y="1928242"/>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取出</a:t>
              </a:r>
            </a:p>
          </p:txBody>
        </p:sp>
        <p:sp>
          <p:nvSpPr>
            <p:cNvPr id="284689" name="Line 17"/>
            <p:cNvSpPr>
              <a:spLocks noChangeShapeType="1"/>
            </p:cNvSpPr>
            <p:nvPr/>
          </p:nvSpPr>
          <p:spPr bwMode="auto">
            <a:xfrm>
              <a:off x="8126990" y="2264792"/>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690" name="Line 18"/>
            <p:cNvSpPr>
              <a:spLocks noChangeShapeType="1"/>
            </p:cNvSpPr>
            <p:nvPr/>
          </p:nvSpPr>
          <p:spPr bwMode="auto">
            <a:xfrm>
              <a:off x="9200140" y="2266380"/>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693" name="Freeform 21"/>
            <p:cNvSpPr>
              <a:spLocks/>
            </p:cNvSpPr>
            <p:nvPr/>
          </p:nvSpPr>
          <p:spPr bwMode="auto">
            <a:xfrm>
              <a:off x="2417282"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694" name="Rectangle 22"/>
            <p:cNvSpPr>
              <a:spLocks noChangeArrowheads="1"/>
            </p:cNvSpPr>
            <p:nvPr/>
          </p:nvSpPr>
          <p:spPr bwMode="auto">
            <a:xfrm>
              <a:off x="362070" y="2029843"/>
              <a:ext cx="956994"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n-lt"/>
                  <a:ea typeface="黑体" pitchFamily="2" charset="-122"/>
                </a:rPr>
                <a:t>数据</a:t>
              </a:r>
            </a:p>
            <a:p>
              <a:pPr algn="ctr" defTabSz="762000" eaLnBrk="0" hangingPunct="0"/>
              <a:r>
                <a:rPr kumimoji="1" lang="zh-CN" altLang="en-US" sz="2000" b="1">
                  <a:solidFill>
                    <a:srgbClr val="000099"/>
                  </a:solidFill>
                  <a:latin typeface="+mn-lt"/>
                  <a:ea typeface="黑体" pitchFamily="2" charset="-122"/>
                </a:rPr>
                <a:t>链路层</a:t>
              </a:r>
            </a:p>
          </p:txBody>
        </p:sp>
        <p:sp>
          <p:nvSpPr>
            <p:cNvPr id="284695" name="Rectangle 23"/>
            <p:cNvSpPr>
              <a:spLocks noChangeArrowheads="1"/>
            </p:cNvSpPr>
            <p:nvPr/>
          </p:nvSpPr>
          <p:spPr bwMode="auto">
            <a:xfrm>
              <a:off x="362070" y="16345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itchFamily="2" charset="-122"/>
                </a:rPr>
                <a:t>网络层</a:t>
              </a:r>
            </a:p>
          </p:txBody>
        </p:sp>
        <p:sp>
          <p:nvSpPr>
            <p:cNvPr id="284696" name="Rectangle 24"/>
            <p:cNvSpPr>
              <a:spLocks noChangeArrowheads="1"/>
            </p:cNvSpPr>
            <p:nvPr/>
          </p:nvSpPr>
          <p:spPr bwMode="auto">
            <a:xfrm>
              <a:off x="5141433" y="3768156"/>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链路</a:t>
              </a:r>
            </a:p>
          </p:txBody>
        </p:sp>
        <p:sp>
          <p:nvSpPr>
            <p:cNvPr id="284697" name="Rectangle 25"/>
            <p:cNvSpPr>
              <a:spLocks noChangeArrowheads="1"/>
            </p:cNvSpPr>
            <p:nvPr/>
          </p:nvSpPr>
          <p:spPr bwMode="auto">
            <a:xfrm>
              <a:off x="1928664" y="1052736"/>
              <a:ext cx="109786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结点 </a:t>
              </a:r>
              <a:r>
                <a:rPr kumimoji="1" lang="en-US" altLang="zh-CN" sz="2400" b="1" dirty="0">
                  <a:solidFill>
                    <a:srgbClr val="000099"/>
                  </a:solidFill>
                  <a:latin typeface="+mn-lt"/>
                  <a:ea typeface="黑体" pitchFamily="2" charset="-122"/>
                </a:rPr>
                <a:t>A</a:t>
              </a:r>
            </a:p>
          </p:txBody>
        </p:sp>
        <p:sp>
          <p:nvSpPr>
            <p:cNvPr id="284698" name="Rectangle 26"/>
            <p:cNvSpPr>
              <a:spLocks noChangeArrowheads="1"/>
            </p:cNvSpPr>
            <p:nvPr/>
          </p:nvSpPr>
          <p:spPr bwMode="auto">
            <a:xfrm>
              <a:off x="8121352" y="1052736"/>
              <a:ext cx="110927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结点 </a:t>
              </a:r>
              <a:r>
                <a:rPr kumimoji="1" lang="en-US" altLang="zh-CN" sz="2400" b="1" dirty="0">
                  <a:solidFill>
                    <a:srgbClr val="000099"/>
                  </a:solidFill>
                  <a:latin typeface="+mn-lt"/>
                  <a:ea typeface="黑体" pitchFamily="2" charset="-122"/>
                </a:rPr>
                <a:t>B</a:t>
              </a:r>
            </a:p>
          </p:txBody>
        </p:sp>
        <p:sp>
          <p:nvSpPr>
            <p:cNvPr id="284699" name="Rectangle 27"/>
            <p:cNvSpPr>
              <a:spLocks noChangeArrowheads="1"/>
            </p:cNvSpPr>
            <p:nvPr/>
          </p:nvSpPr>
          <p:spPr bwMode="auto">
            <a:xfrm>
              <a:off x="362070" y="2853755"/>
              <a:ext cx="956994" cy="35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zh-CN" altLang="en-US" sz="2000" b="1">
                  <a:solidFill>
                    <a:srgbClr val="000099"/>
                  </a:solidFill>
                  <a:latin typeface="+mn-lt"/>
                  <a:ea typeface="黑体" pitchFamily="2" charset="-122"/>
                </a:rPr>
                <a:t>物理层</a:t>
              </a:r>
            </a:p>
          </p:txBody>
        </p:sp>
        <p:sp>
          <p:nvSpPr>
            <p:cNvPr id="284700" name="Rectangle 28"/>
            <p:cNvSpPr>
              <a:spLocks noChangeArrowheads="1"/>
            </p:cNvSpPr>
            <p:nvPr/>
          </p:nvSpPr>
          <p:spPr bwMode="auto">
            <a:xfrm>
              <a:off x="2499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1" name="Rectangle 29"/>
            <p:cNvSpPr>
              <a:spLocks noChangeArrowheads="1"/>
            </p:cNvSpPr>
            <p:nvPr/>
          </p:nvSpPr>
          <p:spPr bwMode="auto">
            <a:xfrm>
              <a:off x="2664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2" name="Rectangle 30"/>
            <p:cNvSpPr>
              <a:spLocks noChangeArrowheads="1"/>
            </p:cNvSpPr>
            <p:nvPr/>
          </p:nvSpPr>
          <p:spPr bwMode="auto">
            <a:xfrm>
              <a:off x="41508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3" name="Rectangle 31"/>
            <p:cNvSpPr>
              <a:spLocks noChangeArrowheads="1"/>
            </p:cNvSpPr>
            <p:nvPr/>
          </p:nvSpPr>
          <p:spPr bwMode="auto">
            <a:xfrm>
              <a:off x="431593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4" name="Rectangle 32"/>
            <p:cNvSpPr>
              <a:spLocks noChangeArrowheads="1"/>
            </p:cNvSpPr>
            <p:nvPr/>
          </p:nvSpPr>
          <p:spPr bwMode="auto">
            <a:xfrm>
              <a:off x="62145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5" name="Rectangle 33"/>
            <p:cNvSpPr>
              <a:spLocks noChangeArrowheads="1"/>
            </p:cNvSpPr>
            <p:nvPr/>
          </p:nvSpPr>
          <p:spPr bwMode="auto">
            <a:xfrm>
              <a:off x="6379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6" name="Rectangle 34"/>
            <p:cNvSpPr>
              <a:spLocks noChangeArrowheads="1"/>
            </p:cNvSpPr>
            <p:nvPr/>
          </p:nvSpPr>
          <p:spPr bwMode="auto">
            <a:xfrm>
              <a:off x="80306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7" name="Rectangle 35"/>
            <p:cNvSpPr>
              <a:spLocks noChangeArrowheads="1"/>
            </p:cNvSpPr>
            <p:nvPr/>
          </p:nvSpPr>
          <p:spPr bwMode="auto">
            <a:xfrm>
              <a:off x="81957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8" name="Rectangle 36"/>
            <p:cNvSpPr>
              <a:spLocks noChangeArrowheads="1"/>
            </p:cNvSpPr>
            <p:nvPr/>
          </p:nvSpPr>
          <p:spPr bwMode="auto">
            <a:xfrm>
              <a:off x="83608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09" name="Rectangle 37"/>
            <p:cNvSpPr>
              <a:spLocks noChangeArrowheads="1"/>
            </p:cNvSpPr>
            <p:nvPr/>
          </p:nvSpPr>
          <p:spPr bwMode="auto">
            <a:xfrm>
              <a:off x="8525982" y="3539555"/>
              <a:ext cx="82550" cy="152400"/>
            </a:xfrm>
            <a:prstGeom prst="rect">
              <a:avLst/>
            </a:prstGeom>
            <a:solidFill>
              <a:srgbClr val="FFC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84710" name="Line 38"/>
            <p:cNvSpPr>
              <a:spLocks noChangeShapeType="1"/>
            </p:cNvSpPr>
            <p:nvPr/>
          </p:nvSpPr>
          <p:spPr bwMode="auto">
            <a:xfrm>
              <a:off x="4481032" y="3615755"/>
              <a:ext cx="3302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1" name="Line 39"/>
            <p:cNvSpPr>
              <a:spLocks noChangeShapeType="1"/>
            </p:cNvSpPr>
            <p:nvPr/>
          </p:nvSpPr>
          <p:spPr bwMode="auto">
            <a:xfrm rot="5400000">
              <a:off x="2388707" y="33490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2" name="Line 40"/>
            <p:cNvSpPr>
              <a:spLocks noChangeShapeType="1"/>
            </p:cNvSpPr>
            <p:nvPr/>
          </p:nvSpPr>
          <p:spPr bwMode="auto">
            <a:xfrm rot="16200000" flipV="1">
              <a:off x="8414857" y="33871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284713" name="Group 41"/>
            <p:cNvGrpSpPr>
              <a:grpSpLocks/>
            </p:cNvGrpSpPr>
            <p:nvPr/>
          </p:nvGrpSpPr>
          <p:grpSpPr bwMode="auto">
            <a:xfrm>
              <a:off x="2830032" y="3539555"/>
              <a:ext cx="1155700" cy="152400"/>
              <a:chOff x="1344" y="912"/>
              <a:chExt cx="672" cy="96"/>
            </a:xfrm>
            <a:solidFill>
              <a:srgbClr val="FFC000"/>
            </a:solidFill>
          </p:grpSpPr>
          <p:sp>
            <p:nvSpPr>
              <p:cNvPr id="284714"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5" name="Freeform 43"/>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284716" name="Group 44"/>
            <p:cNvGrpSpPr>
              <a:grpSpLocks/>
            </p:cNvGrpSpPr>
            <p:nvPr/>
          </p:nvGrpSpPr>
          <p:grpSpPr bwMode="auto">
            <a:xfrm>
              <a:off x="6627332" y="3539555"/>
              <a:ext cx="1155700" cy="157162"/>
              <a:chOff x="4080" y="3676"/>
              <a:chExt cx="672" cy="99"/>
            </a:xfrm>
            <a:solidFill>
              <a:srgbClr val="FFC000"/>
            </a:solidFill>
          </p:grpSpPr>
          <p:sp>
            <p:nvSpPr>
              <p:cNvPr id="28471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18"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284728" name="Rectangle 56"/>
            <p:cNvSpPr>
              <a:spLocks noChangeArrowheads="1"/>
            </p:cNvSpPr>
            <p:nvPr/>
          </p:nvSpPr>
          <p:spPr bwMode="auto">
            <a:xfrm>
              <a:off x="3774198" y="4149080"/>
              <a:ext cx="359501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800" b="1" dirty="0">
                  <a:solidFill>
                    <a:srgbClr val="000099"/>
                  </a:solidFill>
                  <a:latin typeface="+mn-lt"/>
                  <a:ea typeface="黑体" pitchFamily="2" charset="-122"/>
                </a:rPr>
                <a:t>(a) </a:t>
              </a:r>
              <a:r>
                <a:rPr kumimoji="1" lang="zh-CN" altLang="en-US" sz="1800" b="1" dirty="0">
                  <a:solidFill>
                    <a:srgbClr val="000099"/>
                  </a:solidFill>
                  <a:latin typeface="+mn-lt"/>
                  <a:ea typeface="黑体" pitchFamily="2" charset="-122"/>
                </a:rPr>
                <a:t>三层的简化模型</a:t>
              </a:r>
              <a:endParaRPr kumimoji="1" lang="en-US" altLang="zh-CN" sz="1800" b="1" dirty="0">
                <a:solidFill>
                  <a:srgbClr val="000099"/>
                </a:solidFill>
                <a:latin typeface="+mn-lt"/>
                <a:ea typeface="黑体" pitchFamily="2" charset="-122"/>
              </a:endParaRPr>
            </a:p>
          </p:txBody>
        </p:sp>
        <p:sp>
          <p:nvSpPr>
            <p:cNvPr id="284739" name="Rectangle 67"/>
            <p:cNvSpPr>
              <a:spLocks noChangeArrowheads="1"/>
            </p:cNvSpPr>
            <p:nvPr/>
          </p:nvSpPr>
          <p:spPr bwMode="auto">
            <a:xfrm>
              <a:off x="1344132" y="1482155"/>
              <a:ext cx="2178977"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284740" name="Rectangle 68"/>
            <p:cNvSpPr>
              <a:spLocks noChangeArrowheads="1"/>
            </p:cNvSpPr>
            <p:nvPr/>
          </p:nvSpPr>
          <p:spPr bwMode="auto">
            <a:xfrm>
              <a:off x="1364770" y="2091755"/>
              <a:ext cx="2146300" cy="6096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1" name="Line 69"/>
            <p:cNvSpPr>
              <a:spLocks noChangeShapeType="1"/>
            </p:cNvSpPr>
            <p:nvPr/>
          </p:nvSpPr>
          <p:spPr bwMode="auto">
            <a:xfrm>
              <a:off x="1344132" y="2090167"/>
              <a:ext cx="2175537"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2" name="Rectangle 70"/>
            <p:cNvSpPr>
              <a:spLocks noChangeArrowheads="1"/>
            </p:cNvSpPr>
            <p:nvPr/>
          </p:nvSpPr>
          <p:spPr bwMode="auto">
            <a:xfrm>
              <a:off x="1676052" y="2244155"/>
              <a:ext cx="1506538"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743" name="Line 71"/>
            <p:cNvSpPr>
              <a:spLocks noChangeShapeType="1"/>
            </p:cNvSpPr>
            <p:nvPr/>
          </p:nvSpPr>
          <p:spPr bwMode="auto">
            <a:xfrm>
              <a:off x="1344132" y="2699767"/>
              <a:ext cx="2175537"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4" name="Rectangle 72"/>
            <p:cNvSpPr>
              <a:spLocks noChangeArrowheads="1"/>
            </p:cNvSpPr>
            <p:nvPr/>
          </p:nvSpPr>
          <p:spPr bwMode="auto">
            <a:xfrm>
              <a:off x="1897905" y="1634555"/>
              <a:ext cx="107315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1800" b="1">
                  <a:solidFill>
                    <a:srgbClr val="000099"/>
                  </a:solidFill>
                  <a:latin typeface="+mn-lt"/>
                  <a:ea typeface="黑体" pitchFamily="2" charset="-122"/>
                </a:rPr>
                <a:t>IP </a:t>
              </a:r>
              <a:r>
                <a:rPr kumimoji="1" lang="zh-CN" altLang="en-US" sz="1800" b="1">
                  <a:solidFill>
                    <a:srgbClr val="000099"/>
                  </a:solidFill>
                  <a:latin typeface="+mn-lt"/>
                  <a:ea typeface="黑体" pitchFamily="2" charset="-122"/>
                </a:rPr>
                <a:t>数据报</a:t>
              </a:r>
            </a:p>
          </p:txBody>
        </p:sp>
        <p:sp>
          <p:nvSpPr>
            <p:cNvPr id="284745" name="Rectangle 73"/>
            <p:cNvSpPr>
              <a:spLocks noChangeArrowheads="1"/>
            </p:cNvSpPr>
            <p:nvPr/>
          </p:nvSpPr>
          <p:spPr bwMode="auto">
            <a:xfrm>
              <a:off x="1669173" y="2853755"/>
              <a:ext cx="1520296"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kumimoji="1" lang="zh-CN" altLang="zh-CN" sz="1800" b="1">
                <a:solidFill>
                  <a:srgbClr val="000099"/>
                </a:solidFill>
                <a:latin typeface="+mn-lt"/>
                <a:ea typeface="黑体" pitchFamily="2" charset="-122"/>
              </a:endParaRPr>
            </a:p>
          </p:txBody>
        </p:sp>
        <p:sp>
          <p:nvSpPr>
            <p:cNvPr id="284746" name="Rectangle 74"/>
            <p:cNvSpPr>
              <a:spLocks noChangeArrowheads="1"/>
            </p:cNvSpPr>
            <p:nvPr/>
          </p:nvSpPr>
          <p:spPr bwMode="auto">
            <a:xfrm>
              <a:off x="1600382" y="2866455"/>
              <a:ext cx="1638270" cy="29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1600" b="1">
                  <a:solidFill>
                    <a:srgbClr val="000099"/>
                  </a:solidFill>
                  <a:latin typeface="+mn-lt"/>
                  <a:ea typeface="黑体" pitchFamily="2" charset="-122"/>
                </a:rPr>
                <a:t>1010…  …0110</a:t>
              </a:r>
            </a:p>
          </p:txBody>
        </p:sp>
        <p:sp>
          <p:nvSpPr>
            <p:cNvPr id="284747" name="AutoShape 75"/>
            <p:cNvSpPr>
              <a:spLocks noChangeArrowheads="1"/>
            </p:cNvSpPr>
            <p:nvPr/>
          </p:nvSpPr>
          <p:spPr bwMode="auto">
            <a:xfrm>
              <a:off x="2267661" y="2701355"/>
              <a:ext cx="330200" cy="334962"/>
            </a:xfrm>
            <a:prstGeom prst="downArrow">
              <a:avLst>
                <a:gd name="adj1" fmla="val 50000"/>
                <a:gd name="adj2" fmla="val 43231"/>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itchFamily="2" charset="-122"/>
              </a:endParaRPr>
            </a:p>
          </p:txBody>
        </p:sp>
        <p:sp>
          <p:nvSpPr>
            <p:cNvPr id="284748" name="Rectangle 76"/>
            <p:cNvSpPr>
              <a:spLocks noChangeArrowheads="1"/>
            </p:cNvSpPr>
            <p:nvPr/>
          </p:nvSpPr>
          <p:spPr bwMode="auto">
            <a:xfrm>
              <a:off x="1891026" y="2253681"/>
              <a:ext cx="1073150" cy="280987"/>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4749" name="AutoShape 77"/>
            <p:cNvSpPr>
              <a:spLocks noChangeArrowheads="1"/>
            </p:cNvSpPr>
            <p:nvPr/>
          </p:nvSpPr>
          <p:spPr bwMode="auto">
            <a:xfrm>
              <a:off x="1897905" y="1948881"/>
              <a:ext cx="107315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284750" name="Text Box 78"/>
            <p:cNvSpPr txBox="1">
              <a:spLocks noChangeArrowheads="1"/>
            </p:cNvSpPr>
            <p:nvPr/>
          </p:nvSpPr>
          <p:spPr bwMode="auto">
            <a:xfrm>
              <a:off x="1309736" y="219811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800" b="1" dirty="0">
                  <a:solidFill>
                    <a:srgbClr val="FF0000"/>
                  </a:solidFill>
                  <a:latin typeface="+mn-lt"/>
                  <a:ea typeface="黑体" pitchFamily="2" charset="-122"/>
                </a:rPr>
                <a:t>帧</a:t>
              </a:r>
            </a:p>
          </p:txBody>
        </p:sp>
        <p:sp>
          <p:nvSpPr>
            <p:cNvPr id="284751" name="Rectangle 79"/>
            <p:cNvSpPr>
              <a:spLocks noChangeArrowheads="1"/>
            </p:cNvSpPr>
            <p:nvPr/>
          </p:nvSpPr>
          <p:spPr bwMode="auto">
            <a:xfrm>
              <a:off x="2114599" y="1912367"/>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800" b="1">
                  <a:solidFill>
                    <a:srgbClr val="000099"/>
                  </a:solidFill>
                  <a:latin typeface="+mn-lt"/>
                  <a:ea typeface="黑体" pitchFamily="2" charset="-122"/>
                </a:rPr>
                <a:t>装入</a:t>
              </a:r>
            </a:p>
          </p:txBody>
        </p:sp>
        <p:sp>
          <p:nvSpPr>
            <p:cNvPr id="284752" name="Line 80"/>
            <p:cNvSpPr>
              <a:spLocks noChangeShapeType="1"/>
            </p:cNvSpPr>
            <p:nvPr/>
          </p:nvSpPr>
          <p:spPr bwMode="auto">
            <a:xfrm>
              <a:off x="1885867" y="2248917"/>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84753" name="Line 81"/>
            <p:cNvSpPr>
              <a:spLocks noChangeShapeType="1"/>
            </p:cNvSpPr>
            <p:nvPr/>
          </p:nvSpPr>
          <p:spPr bwMode="auto">
            <a:xfrm>
              <a:off x="2959017" y="2250505"/>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3" name="标题 2"/>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dirty="0"/>
              <a:t>数据链路层传送的是帧</a:t>
            </a:r>
          </a:p>
        </p:txBody>
      </p:sp>
      <p:sp>
        <p:nvSpPr>
          <p:cNvPr id="6" name="矩形 5"/>
          <p:cNvSpPr/>
          <p:nvPr/>
        </p:nvSpPr>
        <p:spPr>
          <a:xfrm>
            <a:off x="2114599" y="6381328"/>
            <a:ext cx="6579923" cy="461665"/>
          </a:xfrm>
          <a:prstGeom prst="rect">
            <a:avLst/>
          </a:prstGeom>
        </p:spPr>
        <p:txBody>
          <a:bodyPr wrap="square">
            <a:spAutoFit/>
          </a:bodyPr>
          <a:lstStyle/>
          <a:p>
            <a:pPr algn="ctr"/>
            <a:r>
              <a:rPr lang="zh-CN" altLang="zh-CN" sz="2400" b="1" dirty="0">
                <a:latin typeface="+mn-lt"/>
                <a:ea typeface="黑体" pitchFamily="2" charset="-122"/>
              </a:rPr>
              <a:t>使用点对点信道的数据链路层</a:t>
            </a:r>
            <a:endParaRPr lang="zh-CN" altLang="en-US" sz="2400" b="1" dirty="0">
              <a:latin typeface="+mn-lt"/>
              <a:ea typeface="黑体" pitchFamily="2" charset="-122"/>
            </a:endParaRPr>
          </a:p>
        </p:txBody>
      </p:sp>
    </p:spTree>
    <p:extLst>
      <p:ext uri="{BB962C8B-B14F-4D97-AF65-F5344CB8AC3E}">
        <p14:creationId xmlns:p14="http://schemas.microsoft.com/office/powerpoint/2010/main" val="3290190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4" name="Group 4">
            <a:extLst>
              <a:ext uri="{FF2B5EF4-FFF2-40B4-BE49-F238E27FC236}">
                <a16:creationId xmlns:a16="http://schemas.microsoft.com/office/drawing/2014/main" id="{F8522A53-CC75-46D6-B908-6949A69AB9A2}"/>
              </a:ext>
            </a:extLst>
          </p:cNvPr>
          <p:cNvGrpSpPr>
            <a:grpSpLocks/>
          </p:cNvGrpSpPr>
          <p:nvPr/>
        </p:nvGrpSpPr>
        <p:grpSpPr bwMode="auto">
          <a:xfrm>
            <a:off x="1520176" y="1849960"/>
            <a:ext cx="6817200" cy="2659160"/>
            <a:chOff x="1647" y="1744"/>
            <a:chExt cx="7410" cy="1687"/>
          </a:xfrm>
        </p:grpSpPr>
        <p:sp>
          <p:nvSpPr>
            <p:cNvPr id="481285" name="Line 5">
              <a:extLst>
                <a:ext uri="{FF2B5EF4-FFF2-40B4-BE49-F238E27FC236}">
                  <a16:creationId xmlns:a16="http://schemas.microsoft.com/office/drawing/2014/main" id="{D6A4E5F1-A857-4A70-ADEF-B1B2A44AEC22}"/>
                </a:ext>
              </a:extLst>
            </p:cNvPr>
            <p:cNvSpPr>
              <a:spLocks noChangeShapeType="1"/>
            </p:cNvSpPr>
            <p:nvPr/>
          </p:nvSpPr>
          <p:spPr bwMode="auto">
            <a:xfrm>
              <a:off x="7482" y="2212"/>
              <a:ext cx="0" cy="4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86" name="Freeform 6">
              <a:extLst>
                <a:ext uri="{FF2B5EF4-FFF2-40B4-BE49-F238E27FC236}">
                  <a16:creationId xmlns:a16="http://schemas.microsoft.com/office/drawing/2014/main" id="{F6A4D5FC-1393-477A-958C-CC8D7E946B5D}"/>
                </a:ext>
              </a:extLst>
            </p:cNvPr>
            <p:cNvSpPr>
              <a:spLocks/>
            </p:cNvSpPr>
            <p:nvPr/>
          </p:nvSpPr>
          <p:spPr bwMode="auto">
            <a:xfrm>
              <a:off x="8085" y="2130"/>
              <a:ext cx="390" cy="1"/>
            </a:xfrm>
            <a:custGeom>
              <a:avLst/>
              <a:gdLst>
                <a:gd name="T0" fmla="*/ 0 w 390"/>
                <a:gd name="T1" fmla="*/ 0 h 1"/>
                <a:gd name="T2" fmla="*/ 390 w 390"/>
                <a:gd name="T3" fmla="*/ 0 h 1"/>
              </a:gdLst>
              <a:ahLst/>
              <a:cxnLst>
                <a:cxn ang="0">
                  <a:pos x="T0" y="T1"/>
                </a:cxn>
                <a:cxn ang="0">
                  <a:pos x="T2" y="T3"/>
                </a:cxn>
              </a:cxnLst>
              <a:rect l="0" t="0" r="r" b="b"/>
              <a:pathLst>
                <a:path w="390" h="1">
                  <a:moveTo>
                    <a:pt x="0" y="0"/>
                  </a:moveTo>
                  <a:lnTo>
                    <a:pt x="3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287" name="Rectangle 7">
              <a:extLst>
                <a:ext uri="{FF2B5EF4-FFF2-40B4-BE49-F238E27FC236}">
                  <a16:creationId xmlns:a16="http://schemas.microsoft.com/office/drawing/2014/main" id="{86BDA750-8A8F-40A0-A8CC-A0DAA40635E7}"/>
                </a:ext>
              </a:extLst>
            </p:cNvPr>
            <p:cNvSpPr>
              <a:spLocks noChangeArrowheads="1"/>
            </p:cNvSpPr>
            <p:nvPr/>
          </p:nvSpPr>
          <p:spPr bwMode="auto">
            <a:xfrm>
              <a:off x="8112" y="2407"/>
              <a:ext cx="945" cy="142"/>
            </a:xfrm>
            <a:prstGeom prst="rect">
              <a:avLst/>
            </a:prstGeom>
            <a:solidFill>
              <a:srgbClr val="FFFFFF"/>
            </a:solidFill>
            <a:ln w="9525">
              <a:solidFill>
                <a:srgbClr val="FFFFFF"/>
              </a:solidFill>
              <a:miter lim="800000"/>
              <a:headEnd/>
              <a:tailEnd/>
            </a:ln>
          </p:spPr>
          <p:txBody>
            <a:bodyPr lIns="0" tIns="0" rIns="0" bIns="0"/>
            <a:lstStyle/>
            <a:p>
              <a:pPr algn="just" eaLnBrk="0" hangingPunct="0"/>
              <a:r>
                <a:rPr lang="en-US" altLang="zh-CN" sz="1600" b="1" dirty="0">
                  <a:latin typeface="Times New Roman" panose="02020603050405020304" pitchFamily="18" charset="0"/>
                </a:rPr>
                <a:t>AUI</a:t>
              </a:r>
            </a:p>
          </p:txBody>
        </p:sp>
        <p:sp>
          <p:nvSpPr>
            <p:cNvPr id="481288" name="Rectangle 8">
              <a:extLst>
                <a:ext uri="{FF2B5EF4-FFF2-40B4-BE49-F238E27FC236}">
                  <a16:creationId xmlns:a16="http://schemas.microsoft.com/office/drawing/2014/main" id="{E72A273F-B858-4DEB-B43B-3323E2A7032C}"/>
                </a:ext>
              </a:extLst>
            </p:cNvPr>
            <p:cNvSpPr>
              <a:spLocks noChangeArrowheads="1"/>
            </p:cNvSpPr>
            <p:nvPr/>
          </p:nvSpPr>
          <p:spPr bwMode="auto">
            <a:xfrm>
              <a:off x="3702" y="3195"/>
              <a:ext cx="1605" cy="236"/>
            </a:xfrm>
            <a:prstGeom prst="rect">
              <a:avLst/>
            </a:prstGeom>
            <a:solidFill>
              <a:srgbClr val="FFFFFF"/>
            </a:solidFill>
            <a:ln w="9525">
              <a:solidFill>
                <a:srgbClr val="FFFFFF"/>
              </a:solidFill>
              <a:miter lim="800000"/>
              <a:headEnd/>
              <a:tailEnd/>
            </a:ln>
          </p:spPr>
          <p:txBody>
            <a:bodyPr/>
            <a:lstStyle/>
            <a:p>
              <a:pPr eaLnBrk="0" hangingPunct="0"/>
              <a:r>
                <a:rPr lang="zh-CN" altLang="en-US" sz="2000" b="1" dirty="0">
                  <a:latin typeface="Times New Roman" panose="02020603050405020304" pitchFamily="18" charset="0"/>
                </a:rPr>
                <a:t>内部总线</a:t>
              </a:r>
            </a:p>
          </p:txBody>
        </p:sp>
        <p:sp>
          <p:nvSpPr>
            <p:cNvPr id="481289" name="Rectangle 9">
              <a:extLst>
                <a:ext uri="{FF2B5EF4-FFF2-40B4-BE49-F238E27FC236}">
                  <a16:creationId xmlns:a16="http://schemas.microsoft.com/office/drawing/2014/main" id="{731DECA9-51B9-4DEB-B6DE-2C587F6DBD24}"/>
                </a:ext>
              </a:extLst>
            </p:cNvPr>
            <p:cNvSpPr>
              <a:spLocks noChangeArrowheads="1"/>
            </p:cNvSpPr>
            <p:nvPr/>
          </p:nvSpPr>
          <p:spPr bwMode="auto">
            <a:xfrm>
              <a:off x="7797" y="2836"/>
              <a:ext cx="1150" cy="440"/>
            </a:xfrm>
            <a:prstGeom prst="rect">
              <a:avLst/>
            </a:prstGeom>
            <a:solidFill>
              <a:srgbClr val="FFFFFF"/>
            </a:solidFill>
            <a:ln w="9525">
              <a:solidFill>
                <a:srgbClr val="FFFFFF"/>
              </a:solidFill>
              <a:miter lim="800000"/>
              <a:headEnd/>
              <a:tailEnd/>
            </a:ln>
          </p:spPr>
          <p:txBody>
            <a:bodyPr/>
            <a:lstStyle/>
            <a:p>
              <a:pPr eaLnBrk="0" hangingPunct="0"/>
              <a:r>
                <a:rPr lang="zh-CN" altLang="en-US" sz="2000" b="1" dirty="0">
                  <a:latin typeface="Times New Roman" panose="02020603050405020304" pitchFamily="18" charset="0"/>
                </a:rPr>
                <a:t>介质接口装置</a:t>
              </a:r>
            </a:p>
          </p:txBody>
        </p:sp>
        <p:sp>
          <p:nvSpPr>
            <p:cNvPr id="481290" name="Line 10">
              <a:extLst>
                <a:ext uri="{FF2B5EF4-FFF2-40B4-BE49-F238E27FC236}">
                  <a16:creationId xmlns:a16="http://schemas.microsoft.com/office/drawing/2014/main" id="{57B86469-4ED2-4FC3-A182-7DBA5728F780}"/>
                </a:ext>
              </a:extLst>
            </p:cNvPr>
            <p:cNvSpPr>
              <a:spLocks noChangeShapeType="1"/>
            </p:cNvSpPr>
            <p:nvPr/>
          </p:nvSpPr>
          <p:spPr bwMode="auto">
            <a:xfrm>
              <a:off x="1647" y="3164"/>
              <a:ext cx="49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91" name="Rectangle 11">
              <a:extLst>
                <a:ext uri="{FF2B5EF4-FFF2-40B4-BE49-F238E27FC236}">
                  <a16:creationId xmlns:a16="http://schemas.microsoft.com/office/drawing/2014/main" id="{5ECB8601-A4CC-4D19-897D-A513B9A212DB}"/>
                </a:ext>
              </a:extLst>
            </p:cNvPr>
            <p:cNvSpPr>
              <a:spLocks noChangeArrowheads="1"/>
            </p:cNvSpPr>
            <p:nvPr/>
          </p:nvSpPr>
          <p:spPr bwMode="auto">
            <a:xfrm>
              <a:off x="1707" y="1744"/>
              <a:ext cx="1500" cy="740"/>
            </a:xfrm>
            <a:prstGeom prst="rect">
              <a:avLst/>
            </a:prstGeom>
            <a:solidFill>
              <a:srgbClr val="FFFFFF"/>
            </a:solidFill>
            <a:ln w="9525">
              <a:solidFill>
                <a:srgbClr val="000000"/>
              </a:solidFill>
              <a:miter lim="800000"/>
              <a:headEnd/>
              <a:tailEnd/>
            </a:ln>
          </p:spPr>
          <p:txBody>
            <a:bodyPr/>
            <a:lstStyle/>
            <a:p>
              <a:pPr algn="ctr" eaLnBrk="0" hangingPunct="0"/>
              <a:r>
                <a:rPr lang="zh-CN" altLang="en-US" sz="2000" b="1" dirty="0">
                  <a:latin typeface="Times New Roman" panose="02020603050405020304" pitchFamily="18" charset="0"/>
                </a:rPr>
                <a:t>数据缓冲帧的装配与拆卸</a:t>
              </a:r>
            </a:p>
          </p:txBody>
        </p:sp>
        <p:sp>
          <p:nvSpPr>
            <p:cNvPr id="481292" name="Rectangle 12">
              <a:extLst>
                <a:ext uri="{FF2B5EF4-FFF2-40B4-BE49-F238E27FC236}">
                  <a16:creationId xmlns:a16="http://schemas.microsoft.com/office/drawing/2014/main" id="{F3AF9ECB-26F0-460E-A1A6-E33A702E6766}"/>
                </a:ext>
              </a:extLst>
            </p:cNvPr>
            <p:cNvSpPr>
              <a:spLocks noChangeArrowheads="1"/>
            </p:cNvSpPr>
            <p:nvPr/>
          </p:nvSpPr>
          <p:spPr bwMode="auto">
            <a:xfrm>
              <a:off x="3607" y="1764"/>
              <a:ext cx="1160" cy="740"/>
            </a:xfrm>
            <a:prstGeom prst="rect">
              <a:avLst/>
            </a:prstGeom>
            <a:solidFill>
              <a:srgbClr val="FFFFFF"/>
            </a:solidFill>
            <a:ln w="9525">
              <a:solidFill>
                <a:srgbClr val="000000"/>
              </a:solidFill>
              <a:miter lim="800000"/>
              <a:headEnd/>
              <a:tailEnd/>
            </a:ln>
          </p:spPr>
          <p:txBody>
            <a:bodyPr/>
            <a:lstStyle/>
            <a:p>
              <a:pPr eaLnBrk="0" hangingPunct="0"/>
              <a:r>
                <a:rPr lang="en-US" altLang="zh-CN" b="1" dirty="0">
                  <a:latin typeface="Times New Roman" panose="02020603050405020304" pitchFamily="18" charset="0"/>
                </a:rPr>
                <a:t>MAC</a:t>
              </a:r>
              <a:r>
                <a:rPr lang="zh-CN" altLang="en-US" b="1" dirty="0">
                  <a:latin typeface="Times New Roman" panose="02020603050405020304" pitchFamily="18" charset="0"/>
                </a:rPr>
                <a:t>层协议</a:t>
              </a:r>
            </a:p>
            <a:p>
              <a:pPr eaLnBrk="0" hangingPunct="0"/>
              <a:r>
                <a:rPr lang="zh-CN" altLang="en-US" b="1" dirty="0">
                  <a:latin typeface="Times New Roman" panose="02020603050405020304" pitchFamily="18" charset="0"/>
                </a:rPr>
                <a:t>控制电路</a:t>
              </a:r>
            </a:p>
          </p:txBody>
        </p:sp>
        <p:sp>
          <p:nvSpPr>
            <p:cNvPr id="481293" name="Rectangle 13">
              <a:extLst>
                <a:ext uri="{FF2B5EF4-FFF2-40B4-BE49-F238E27FC236}">
                  <a16:creationId xmlns:a16="http://schemas.microsoft.com/office/drawing/2014/main" id="{94BCDCB1-1584-4FD6-9FFD-F38EF980B9A5}"/>
                </a:ext>
              </a:extLst>
            </p:cNvPr>
            <p:cNvSpPr>
              <a:spLocks noChangeArrowheads="1"/>
            </p:cNvSpPr>
            <p:nvPr/>
          </p:nvSpPr>
          <p:spPr bwMode="auto">
            <a:xfrm>
              <a:off x="5307" y="1764"/>
              <a:ext cx="1080" cy="740"/>
            </a:xfrm>
            <a:prstGeom prst="rect">
              <a:avLst/>
            </a:prstGeom>
            <a:solidFill>
              <a:srgbClr val="FFFFFF"/>
            </a:solidFill>
            <a:ln w="9525">
              <a:solidFill>
                <a:srgbClr val="000000"/>
              </a:solidFill>
              <a:miter lim="800000"/>
              <a:headEnd/>
              <a:tailEnd/>
            </a:ln>
          </p:spPr>
          <p:txBody>
            <a:bodyPr/>
            <a:lstStyle/>
            <a:p>
              <a:pPr eaLnBrk="0" hangingPunct="0"/>
              <a:r>
                <a:rPr lang="zh-CN" altLang="en-US" sz="2000" b="1" dirty="0">
                  <a:latin typeface="Times New Roman" panose="02020603050405020304" pitchFamily="18" charset="0"/>
                </a:rPr>
                <a:t>编码与解码电路</a:t>
              </a:r>
            </a:p>
          </p:txBody>
        </p:sp>
        <p:sp>
          <p:nvSpPr>
            <p:cNvPr id="481294" name="Line 14">
              <a:extLst>
                <a:ext uri="{FF2B5EF4-FFF2-40B4-BE49-F238E27FC236}">
                  <a16:creationId xmlns:a16="http://schemas.microsoft.com/office/drawing/2014/main" id="{90E90613-38AB-4D8D-A637-814C5AE44FDD}"/>
                </a:ext>
              </a:extLst>
            </p:cNvPr>
            <p:cNvSpPr>
              <a:spLocks noChangeShapeType="1"/>
            </p:cNvSpPr>
            <p:nvPr/>
          </p:nvSpPr>
          <p:spPr bwMode="auto">
            <a:xfrm>
              <a:off x="2387" y="2504"/>
              <a:ext cx="0" cy="6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95" name="Line 15">
              <a:extLst>
                <a:ext uri="{FF2B5EF4-FFF2-40B4-BE49-F238E27FC236}">
                  <a16:creationId xmlns:a16="http://schemas.microsoft.com/office/drawing/2014/main" id="{17081B50-41D4-4AEE-A666-3609F58C8985}"/>
                </a:ext>
              </a:extLst>
            </p:cNvPr>
            <p:cNvSpPr>
              <a:spLocks noChangeShapeType="1"/>
            </p:cNvSpPr>
            <p:nvPr/>
          </p:nvSpPr>
          <p:spPr bwMode="auto">
            <a:xfrm>
              <a:off x="4187" y="2504"/>
              <a:ext cx="0" cy="6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96" name="Line 16">
              <a:extLst>
                <a:ext uri="{FF2B5EF4-FFF2-40B4-BE49-F238E27FC236}">
                  <a16:creationId xmlns:a16="http://schemas.microsoft.com/office/drawing/2014/main" id="{3DC7C7A8-2428-4AAC-A6EF-BBE27F0D0574}"/>
                </a:ext>
              </a:extLst>
            </p:cNvPr>
            <p:cNvSpPr>
              <a:spLocks noChangeShapeType="1"/>
            </p:cNvSpPr>
            <p:nvPr/>
          </p:nvSpPr>
          <p:spPr bwMode="auto">
            <a:xfrm>
              <a:off x="5847" y="2504"/>
              <a:ext cx="0" cy="6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97" name="Line 17">
              <a:extLst>
                <a:ext uri="{FF2B5EF4-FFF2-40B4-BE49-F238E27FC236}">
                  <a16:creationId xmlns:a16="http://schemas.microsoft.com/office/drawing/2014/main" id="{F5D5EA02-5C1F-40BF-85CC-E613D2617D05}"/>
                </a:ext>
              </a:extLst>
            </p:cNvPr>
            <p:cNvSpPr>
              <a:spLocks noChangeShapeType="1"/>
            </p:cNvSpPr>
            <p:nvPr/>
          </p:nvSpPr>
          <p:spPr bwMode="auto">
            <a:xfrm flipV="1">
              <a:off x="6387" y="2104"/>
              <a:ext cx="8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298" name="Rectangle 18">
              <a:extLst>
                <a:ext uri="{FF2B5EF4-FFF2-40B4-BE49-F238E27FC236}">
                  <a16:creationId xmlns:a16="http://schemas.microsoft.com/office/drawing/2014/main" id="{BDC8E78C-7906-4555-94C2-1DD710F3418B}"/>
                </a:ext>
              </a:extLst>
            </p:cNvPr>
            <p:cNvSpPr>
              <a:spLocks noChangeArrowheads="1"/>
            </p:cNvSpPr>
            <p:nvPr/>
          </p:nvSpPr>
          <p:spPr bwMode="auto">
            <a:xfrm>
              <a:off x="6957" y="1904"/>
              <a:ext cx="1190" cy="440"/>
            </a:xfrm>
            <a:prstGeom prst="rect">
              <a:avLst/>
            </a:prstGeom>
            <a:solidFill>
              <a:srgbClr val="FFFFFF"/>
            </a:solidFill>
            <a:ln w="9525">
              <a:solidFill>
                <a:srgbClr val="000000"/>
              </a:solidFill>
              <a:miter lim="800000"/>
              <a:headEnd/>
              <a:tailEnd/>
            </a:ln>
          </p:spPr>
          <p:txBody>
            <a:bodyPr/>
            <a:lstStyle/>
            <a:p>
              <a:pPr algn="just" eaLnBrk="0" hangingPunct="0"/>
              <a:r>
                <a:rPr lang="zh-CN" altLang="en-US" sz="2000" b="1" dirty="0">
                  <a:latin typeface="Times New Roman" panose="02020603050405020304" pitchFamily="18" charset="0"/>
                </a:rPr>
                <a:t>收发</a:t>
              </a:r>
              <a:endParaRPr lang="en-US" altLang="zh-CN" sz="2000" b="1" dirty="0">
                <a:latin typeface="Times New Roman" panose="02020603050405020304" pitchFamily="18" charset="0"/>
              </a:endParaRPr>
            </a:p>
            <a:p>
              <a:pPr algn="just" eaLnBrk="0" hangingPunct="0"/>
              <a:r>
                <a:rPr lang="zh-CN" altLang="en-US" sz="2000" b="1" dirty="0">
                  <a:latin typeface="Times New Roman" panose="02020603050405020304" pitchFamily="18" charset="0"/>
                </a:rPr>
                <a:t>电路</a:t>
              </a:r>
            </a:p>
          </p:txBody>
        </p:sp>
        <p:sp>
          <p:nvSpPr>
            <p:cNvPr id="481299" name="Rectangle 19">
              <a:extLst>
                <a:ext uri="{FF2B5EF4-FFF2-40B4-BE49-F238E27FC236}">
                  <a16:creationId xmlns:a16="http://schemas.microsoft.com/office/drawing/2014/main" id="{3BA14FD5-F501-4B0C-822B-6A4FAAEA70EF}"/>
                </a:ext>
              </a:extLst>
            </p:cNvPr>
            <p:cNvSpPr>
              <a:spLocks noChangeArrowheads="1"/>
            </p:cNvSpPr>
            <p:nvPr/>
          </p:nvSpPr>
          <p:spPr bwMode="auto">
            <a:xfrm>
              <a:off x="8367" y="1984"/>
              <a:ext cx="580" cy="280"/>
            </a:xfrm>
            <a:prstGeom prst="rect">
              <a:avLst/>
            </a:prstGeom>
            <a:solidFill>
              <a:srgbClr val="FFFFFF"/>
            </a:solidFill>
            <a:ln w="9525">
              <a:solidFill>
                <a:srgbClr val="000000"/>
              </a:solidFill>
              <a:miter lim="800000"/>
              <a:headEnd/>
              <a:tailEnd/>
            </a:ln>
          </p:spPr>
          <p:txBody>
            <a:bodyPr/>
            <a:lstStyle/>
            <a:p>
              <a:pPr algn="just" eaLnBrk="0" hangingPunct="0"/>
              <a:endParaRPr lang="zh-CN" altLang="en-US" sz="700">
                <a:latin typeface="Times New Roman" panose="02020603050405020304" pitchFamily="18" charset="0"/>
              </a:endParaRPr>
            </a:p>
          </p:txBody>
        </p:sp>
        <p:sp>
          <p:nvSpPr>
            <p:cNvPr id="481300" name="Rectangle 20">
              <a:extLst>
                <a:ext uri="{FF2B5EF4-FFF2-40B4-BE49-F238E27FC236}">
                  <a16:creationId xmlns:a16="http://schemas.microsoft.com/office/drawing/2014/main" id="{282E0BAF-DBB9-47C0-B272-64AC43AFC15C}"/>
                </a:ext>
              </a:extLst>
            </p:cNvPr>
            <p:cNvSpPr>
              <a:spLocks noChangeArrowheads="1"/>
            </p:cNvSpPr>
            <p:nvPr/>
          </p:nvSpPr>
          <p:spPr bwMode="auto">
            <a:xfrm>
              <a:off x="7167" y="2680"/>
              <a:ext cx="645" cy="312"/>
            </a:xfrm>
            <a:prstGeom prst="rect">
              <a:avLst/>
            </a:prstGeom>
            <a:solidFill>
              <a:srgbClr val="FFFFFF"/>
            </a:solidFill>
            <a:ln w="9525">
              <a:solidFill>
                <a:srgbClr val="000000"/>
              </a:solidFill>
              <a:miter lim="800000"/>
              <a:headEnd/>
              <a:tailEnd/>
            </a:ln>
          </p:spPr>
          <p:txBody>
            <a:bodyPr/>
            <a:lstStyle/>
            <a:p>
              <a:pPr algn="just" eaLnBrk="0" hangingPunct="0"/>
              <a:endParaRPr lang="zh-CN" altLang="en-US" sz="700">
                <a:latin typeface="Times New Roman" panose="02020603050405020304" pitchFamily="18" charset="0"/>
              </a:endParaRPr>
            </a:p>
          </p:txBody>
        </p:sp>
        <p:sp>
          <p:nvSpPr>
            <p:cNvPr id="481301" name="Rectangle 21">
              <a:extLst>
                <a:ext uri="{FF2B5EF4-FFF2-40B4-BE49-F238E27FC236}">
                  <a16:creationId xmlns:a16="http://schemas.microsoft.com/office/drawing/2014/main" id="{91EAA952-0AD0-4A31-8998-DE51CAAEC6AE}"/>
                </a:ext>
              </a:extLst>
            </p:cNvPr>
            <p:cNvSpPr>
              <a:spLocks noChangeArrowheads="1"/>
            </p:cNvSpPr>
            <p:nvPr/>
          </p:nvSpPr>
          <p:spPr bwMode="auto">
            <a:xfrm>
              <a:off x="8527" y="1824"/>
              <a:ext cx="220" cy="580"/>
            </a:xfrm>
            <a:prstGeom prst="rect">
              <a:avLst/>
            </a:prstGeom>
            <a:solidFill>
              <a:srgbClr val="FFFFFF"/>
            </a:solidFill>
            <a:ln w="9525">
              <a:solidFill>
                <a:srgbClr val="000000"/>
              </a:solidFill>
              <a:miter lim="800000"/>
              <a:headEnd/>
              <a:tailEnd/>
            </a:ln>
          </p:spPr>
          <p:txBody>
            <a:bodyPr/>
            <a:lstStyle/>
            <a:p>
              <a:endParaRPr lang="zh-CN" altLang="en-US"/>
            </a:p>
          </p:txBody>
        </p:sp>
      </p:grpSp>
      <p:sp>
        <p:nvSpPr>
          <p:cNvPr id="481302" name="Rectangle 22">
            <a:extLst>
              <a:ext uri="{FF2B5EF4-FFF2-40B4-BE49-F238E27FC236}">
                <a16:creationId xmlns:a16="http://schemas.microsoft.com/office/drawing/2014/main" id="{FC2A0A6D-939D-4724-8A17-B57A2A826542}"/>
              </a:ext>
            </a:extLst>
          </p:cNvPr>
          <p:cNvSpPr>
            <a:spLocks noGrp="1" noChangeArrowheads="1"/>
          </p:cNvSpPr>
          <p:nvPr>
            <p:ph type="title"/>
          </p:nvPr>
        </p:nvSpPr>
        <p:spPr bwMode="auto">
          <a:xfrm>
            <a:off x="1730390" y="115540"/>
            <a:ext cx="4391025" cy="865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t>网卡的基本结构</a:t>
            </a:r>
          </a:p>
        </p:txBody>
      </p:sp>
      <p:sp>
        <p:nvSpPr>
          <p:cNvPr id="22" name="Rectangle 3">
            <a:extLst>
              <a:ext uri="{FF2B5EF4-FFF2-40B4-BE49-F238E27FC236}">
                <a16:creationId xmlns:a16="http://schemas.microsoft.com/office/drawing/2014/main" id="{64ACB235-4153-4734-855C-DF69C3A82CAB}"/>
              </a:ext>
            </a:extLst>
          </p:cNvPr>
          <p:cNvSpPr>
            <a:spLocks noGrp="1" noChangeArrowheads="1"/>
          </p:cNvSpPr>
          <p:nvPr>
            <p:ph idx="1"/>
          </p:nvPr>
        </p:nvSpPr>
        <p:spPr>
          <a:xfrm>
            <a:off x="495300" y="4830888"/>
            <a:ext cx="9066212" cy="974376"/>
          </a:xfrm>
        </p:spPr>
        <p:txBody>
          <a:bodyPr/>
          <a:lstStyle/>
          <a:p>
            <a:pPr algn="just"/>
            <a:r>
              <a:rPr lang="en-US" altLang="zh-CN" sz="2800" dirty="0">
                <a:latin typeface="+mj-lt"/>
              </a:rPr>
              <a:t>AUI</a:t>
            </a:r>
            <a:r>
              <a:rPr lang="zh-CN" altLang="en-US" sz="2800" dirty="0">
                <a:latin typeface="+mj-lt"/>
              </a:rPr>
              <a:t>（</a:t>
            </a:r>
            <a:r>
              <a:rPr lang="en-US" altLang="zh-CN" sz="2800" dirty="0">
                <a:latin typeface="+mj-lt"/>
              </a:rPr>
              <a:t>attachment unit interface</a:t>
            </a:r>
            <a:r>
              <a:rPr lang="zh-CN" altLang="en-US" sz="2800" dirty="0">
                <a:latin typeface="+mj-lt"/>
              </a:rPr>
              <a:t>）附加单元接口，是连接在计算机网卡和网线之间的一个十五针的接口。</a:t>
            </a:r>
            <a:endParaRPr lang="zh-CN" altLang="en-US" sz="2800" dirty="0">
              <a:solidFill>
                <a:srgbClr val="0000FF"/>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lgn="ctr"/>
            <a:r>
              <a:rPr lang="zh-CN" altLang="en-US" sz="3600" dirty="0"/>
              <a:t>计算机通过适配器和局域网进行通信 </a:t>
            </a:r>
          </a:p>
        </p:txBody>
      </p:sp>
      <p:sp>
        <p:nvSpPr>
          <p:cNvPr id="403474" name="Rectangle 18"/>
          <p:cNvSpPr>
            <a:spLocks noChangeArrowheads="1"/>
          </p:cNvSpPr>
          <p:nvPr/>
        </p:nvSpPr>
        <p:spPr bwMode="auto">
          <a:xfrm>
            <a:off x="1173771" y="2094384"/>
            <a:ext cx="6375267" cy="2397125"/>
          </a:xfrm>
          <a:prstGeom prst="rect">
            <a:avLst/>
          </a:prstGeom>
          <a:solidFill>
            <a:srgbClr val="FFFF00"/>
          </a:solidFill>
          <a:ln w="9525">
            <a:solidFill>
              <a:schemeClr val="tx1"/>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03476" name="Line 20"/>
          <p:cNvSpPr>
            <a:spLocks noChangeShapeType="1"/>
          </p:cNvSpPr>
          <p:nvPr/>
        </p:nvSpPr>
        <p:spPr bwMode="auto">
          <a:xfrm>
            <a:off x="6773413" y="3392959"/>
            <a:ext cx="2012156"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77" name="Text Box 21"/>
          <p:cNvSpPr txBox="1">
            <a:spLocks noChangeArrowheads="1"/>
          </p:cNvSpPr>
          <p:nvPr/>
        </p:nvSpPr>
        <p:spPr bwMode="auto">
          <a:xfrm>
            <a:off x="7555917" y="285320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至局域网</a:t>
            </a:r>
          </a:p>
        </p:txBody>
      </p:sp>
      <p:sp>
        <p:nvSpPr>
          <p:cNvPr id="403478" name="Rectangle 22"/>
          <p:cNvSpPr>
            <a:spLocks noChangeArrowheads="1"/>
          </p:cNvSpPr>
          <p:nvPr/>
        </p:nvSpPr>
        <p:spPr bwMode="auto">
          <a:xfrm>
            <a:off x="4910877" y="2778598"/>
            <a:ext cx="1907250" cy="1127125"/>
          </a:xfrm>
          <a:prstGeom prst="rect">
            <a:avLst/>
          </a:pr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适配器</a:t>
            </a:r>
          </a:p>
          <a:p>
            <a:pPr algn="ctr"/>
            <a:r>
              <a:rPr kumimoji="1" lang="zh-CN" altLang="en-US" sz="2400" b="1">
                <a:solidFill>
                  <a:srgbClr val="000099"/>
                </a:solidFill>
                <a:latin typeface="+mn-lt"/>
                <a:ea typeface="黑体" pitchFamily="2" charset="-122"/>
              </a:rPr>
              <a:t>（网卡）</a:t>
            </a:r>
          </a:p>
        </p:txBody>
      </p:sp>
      <p:sp>
        <p:nvSpPr>
          <p:cNvPr id="403479" name="Text Box 23"/>
          <p:cNvSpPr txBox="1">
            <a:spLocks noChangeArrowheads="1"/>
          </p:cNvSpPr>
          <p:nvPr/>
        </p:nvSpPr>
        <p:spPr bwMode="auto">
          <a:xfrm>
            <a:off x="7569676" y="34294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串行通信</a:t>
            </a:r>
          </a:p>
        </p:txBody>
      </p:sp>
      <p:sp>
        <p:nvSpPr>
          <p:cNvPr id="403480" name="Rectangle 24"/>
          <p:cNvSpPr>
            <a:spLocks noChangeArrowheads="1"/>
          </p:cNvSpPr>
          <p:nvPr/>
        </p:nvSpPr>
        <p:spPr bwMode="auto">
          <a:xfrm>
            <a:off x="1902963" y="2778598"/>
            <a:ext cx="1907248" cy="1127125"/>
          </a:xfrm>
          <a:prstGeom prst="rect">
            <a:avLst/>
          </a:prstGeom>
          <a:solidFill>
            <a:schemeClr val="accent2"/>
          </a:solidFill>
          <a:ln w="19050">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itchFamily="2" charset="-122"/>
              </a:rPr>
              <a:t>CPU </a:t>
            </a:r>
            <a:r>
              <a:rPr kumimoji="1" lang="zh-CN" altLang="en-US" sz="2400" b="1">
                <a:solidFill>
                  <a:srgbClr val="000099"/>
                </a:solidFill>
                <a:latin typeface="+mn-lt"/>
                <a:ea typeface="黑体" pitchFamily="2" charset="-122"/>
              </a:rPr>
              <a:t>和</a:t>
            </a:r>
          </a:p>
          <a:p>
            <a:pPr algn="ctr"/>
            <a:r>
              <a:rPr kumimoji="1" lang="zh-CN" altLang="en-US" sz="2400" b="1">
                <a:solidFill>
                  <a:srgbClr val="000099"/>
                </a:solidFill>
                <a:latin typeface="+mn-lt"/>
                <a:ea typeface="黑体" pitchFamily="2" charset="-122"/>
              </a:rPr>
              <a:t>存储器</a:t>
            </a:r>
          </a:p>
        </p:txBody>
      </p:sp>
      <p:sp>
        <p:nvSpPr>
          <p:cNvPr id="403481" name="Line 25"/>
          <p:cNvSpPr>
            <a:spLocks noChangeShapeType="1"/>
          </p:cNvSpPr>
          <p:nvPr/>
        </p:nvSpPr>
        <p:spPr bwMode="auto">
          <a:xfrm flipV="1">
            <a:off x="2492851" y="3921598"/>
            <a:ext cx="438547" cy="90963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82" name="Text Box 26"/>
          <p:cNvSpPr txBox="1">
            <a:spLocks noChangeArrowheads="1"/>
          </p:cNvSpPr>
          <p:nvPr/>
        </p:nvSpPr>
        <p:spPr bwMode="auto">
          <a:xfrm>
            <a:off x="1282117" y="4793135"/>
            <a:ext cx="23391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生成发送的数据</a:t>
            </a:r>
          </a:p>
          <a:p>
            <a:r>
              <a:rPr kumimoji="1" lang="zh-CN" altLang="en-US" sz="2400" b="1">
                <a:solidFill>
                  <a:srgbClr val="000099"/>
                </a:solidFill>
                <a:latin typeface="+mn-lt"/>
                <a:ea typeface="黑体" pitchFamily="2" charset="-122"/>
              </a:rPr>
              <a:t>处理收到的数据</a:t>
            </a:r>
          </a:p>
        </p:txBody>
      </p:sp>
      <p:sp>
        <p:nvSpPr>
          <p:cNvPr id="403483" name="Line 27"/>
          <p:cNvSpPr>
            <a:spLocks noChangeShapeType="1"/>
          </p:cNvSpPr>
          <p:nvPr/>
        </p:nvSpPr>
        <p:spPr bwMode="auto">
          <a:xfrm flipV="1">
            <a:off x="5461212" y="3921598"/>
            <a:ext cx="438547" cy="90963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84" name="Text Box 28"/>
          <p:cNvSpPr txBox="1">
            <a:spLocks noChangeArrowheads="1"/>
          </p:cNvSpPr>
          <p:nvPr/>
        </p:nvSpPr>
        <p:spPr bwMode="auto">
          <a:xfrm>
            <a:off x="4197105" y="4793135"/>
            <a:ext cx="2646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itchFamily="2" charset="-122"/>
              </a:rPr>
              <a:t>把帧发送到局域网</a:t>
            </a:r>
          </a:p>
          <a:p>
            <a:pPr algn="ctr"/>
            <a:r>
              <a:rPr kumimoji="1" lang="zh-CN" altLang="en-US" sz="2400" b="1">
                <a:solidFill>
                  <a:srgbClr val="000099"/>
                </a:solidFill>
                <a:latin typeface="+mn-lt"/>
                <a:ea typeface="黑体" pitchFamily="2" charset="-122"/>
              </a:rPr>
              <a:t>从局域网接收帧</a:t>
            </a:r>
          </a:p>
        </p:txBody>
      </p:sp>
      <p:sp>
        <p:nvSpPr>
          <p:cNvPr id="403485" name="Text Box 29"/>
          <p:cNvSpPr txBox="1">
            <a:spLocks noChangeArrowheads="1"/>
          </p:cNvSpPr>
          <p:nvPr/>
        </p:nvSpPr>
        <p:spPr bwMode="auto">
          <a:xfrm>
            <a:off x="3808491" y="206104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计算机</a:t>
            </a:r>
          </a:p>
        </p:txBody>
      </p:sp>
      <p:sp>
        <p:nvSpPr>
          <p:cNvPr id="403487"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3488" name="Text Box 32"/>
          <p:cNvSpPr txBox="1">
            <a:spLocks noChangeArrowheads="1"/>
          </p:cNvSpPr>
          <p:nvPr/>
        </p:nvSpPr>
        <p:spPr bwMode="auto">
          <a:xfrm>
            <a:off x="4008765" y="3499032"/>
            <a:ext cx="800219"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400" b="1" dirty="0">
                <a:solidFill>
                  <a:srgbClr val="000099"/>
                </a:solidFill>
                <a:latin typeface="+mn-lt"/>
                <a:ea typeface="黑体" pitchFamily="2" charset="-122"/>
              </a:rPr>
              <a:t>并行</a:t>
            </a:r>
          </a:p>
          <a:p>
            <a:pPr>
              <a:lnSpc>
                <a:spcPct val="95000"/>
              </a:lnSpc>
            </a:pPr>
            <a:r>
              <a:rPr kumimoji="1" lang="zh-CN" altLang="en-US" sz="2400" b="1" dirty="0">
                <a:solidFill>
                  <a:srgbClr val="000099"/>
                </a:solidFill>
                <a:latin typeface="+mn-lt"/>
                <a:ea typeface="黑体" pitchFamily="2" charset="-122"/>
              </a:rPr>
              <a:t>通信</a:t>
            </a:r>
          </a:p>
        </p:txBody>
      </p:sp>
      <p:sp>
        <p:nvSpPr>
          <p:cNvPr id="403489" name="Rectangle 33"/>
          <p:cNvSpPr>
            <a:spLocks noChangeArrowheads="1"/>
          </p:cNvSpPr>
          <p:nvPr/>
        </p:nvSpPr>
        <p:spPr bwMode="auto">
          <a:xfrm>
            <a:off x="2080101" y="3237385"/>
            <a:ext cx="218414" cy="169863"/>
          </a:xfrm>
          <a:prstGeom prst="rect">
            <a:avLst/>
          </a:prstGeom>
          <a:solidFill>
            <a:srgbClr val="CC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itchFamily="2" charset="-122"/>
            </a:endParaRPr>
          </a:p>
        </p:txBody>
      </p:sp>
      <p:sp>
        <p:nvSpPr>
          <p:cNvPr id="403490" name="Freeform 34"/>
          <p:cNvSpPr>
            <a:spLocks/>
          </p:cNvSpPr>
          <p:nvPr/>
        </p:nvSpPr>
        <p:spPr bwMode="auto">
          <a:xfrm>
            <a:off x="1576202" y="1980085"/>
            <a:ext cx="1202134"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CCFFFF"/>
              </a:gs>
              <a:gs pos="100000">
                <a:srgbClr val="CCFF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91" name="Rectangle 35"/>
          <p:cNvSpPr>
            <a:spLocks noChangeArrowheads="1"/>
          </p:cNvSpPr>
          <p:nvPr/>
        </p:nvSpPr>
        <p:spPr bwMode="auto">
          <a:xfrm>
            <a:off x="6451811" y="3237385"/>
            <a:ext cx="218414" cy="169863"/>
          </a:xfrm>
          <a:prstGeom prst="rect">
            <a:avLst/>
          </a:prstGeom>
          <a:solidFill>
            <a:srgbClr val="FFCC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b="1">
              <a:solidFill>
                <a:srgbClr val="000099"/>
              </a:solidFill>
              <a:latin typeface="+mn-lt"/>
              <a:ea typeface="黑体" pitchFamily="2" charset="-122"/>
            </a:endParaRPr>
          </a:p>
        </p:txBody>
      </p:sp>
      <p:sp>
        <p:nvSpPr>
          <p:cNvPr id="403492" name="Freeform 36"/>
          <p:cNvSpPr>
            <a:spLocks/>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CCFF"/>
              </a:gs>
              <a:gs pos="100000">
                <a:srgbClr val="FFCCFF">
                  <a:gamma/>
                  <a:shade val="75686"/>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3475" name="Text Box 19"/>
          <p:cNvSpPr txBox="1">
            <a:spLocks noChangeArrowheads="1"/>
          </p:cNvSpPr>
          <p:nvPr/>
        </p:nvSpPr>
        <p:spPr bwMode="auto">
          <a:xfrm>
            <a:off x="5889104" y="1512185"/>
            <a:ext cx="1415772" cy="461665"/>
          </a:xfrm>
          <a:prstGeom prst="rect">
            <a:avLst/>
          </a:prstGeom>
          <a:solidFill>
            <a:srgbClr val="FFCCFF"/>
          </a:solidFill>
          <a:ln w="9525">
            <a:solidFill>
              <a:schemeClr val="tx1"/>
            </a:solidFill>
            <a:miter lim="800000"/>
            <a:headEnd/>
            <a:tailEnd/>
          </a:ln>
          <a:effectLst>
            <a:outerShdw dist="35921" sx="1000" sy="1000" algn="ctr" rotWithShape="0">
              <a:schemeClr val="bg2"/>
            </a:outerShdw>
          </a:effectLst>
          <a:extLst/>
        </p:spPr>
        <p:txBody>
          <a:bodyPr wrap="none">
            <a:spAutoFit/>
          </a:bodyPr>
          <a:lstStyle/>
          <a:p>
            <a:r>
              <a:rPr kumimoji="1" lang="zh-CN" altLang="en-US" sz="2400" b="1" dirty="0">
                <a:solidFill>
                  <a:srgbClr val="000099"/>
                </a:solidFill>
                <a:latin typeface="+mn-lt"/>
                <a:ea typeface="黑体" pitchFamily="2" charset="-122"/>
              </a:rPr>
              <a:t>硬件地址</a:t>
            </a:r>
          </a:p>
        </p:txBody>
      </p:sp>
      <p:sp>
        <p:nvSpPr>
          <p:cNvPr id="403486" name="Text Box 30"/>
          <p:cNvSpPr txBox="1">
            <a:spLocks noChangeArrowheads="1"/>
          </p:cNvSpPr>
          <p:nvPr/>
        </p:nvSpPr>
        <p:spPr bwMode="auto">
          <a:xfrm>
            <a:off x="1589830" y="1527175"/>
            <a:ext cx="1172950" cy="461665"/>
          </a:xfrm>
          <a:prstGeom prst="rect">
            <a:avLst/>
          </a:prstGeom>
          <a:solidFill>
            <a:srgbClr val="CCFFFF"/>
          </a:solidFill>
          <a:ln w="9525">
            <a:solidFill>
              <a:schemeClr val="tx1"/>
            </a:solidFill>
            <a:miter lim="800000"/>
            <a:headEnd/>
            <a:tailEnd/>
          </a:ln>
          <a:effectLst>
            <a:outerShdw dist="35921" sx="1000" sy="1000" algn="ctr" rotWithShape="0">
              <a:schemeClr val="bg2"/>
            </a:outerShdw>
          </a:effectLst>
          <a:extLst/>
        </p:spPr>
        <p:txBody>
          <a:bodyPr wrap="none">
            <a:spAutoFit/>
          </a:bodyPr>
          <a:lstStyle/>
          <a:p>
            <a:r>
              <a:rPr kumimoji="1" lang="en-US" altLang="zh-CN" sz="2400" b="1" dirty="0">
                <a:solidFill>
                  <a:srgbClr val="000099"/>
                </a:solidFill>
                <a:latin typeface="+mn-lt"/>
                <a:ea typeface="黑体" pitchFamily="2" charset="-122"/>
              </a:rPr>
              <a:t>IP </a:t>
            </a:r>
            <a:r>
              <a:rPr kumimoji="1" lang="zh-CN" altLang="en-US" sz="2400" b="1" dirty="0">
                <a:solidFill>
                  <a:srgbClr val="000099"/>
                </a:solidFill>
                <a:latin typeface="+mn-lt"/>
                <a:ea typeface="黑体" pitchFamily="2" charset="-122"/>
              </a:rPr>
              <a:t>地址</a:t>
            </a:r>
          </a:p>
        </p:txBody>
      </p:sp>
    </p:spTree>
    <p:extLst>
      <p:ext uri="{BB962C8B-B14F-4D97-AF65-F5344CB8AC3E}">
        <p14:creationId xmlns:p14="http://schemas.microsoft.com/office/powerpoint/2010/main" val="2843719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en-US" altLang="zh-CN" dirty="0">
                <a:latin typeface="+mj-lt"/>
              </a:rPr>
              <a:t>3.3.2   CSMA/CD </a:t>
            </a:r>
            <a:r>
              <a:rPr lang="zh-CN" altLang="en-US" dirty="0" smtClean="0">
                <a:latin typeface="+mj-lt"/>
              </a:rPr>
              <a:t>协议（</a:t>
            </a:r>
            <a:r>
              <a:rPr lang="zh-CN" altLang="en-US" dirty="0" smtClean="0">
                <a:solidFill>
                  <a:srgbClr val="00B050"/>
                </a:solidFill>
                <a:latin typeface="+mj-lt"/>
              </a:rPr>
              <a:t>半双工</a:t>
            </a:r>
            <a:r>
              <a:rPr lang="zh-CN" altLang="en-US" dirty="0" smtClean="0">
                <a:latin typeface="+mj-lt"/>
              </a:rPr>
              <a:t>） </a:t>
            </a:r>
            <a:endParaRPr lang="zh-CN" altLang="en-US" dirty="0">
              <a:latin typeface="+mj-lt"/>
            </a:endParaRPr>
          </a:p>
        </p:txBody>
      </p:sp>
      <p:sp>
        <p:nvSpPr>
          <p:cNvPr id="404482" name="Rectangle 2"/>
          <p:cNvSpPr>
            <a:spLocks noGrp="1" noChangeArrowheads="1"/>
          </p:cNvSpPr>
          <p:nvPr>
            <p:ph idx="1"/>
          </p:nvPr>
        </p:nvSpPr>
        <p:spPr/>
        <p:txBody>
          <a:bodyPr/>
          <a:lstStyle/>
          <a:p>
            <a:r>
              <a:rPr lang="zh-CN" altLang="en-US" dirty="0">
                <a:latin typeface="+mj-lt"/>
              </a:rPr>
              <a:t>最初的以太网是将许多计算机都连接到一根总线上。当初认为这样的连接方法既简单又可靠，因为总线上没有有源器件。 </a:t>
            </a:r>
          </a:p>
        </p:txBody>
      </p:sp>
      <p:grpSp>
        <p:nvGrpSpPr>
          <p:cNvPr id="404484" name="Group 4"/>
          <p:cNvGrpSpPr>
            <a:grpSpLocks/>
          </p:cNvGrpSpPr>
          <p:nvPr/>
        </p:nvGrpSpPr>
        <p:grpSpPr bwMode="auto">
          <a:xfrm>
            <a:off x="4698471" y="3468886"/>
            <a:ext cx="510779" cy="1406525"/>
            <a:chOff x="1177" y="1994"/>
            <a:chExt cx="258" cy="714"/>
          </a:xfrm>
        </p:grpSpPr>
        <p:sp>
          <p:nvSpPr>
            <p:cNvPr id="404485" name="Line 5"/>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pic>
          <p:nvPicPr>
            <p:cNvPr id="40448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87" name="Line 7"/>
          <p:cNvSpPr>
            <a:spLocks noChangeShapeType="1"/>
          </p:cNvSpPr>
          <p:nvPr/>
        </p:nvSpPr>
        <p:spPr bwMode="auto">
          <a:xfrm flipV="1">
            <a:off x="696516" y="3457772"/>
            <a:ext cx="8468254" cy="0"/>
          </a:xfrm>
          <a:prstGeom prst="line">
            <a:avLst/>
          </a:prstGeom>
          <a:no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404488" name="Rectangle 8"/>
          <p:cNvSpPr>
            <a:spLocks noChangeArrowheads="1"/>
          </p:cNvSpPr>
          <p:nvPr/>
        </p:nvSpPr>
        <p:spPr bwMode="auto">
          <a:xfrm>
            <a:off x="9037506" y="3391098"/>
            <a:ext cx="127265" cy="125413"/>
          </a:xfrm>
          <a:prstGeom prst="rect">
            <a:avLst/>
          </a:prstGeom>
          <a:solidFill>
            <a:srgbClr val="0000FF"/>
          </a:solidFill>
          <a:ln w="12700">
            <a:solidFill>
              <a:srgbClr val="0000FF"/>
            </a:solidFill>
            <a:miter lim="800000"/>
            <a:headEnd/>
            <a:tailEnd/>
          </a:ln>
          <a:effectLst/>
        </p:spPr>
        <p:txBody>
          <a:bodyPr wrap="none" anchor="ctr"/>
          <a:lstStyle/>
          <a:p>
            <a:endParaRPr lang="zh-CN" altLang="en-US" b="1">
              <a:solidFill>
                <a:srgbClr val="000099"/>
              </a:solidFill>
              <a:latin typeface="+mj-lt"/>
              <a:ea typeface="黑体" pitchFamily="2" charset="-122"/>
            </a:endParaRPr>
          </a:p>
        </p:txBody>
      </p:sp>
      <p:sp>
        <p:nvSpPr>
          <p:cNvPr id="404489" name="Rectangle 9"/>
          <p:cNvSpPr>
            <a:spLocks noChangeArrowheads="1"/>
          </p:cNvSpPr>
          <p:nvPr/>
        </p:nvSpPr>
        <p:spPr bwMode="auto">
          <a:xfrm>
            <a:off x="584730" y="3391098"/>
            <a:ext cx="127265" cy="125413"/>
          </a:xfrm>
          <a:prstGeom prst="rect">
            <a:avLst/>
          </a:prstGeom>
          <a:solidFill>
            <a:srgbClr val="0000FF"/>
          </a:solidFill>
          <a:ln w="12700">
            <a:solidFill>
              <a:srgbClr val="0000FF"/>
            </a:solidFill>
            <a:miter lim="800000"/>
            <a:headEnd/>
            <a:tailEnd/>
          </a:ln>
          <a:effectLst/>
        </p:spPr>
        <p:txBody>
          <a:bodyPr wrap="none" anchor="ctr"/>
          <a:lstStyle/>
          <a:p>
            <a:endParaRPr lang="zh-CN" altLang="en-US" b="1">
              <a:solidFill>
                <a:srgbClr val="000099"/>
              </a:solidFill>
              <a:latin typeface="+mj-lt"/>
              <a:ea typeface="黑体" pitchFamily="2" charset="-122"/>
            </a:endParaRPr>
          </a:p>
        </p:txBody>
      </p:sp>
      <p:sp>
        <p:nvSpPr>
          <p:cNvPr id="404490" name="Line 10"/>
          <p:cNvSpPr>
            <a:spLocks noChangeShapeType="1"/>
          </p:cNvSpPr>
          <p:nvPr/>
        </p:nvSpPr>
        <p:spPr bwMode="auto">
          <a:xfrm>
            <a:off x="8594609" y="3212976"/>
            <a:ext cx="534855" cy="239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grpSp>
        <p:nvGrpSpPr>
          <p:cNvPr id="404491" name="Group 11"/>
          <p:cNvGrpSpPr>
            <a:grpSpLocks/>
          </p:cNvGrpSpPr>
          <p:nvPr/>
        </p:nvGrpSpPr>
        <p:grpSpPr bwMode="auto">
          <a:xfrm>
            <a:off x="1506537" y="3468886"/>
            <a:ext cx="510779" cy="1406525"/>
            <a:chOff x="1177" y="1994"/>
            <a:chExt cx="258" cy="714"/>
          </a:xfrm>
        </p:grpSpPr>
        <p:sp>
          <p:nvSpPr>
            <p:cNvPr id="404492" name="Line 12"/>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pic>
          <p:nvPicPr>
            <p:cNvPr id="404493"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4" name="Freeform 14"/>
          <p:cNvSpPr>
            <a:spLocks/>
          </p:cNvSpPr>
          <p:nvPr/>
        </p:nvSpPr>
        <p:spPr bwMode="auto">
          <a:xfrm>
            <a:off x="3360473" y="3470473"/>
            <a:ext cx="3440" cy="102711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381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pic>
        <p:nvPicPr>
          <p:cNvPr id="404495"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504" y="4362648"/>
            <a:ext cx="510779"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4496" name="Group 16"/>
          <p:cNvGrpSpPr>
            <a:grpSpLocks/>
          </p:cNvGrpSpPr>
          <p:nvPr/>
        </p:nvGrpSpPr>
        <p:grpSpPr bwMode="auto">
          <a:xfrm>
            <a:off x="6294437" y="3468886"/>
            <a:ext cx="510779" cy="1406525"/>
            <a:chOff x="1177" y="1994"/>
            <a:chExt cx="258" cy="714"/>
          </a:xfrm>
        </p:grpSpPr>
        <p:sp>
          <p:nvSpPr>
            <p:cNvPr id="404497" name="Line 17"/>
            <p:cNvSpPr>
              <a:spLocks noChangeShapeType="1"/>
            </p:cNvSpPr>
            <p:nvPr/>
          </p:nvSpPr>
          <p:spPr bwMode="auto">
            <a:xfrm rot="16200000" flipV="1">
              <a:off x="1043" y="2261"/>
              <a:ext cx="537" cy="4"/>
            </a:xfrm>
            <a:prstGeom prst="lin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pic>
          <p:nvPicPr>
            <p:cNvPr id="404498"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4499" name="Freeform 19"/>
          <p:cNvSpPr>
            <a:spLocks/>
          </p:cNvSpPr>
          <p:nvPr/>
        </p:nvSpPr>
        <p:spPr bwMode="auto">
          <a:xfrm>
            <a:off x="8150094" y="3470472"/>
            <a:ext cx="3440" cy="1042988"/>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381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pic>
        <p:nvPicPr>
          <p:cNvPr id="40450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2125" y="4362648"/>
            <a:ext cx="51077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4501" name="Text Box 21"/>
          <p:cNvSpPr txBox="1">
            <a:spLocks noChangeArrowheads="1"/>
          </p:cNvSpPr>
          <p:nvPr/>
        </p:nvSpPr>
        <p:spPr bwMode="auto">
          <a:xfrm>
            <a:off x="2758852" y="5241394"/>
            <a:ext cx="12170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a:solidFill>
                  <a:srgbClr val="FF0000"/>
                </a:solidFill>
                <a:latin typeface="+mj-lt"/>
                <a:ea typeface="黑体" pitchFamily="2" charset="-122"/>
              </a:rPr>
              <a:t>B </a:t>
            </a:r>
            <a:r>
              <a:rPr kumimoji="1" lang="zh-CN" altLang="en-US" sz="2000" b="1" dirty="0">
                <a:solidFill>
                  <a:srgbClr val="FF0000"/>
                </a:solidFill>
                <a:latin typeface="+mj-lt"/>
                <a:ea typeface="黑体" pitchFamily="2" charset="-122"/>
              </a:rPr>
              <a:t>向</a:t>
            </a:r>
            <a:r>
              <a:rPr kumimoji="1" lang="zh-CN" altLang="en-US" sz="1400" b="1" dirty="0">
                <a:solidFill>
                  <a:srgbClr val="FF0000"/>
                </a:solidFill>
                <a:latin typeface="+mj-lt"/>
                <a:ea typeface="黑体" pitchFamily="2" charset="-122"/>
              </a:rPr>
              <a:t> </a:t>
            </a:r>
            <a:r>
              <a:rPr kumimoji="1" lang="en-US" altLang="zh-CN" sz="2000" b="1" dirty="0">
                <a:solidFill>
                  <a:srgbClr val="FF0000"/>
                </a:solidFill>
                <a:latin typeface="+mj-lt"/>
                <a:ea typeface="黑体" pitchFamily="2" charset="-122"/>
              </a:rPr>
              <a:t>D</a:t>
            </a:r>
          </a:p>
          <a:p>
            <a:pPr algn="ctr"/>
            <a:r>
              <a:rPr kumimoji="1" lang="zh-CN" altLang="en-US" sz="2000" b="1" dirty="0">
                <a:solidFill>
                  <a:srgbClr val="FF0000"/>
                </a:solidFill>
                <a:latin typeface="+mj-lt"/>
                <a:ea typeface="黑体" pitchFamily="2" charset="-122"/>
              </a:rPr>
              <a:t>发送数据</a:t>
            </a:r>
          </a:p>
        </p:txBody>
      </p:sp>
      <p:sp>
        <p:nvSpPr>
          <p:cNvPr id="404502" name="Text Box 22"/>
          <p:cNvSpPr txBox="1">
            <a:spLocks noChangeArrowheads="1"/>
          </p:cNvSpPr>
          <p:nvPr/>
        </p:nvSpPr>
        <p:spPr bwMode="auto">
          <a:xfrm>
            <a:off x="4469739" y="4869061"/>
            <a:ext cx="7152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j-lt"/>
                <a:ea typeface="黑体" pitchFamily="2" charset="-122"/>
              </a:rPr>
              <a:t>    C</a:t>
            </a:r>
          </a:p>
        </p:txBody>
      </p:sp>
      <p:sp>
        <p:nvSpPr>
          <p:cNvPr id="404503" name="Text Box 23"/>
          <p:cNvSpPr txBox="1">
            <a:spLocks noChangeArrowheads="1"/>
          </p:cNvSpPr>
          <p:nvPr/>
        </p:nvSpPr>
        <p:spPr bwMode="auto">
          <a:xfrm>
            <a:off x="6139656" y="4854773"/>
            <a:ext cx="6623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j-lt"/>
                <a:ea typeface="黑体" pitchFamily="2" charset="-122"/>
              </a:rPr>
              <a:t>   D</a:t>
            </a:r>
          </a:p>
        </p:txBody>
      </p:sp>
      <p:sp>
        <p:nvSpPr>
          <p:cNvPr id="404504" name="Text Box 24"/>
          <p:cNvSpPr txBox="1">
            <a:spLocks noChangeArrowheads="1"/>
          </p:cNvSpPr>
          <p:nvPr/>
        </p:nvSpPr>
        <p:spPr bwMode="auto">
          <a:xfrm>
            <a:off x="1286405" y="4854773"/>
            <a:ext cx="6982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j-lt"/>
                <a:ea typeface="黑体" pitchFamily="2" charset="-122"/>
              </a:rPr>
              <a:t>    A</a:t>
            </a:r>
          </a:p>
        </p:txBody>
      </p:sp>
      <p:sp>
        <p:nvSpPr>
          <p:cNvPr id="404505" name="Text Box 25"/>
          <p:cNvSpPr txBox="1">
            <a:spLocks noChangeArrowheads="1"/>
          </p:cNvSpPr>
          <p:nvPr/>
        </p:nvSpPr>
        <p:spPr bwMode="auto">
          <a:xfrm>
            <a:off x="7634156" y="4851598"/>
            <a:ext cx="6976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j-lt"/>
                <a:ea typeface="黑体" pitchFamily="2" charset="-122"/>
              </a:rPr>
              <a:t>    E</a:t>
            </a:r>
          </a:p>
        </p:txBody>
      </p:sp>
      <p:sp>
        <p:nvSpPr>
          <p:cNvPr id="404506" name="Line 26"/>
          <p:cNvSpPr>
            <a:spLocks noChangeShapeType="1"/>
          </p:cNvSpPr>
          <p:nvPr/>
        </p:nvSpPr>
        <p:spPr bwMode="auto">
          <a:xfrm flipH="1">
            <a:off x="632520" y="3140968"/>
            <a:ext cx="589888" cy="2809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404507" name="Text Box 27"/>
          <p:cNvSpPr txBox="1">
            <a:spLocks noChangeArrowheads="1"/>
          </p:cNvSpPr>
          <p:nvPr/>
        </p:nvSpPr>
        <p:spPr bwMode="auto">
          <a:xfrm>
            <a:off x="1140222" y="2852936"/>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j-lt"/>
                <a:ea typeface="黑体" pitchFamily="2" charset="-122"/>
              </a:rPr>
              <a:t>匹配电阻（用来吸收总线上传播的信号）</a:t>
            </a:r>
          </a:p>
        </p:txBody>
      </p:sp>
      <p:sp>
        <p:nvSpPr>
          <p:cNvPr id="404508" name="Text Box 28"/>
          <p:cNvSpPr txBox="1">
            <a:spLocks noChangeArrowheads="1"/>
          </p:cNvSpPr>
          <p:nvPr/>
        </p:nvSpPr>
        <p:spPr bwMode="auto">
          <a:xfrm>
            <a:off x="7412302" y="285293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j-lt"/>
                <a:ea typeface="黑体" pitchFamily="2" charset="-122"/>
              </a:rPr>
              <a:t>匹配电阻</a:t>
            </a:r>
          </a:p>
        </p:txBody>
      </p:sp>
      <p:sp>
        <p:nvSpPr>
          <p:cNvPr id="404509" name="Freeform 29"/>
          <p:cNvSpPr>
            <a:spLocks/>
          </p:cNvSpPr>
          <p:nvPr/>
        </p:nvSpPr>
        <p:spPr bwMode="auto">
          <a:xfrm>
            <a:off x="3267604" y="3557786"/>
            <a:ext cx="1714633" cy="91598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0" name="Freeform 30"/>
          <p:cNvSpPr>
            <a:spLocks/>
          </p:cNvSpPr>
          <p:nvPr/>
        </p:nvSpPr>
        <p:spPr bwMode="auto">
          <a:xfrm>
            <a:off x="3314040" y="3570486"/>
            <a:ext cx="3339835" cy="998537"/>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1" name="Freeform 31"/>
          <p:cNvSpPr>
            <a:spLocks/>
          </p:cNvSpPr>
          <p:nvPr/>
        </p:nvSpPr>
        <p:spPr bwMode="auto">
          <a:xfrm>
            <a:off x="3314039" y="3573661"/>
            <a:ext cx="4801658" cy="962025"/>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2" name="Freeform 32"/>
          <p:cNvSpPr>
            <a:spLocks/>
          </p:cNvSpPr>
          <p:nvPr/>
        </p:nvSpPr>
        <p:spPr bwMode="auto">
          <a:xfrm>
            <a:off x="3314039" y="3537147"/>
            <a:ext cx="5587603" cy="846138"/>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3" name="Freeform 33"/>
          <p:cNvSpPr>
            <a:spLocks/>
          </p:cNvSpPr>
          <p:nvPr/>
        </p:nvSpPr>
        <p:spPr bwMode="auto">
          <a:xfrm>
            <a:off x="584729" y="3537147"/>
            <a:ext cx="2827338" cy="846138"/>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4" name="Freeform 34"/>
          <p:cNvSpPr>
            <a:spLocks/>
          </p:cNvSpPr>
          <p:nvPr/>
        </p:nvSpPr>
        <p:spPr bwMode="auto">
          <a:xfrm flipH="1">
            <a:off x="1599406" y="3537147"/>
            <a:ext cx="1714633" cy="915988"/>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000099"/>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nvGrpSpPr>
          <p:cNvPr id="404515" name="Group 35"/>
          <p:cNvGrpSpPr>
            <a:grpSpLocks/>
          </p:cNvGrpSpPr>
          <p:nvPr/>
        </p:nvGrpSpPr>
        <p:grpSpPr bwMode="auto">
          <a:xfrm>
            <a:off x="7866327" y="4478536"/>
            <a:ext cx="270008" cy="268287"/>
            <a:chOff x="1474" y="3430"/>
            <a:chExt cx="136" cy="136"/>
          </a:xfrm>
        </p:grpSpPr>
        <p:sp>
          <p:nvSpPr>
            <p:cNvPr id="404516"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17"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sp>
        <p:nvSpPr>
          <p:cNvPr id="404518" name="AutoShape 38"/>
          <p:cNvSpPr>
            <a:spLocks noChangeArrowheads="1"/>
          </p:cNvSpPr>
          <p:nvPr/>
        </p:nvSpPr>
        <p:spPr bwMode="auto">
          <a:xfrm>
            <a:off x="7668552" y="5248473"/>
            <a:ext cx="951044"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a:solidFill>
                  <a:srgbClr val="000099"/>
                </a:solidFill>
                <a:latin typeface="+mj-lt"/>
                <a:ea typeface="黑体" pitchFamily="2" charset="-122"/>
              </a:rPr>
              <a:t>不接受</a:t>
            </a:r>
          </a:p>
        </p:txBody>
      </p:sp>
      <p:grpSp>
        <p:nvGrpSpPr>
          <p:cNvPr id="404519" name="Group 39"/>
          <p:cNvGrpSpPr>
            <a:grpSpLocks/>
          </p:cNvGrpSpPr>
          <p:nvPr/>
        </p:nvGrpSpPr>
        <p:grpSpPr bwMode="auto">
          <a:xfrm>
            <a:off x="4682994" y="4478536"/>
            <a:ext cx="270007" cy="268287"/>
            <a:chOff x="1474" y="3430"/>
            <a:chExt cx="136" cy="136"/>
          </a:xfrm>
        </p:grpSpPr>
        <p:sp>
          <p:nvSpPr>
            <p:cNvPr id="404520" name="Line 40"/>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21" name="Line 41"/>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sp>
        <p:nvSpPr>
          <p:cNvPr id="404522" name="AutoShape 42"/>
          <p:cNvSpPr>
            <a:spLocks noChangeArrowheads="1"/>
          </p:cNvSpPr>
          <p:nvPr/>
        </p:nvSpPr>
        <p:spPr bwMode="auto">
          <a:xfrm>
            <a:off x="4485217" y="5248473"/>
            <a:ext cx="951045"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a:solidFill>
                  <a:srgbClr val="000099"/>
                </a:solidFill>
                <a:latin typeface="+mj-lt"/>
                <a:ea typeface="黑体" pitchFamily="2" charset="-122"/>
              </a:rPr>
              <a:t>不接受</a:t>
            </a:r>
          </a:p>
        </p:txBody>
      </p:sp>
      <p:grpSp>
        <p:nvGrpSpPr>
          <p:cNvPr id="404523" name="Group 43"/>
          <p:cNvGrpSpPr>
            <a:grpSpLocks/>
          </p:cNvGrpSpPr>
          <p:nvPr/>
        </p:nvGrpSpPr>
        <p:grpSpPr bwMode="auto">
          <a:xfrm>
            <a:off x="1484181" y="4478536"/>
            <a:ext cx="270007" cy="268287"/>
            <a:chOff x="1474" y="3430"/>
            <a:chExt cx="136" cy="136"/>
          </a:xfrm>
        </p:grpSpPr>
        <p:sp>
          <p:nvSpPr>
            <p:cNvPr id="404524" name="Line 44"/>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404525" name="Line 45"/>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grpSp>
      <p:sp>
        <p:nvSpPr>
          <p:cNvPr id="404526" name="AutoShape 46"/>
          <p:cNvSpPr>
            <a:spLocks noChangeArrowheads="1"/>
          </p:cNvSpPr>
          <p:nvPr/>
        </p:nvSpPr>
        <p:spPr bwMode="auto">
          <a:xfrm>
            <a:off x="1286404" y="5248473"/>
            <a:ext cx="951045" cy="417572"/>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r>
              <a:rPr lang="zh-CN" altLang="en-US" sz="2000" b="1" dirty="0">
                <a:solidFill>
                  <a:srgbClr val="000099"/>
                </a:solidFill>
                <a:latin typeface="+mj-lt"/>
                <a:ea typeface="黑体" pitchFamily="2" charset="-122"/>
              </a:rPr>
              <a:t>不接受</a:t>
            </a:r>
          </a:p>
        </p:txBody>
      </p:sp>
      <p:sp>
        <p:nvSpPr>
          <p:cNvPr id="404527" name="Text Box 47"/>
          <p:cNvSpPr txBox="1">
            <a:spLocks noChangeArrowheads="1"/>
          </p:cNvSpPr>
          <p:nvPr/>
        </p:nvSpPr>
        <p:spPr bwMode="auto">
          <a:xfrm>
            <a:off x="6201569" y="5265935"/>
            <a:ext cx="700833" cy="400110"/>
          </a:xfrm>
          <a:prstGeom prst="rect">
            <a:avLst/>
          </a:prstGeom>
          <a:solidFill>
            <a:srgbClr val="FF99FF"/>
          </a:solidFill>
          <a:ln w="9525">
            <a:solidFill>
              <a:schemeClr val="tx2"/>
            </a:solidFill>
            <a:miter lim="800000"/>
            <a:headEnd/>
            <a:tailEnd/>
          </a:ln>
          <a:effectLst/>
        </p:spPr>
        <p:txBody>
          <a:bodyPr wrap="none">
            <a:spAutoFit/>
          </a:bodyPr>
          <a:lstStyle/>
          <a:p>
            <a:r>
              <a:rPr kumimoji="1" lang="zh-CN" altLang="en-US" sz="2000" b="1">
                <a:solidFill>
                  <a:srgbClr val="000099"/>
                </a:solidFill>
                <a:latin typeface="+mj-lt"/>
                <a:ea typeface="黑体" pitchFamily="2" charset="-122"/>
              </a:rPr>
              <a:t>接受</a:t>
            </a:r>
          </a:p>
        </p:txBody>
      </p:sp>
      <p:sp>
        <p:nvSpPr>
          <p:cNvPr id="404528" name="Text Box 48"/>
          <p:cNvSpPr txBox="1">
            <a:spLocks noChangeArrowheads="1"/>
          </p:cNvSpPr>
          <p:nvPr/>
        </p:nvSpPr>
        <p:spPr bwMode="auto">
          <a:xfrm>
            <a:off x="3166137" y="4854773"/>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j-lt"/>
                <a:ea typeface="黑体" pitchFamily="2" charset="-122"/>
              </a:rPr>
              <a:t>B</a:t>
            </a:r>
          </a:p>
        </p:txBody>
      </p:sp>
      <p:sp>
        <p:nvSpPr>
          <p:cNvPr id="404529" name="Text Box 49"/>
          <p:cNvSpPr txBox="1">
            <a:spLocks noChangeArrowheads="1"/>
          </p:cNvSpPr>
          <p:nvPr/>
        </p:nvSpPr>
        <p:spPr bwMode="auto">
          <a:xfrm>
            <a:off x="4146551" y="3826072"/>
            <a:ext cx="1731564" cy="707886"/>
          </a:xfrm>
          <a:prstGeom prst="rect">
            <a:avLst/>
          </a:prstGeom>
          <a:solidFill>
            <a:srgbClr val="FFFF00"/>
          </a:solidFill>
          <a:ln w="9525">
            <a:solidFill>
              <a:srgbClr val="333399"/>
            </a:solidFill>
            <a:miter lim="800000"/>
            <a:headEnd/>
            <a:tailEnd/>
          </a:ln>
          <a:effectLst/>
        </p:spPr>
        <p:txBody>
          <a:bodyPr wrap="none">
            <a:spAutoFit/>
          </a:bodyPr>
          <a:lstStyle/>
          <a:p>
            <a:pPr algn="ctr"/>
            <a:r>
              <a:rPr lang="zh-CN" altLang="en-US" sz="2000" b="1" dirty="0">
                <a:solidFill>
                  <a:srgbClr val="000099"/>
                </a:solidFill>
                <a:latin typeface="+mj-lt"/>
                <a:ea typeface="黑体" pitchFamily="2" charset="-122"/>
              </a:rPr>
              <a:t>只有 </a:t>
            </a:r>
            <a:r>
              <a:rPr lang="en-US" altLang="zh-CN" sz="2000" b="1" dirty="0">
                <a:solidFill>
                  <a:srgbClr val="000099"/>
                </a:solidFill>
                <a:latin typeface="+mj-lt"/>
                <a:ea typeface="黑体" pitchFamily="2" charset="-122"/>
              </a:rPr>
              <a:t>D </a:t>
            </a:r>
            <a:r>
              <a:rPr lang="zh-CN" altLang="en-US" sz="2000" b="1" dirty="0">
                <a:solidFill>
                  <a:srgbClr val="000099"/>
                </a:solidFill>
                <a:latin typeface="+mj-lt"/>
                <a:ea typeface="黑体" pitchFamily="2" charset="-122"/>
              </a:rPr>
              <a:t>接受</a:t>
            </a:r>
          </a:p>
          <a:p>
            <a:pPr algn="ctr"/>
            <a:r>
              <a:rPr lang="en-US" altLang="zh-CN" sz="2000" b="1" dirty="0">
                <a:solidFill>
                  <a:srgbClr val="000099"/>
                </a:solidFill>
                <a:latin typeface="+mj-lt"/>
                <a:ea typeface="黑体" pitchFamily="2" charset="-122"/>
              </a:rPr>
              <a:t>B </a:t>
            </a:r>
            <a:r>
              <a:rPr lang="zh-CN" altLang="en-US" sz="2000" b="1" dirty="0">
                <a:solidFill>
                  <a:srgbClr val="000099"/>
                </a:solidFill>
                <a:latin typeface="+mj-lt"/>
                <a:ea typeface="黑体" pitchFamily="2" charset="-122"/>
              </a:rPr>
              <a:t>发送的数据</a:t>
            </a:r>
          </a:p>
        </p:txBody>
      </p:sp>
      <p:sp>
        <p:nvSpPr>
          <p:cNvPr id="50" name="Rectangle 3">
            <a:extLst>
              <a:ext uri="{FF2B5EF4-FFF2-40B4-BE49-F238E27FC236}">
                <a16:creationId xmlns:a16="http://schemas.microsoft.com/office/drawing/2014/main" id="{8BACCC9E-3761-46F8-B15B-A6FF252823E2}"/>
              </a:ext>
            </a:extLst>
          </p:cNvPr>
          <p:cNvSpPr txBox="1">
            <a:spLocks noChangeArrowheads="1"/>
          </p:cNvSpPr>
          <p:nvPr/>
        </p:nvSpPr>
        <p:spPr bwMode="auto">
          <a:xfrm>
            <a:off x="419894" y="5877272"/>
            <a:ext cx="9066212" cy="96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algn="just"/>
            <a:r>
              <a:rPr lang="zh-CN" altLang="en-US" sz="1800" kern="0" dirty="0">
                <a:latin typeface="+mj-lt"/>
              </a:rPr>
              <a:t>如果电子元器件工作时，其内部有电源存在，则这种器件叫做</a:t>
            </a:r>
            <a:r>
              <a:rPr lang="zh-CN" altLang="en-US" sz="1800" kern="0" dirty="0">
                <a:solidFill>
                  <a:srgbClr val="FF0000"/>
                </a:solidFill>
                <a:latin typeface="+mj-lt"/>
              </a:rPr>
              <a:t>有源器件</a:t>
            </a:r>
            <a:r>
              <a:rPr lang="zh-CN" altLang="en-US" sz="1800" kern="0" dirty="0">
                <a:latin typeface="+mj-lt"/>
              </a:rPr>
              <a:t>。这是一种电子元件，需要能量的来源而实现它特定的功能。从物理结构、电路功能和工程参数上，有源器件可以分为分立器件和集成电路两大类。</a:t>
            </a:r>
            <a:endParaRPr lang="zh-CN" altLang="en-US" sz="1800" kern="0" dirty="0">
              <a:solidFill>
                <a:srgbClr val="0000FF"/>
              </a:solidFill>
              <a:latin typeface="+mj-lt"/>
            </a:endParaRPr>
          </a:p>
        </p:txBody>
      </p:sp>
    </p:spTree>
    <p:extLst>
      <p:ext uri="{BB962C8B-B14F-4D97-AF65-F5344CB8AC3E}">
        <p14:creationId xmlns:p14="http://schemas.microsoft.com/office/powerpoint/2010/main" val="314639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501"/>
                                        </p:tgtEl>
                                        <p:attrNameLst>
                                          <p:attrName>style.visibility</p:attrName>
                                        </p:attrNameLst>
                                      </p:cBhvr>
                                      <p:to>
                                        <p:strVal val="visible"/>
                                      </p:to>
                                    </p:set>
                                  </p:childTnLst>
                                </p:cTn>
                              </p:par>
                            </p:childTnLst>
                          </p:cTn>
                        </p:par>
                        <p:par>
                          <p:cTn id="11" fill="hold" nodeType="afterGroup">
                            <p:stCondLst>
                              <p:cond delay="0"/>
                            </p:stCondLst>
                            <p:childTnLst>
                              <p:par>
                                <p:cTn id="12" presetID="35" presetClass="emph" presetSubtype="0" repeatCount="4000" fill="hold" grpId="1" nodeType="afterEffect">
                                  <p:stCondLst>
                                    <p:cond delay="0"/>
                                  </p:stCondLst>
                                  <p:childTnLst>
                                    <p:anim calcmode="discrete" valueType="str">
                                      <p:cBhvr>
                                        <p:cTn id="13"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4" fill="hold" nodeType="afterGroup">
                            <p:stCondLst>
                              <p:cond delay="2000"/>
                            </p:stCondLst>
                            <p:childTnLst>
                              <p:par>
                                <p:cTn id="15" presetID="22" presetClass="entr" presetSubtype="2" fill="hold" grpId="0" nodeType="afterEffect">
                                  <p:stCondLst>
                                    <p:cond delay="0"/>
                                  </p:stCondLst>
                                  <p:childTnLst>
                                    <p:set>
                                      <p:cBhvr>
                                        <p:cTn id="16" dur="1" fill="hold">
                                          <p:stCondLst>
                                            <p:cond delay="0"/>
                                          </p:stCondLst>
                                        </p:cTn>
                                        <p:tgtEl>
                                          <p:spTgt spid="404513"/>
                                        </p:tgtEl>
                                        <p:attrNameLst>
                                          <p:attrName>style.visibility</p:attrName>
                                        </p:attrNameLst>
                                      </p:cBhvr>
                                      <p:to>
                                        <p:strVal val="visible"/>
                                      </p:to>
                                    </p:set>
                                    <p:animEffect transition="in" filter="wipe(right)">
                                      <p:cBhvr>
                                        <p:cTn id="17" dur="2000"/>
                                        <p:tgtEl>
                                          <p:spTgt spid="4045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04514"/>
                                        </p:tgtEl>
                                        <p:attrNameLst>
                                          <p:attrName>style.visibility</p:attrName>
                                        </p:attrNameLst>
                                      </p:cBhvr>
                                      <p:to>
                                        <p:strVal val="visible"/>
                                      </p:to>
                                    </p:set>
                                    <p:animEffect transition="in" filter="wipe(right)">
                                      <p:cBhvr>
                                        <p:cTn id="20" dur="2000"/>
                                        <p:tgtEl>
                                          <p:spTgt spid="4045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4512"/>
                                        </p:tgtEl>
                                        <p:attrNameLst>
                                          <p:attrName>style.visibility</p:attrName>
                                        </p:attrNameLst>
                                      </p:cBhvr>
                                      <p:to>
                                        <p:strVal val="visible"/>
                                      </p:to>
                                    </p:set>
                                    <p:animEffect transition="in" filter="wipe(left)">
                                      <p:cBhvr>
                                        <p:cTn id="23" dur="2000"/>
                                        <p:tgtEl>
                                          <p:spTgt spid="4045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4511"/>
                                        </p:tgtEl>
                                        <p:attrNameLst>
                                          <p:attrName>style.visibility</p:attrName>
                                        </p:attrNameLst>
                                      </p:cBhvr>
                                      <p:to>
                                        <p:strVal val="visible"/>
                                      </p:to>
                                    </p:set>
                                    <p:animEffect transition="in" filter="wipe(left)">
                                      <p:cBhvr>
                                        <p:cTn id="26" dur="2000"/>
                                        <p:tgtEl>
                                          <p:spTgt spid="4045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4510"/>
                                        </p:tgtEl>
                                        <p:attrNameLst>
                                          <p:attrName>style.visibility</p:attrName>
                                        </p:attrNameLst>
                                      </p:cBhvr>
                                      <p:to>
                                        <p:strVal val="visible"/>
                                      </p:to>
                                    </p:set>
                                    <p:animEffect transition="in" filter="wipe(left)">
                                      <p:cBhvr>
                                        <p:cTn id="29" dur="2000"/>
                                        <p:tgtEl>
                                          <p:spTgt spid="4045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4509"/>
                                        </p:tgtEl>
                                        <p:attrNameLst>
                                          <p:attrName>style.visibility</p:attrName>
                                        </p:attrNameLst>
                                      </p:cBhvr>
                                      <p:to>
                                        <p:strVal val="visible"/>
                                      </p:to>
                                    </p:set>
                                    <p:animEffect transition="in" filter="wipe(left)">
                                      <p:cBhvr>
                                        <p:cTn id="32" dur="2000"/>
                                        <p:tgtEl>
                                          <p:spTgt spid="404509"/>
                                        </p:tgtEl>
                                      </p:cBhvr>
                                    </p:animEffect>
                                  </p:childTnLst>
                                </p:cTn>
                              </p:par>
                            </p:childTnLst>
                          </p:cTn>
                        </p:par>
                        <p:par>
                          <p:cTn id="33" fill="hold" nodeType="afterGroup">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4045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45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45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45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45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45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4523"/>
                                        </p:tgtEl>
                                        <p:attrNameLst>
                                          <p:attrName>style.visibility</p:attrName>
                                        </p:attrNameLst>
                                      </p:cBhvr>
                                      <p:to>
                                        <p:strVal val="visible"/>
                                      </p:to>
                                    </p:set>
                                  </p:childTnLst>
                                </p:cTn>
                              </p:par>
                            </p:childTnLst>
                          </p:cTn>
                        </p:par>
                        <p:par>
                          <p:cTn id="48" fill="hold" nodeType="afterGroup">
                            <p:stCondLst>
                              <p:cond delay="4000"/>
                            </p:stCondLst>
                            <p:childTnLst>
                              <p:par>
                                <p:cTn id="49" presetID="35" presetClass="emph" presetSubtype="0" repeatCount="5000" fill="hold" grpId="1" nodeType="afterEffect">
                                  <p:stCondLst>
                                    <p:cond delay="0"/>
                                  </p:stCondLst>
                                  <p:childTnLst>
                                    <p:anim calcmode="discrete" valueType="str">
                                      <p:cBhvr>
                                        <p:cTn id="50" dur="500" fill="hold"/>
                                        <p:tgtEl>
                                          <p:spTgt spid="404526"/>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404522"/>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grpId="1" nodeType="withEffect">
                                  <p:stCondLst>
                                    <p:cond delay="0"/>
                                  </p:stCondLst>
                                  <p:childTnLst>
                                    <p:anim calcmode="discrete" valueType="str">
                                      <p:cBhvr>
                                        <p:cTn id="54" dur="500" fill="hold"/>
                                        <p:tgtEl>
                                          <p:spTgt spid="404527"/>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grpId="1" nodeType="withEffect">
                                  <p:stCondLst>
                                    <p:cond delay="0"/>
                                  </p:stCondLst>
                                  <p:childTnLst>
                                    <p:anim calcmode="discrete" valueType="str">
                                      <p:cBhvr>
                                        <p:cTn id="56" dur="500" fill="hold"/>
                                        <p:tgtEl>
                                          <p:spTgt spid="404518"/>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404515"/>
                                        </p:tgtEl>
                                        <p:attrNameLst>
                                          <p:attrName>style.visibility</p:attrName>
                                        </p:attrNameLst>
                                      </p:cBhvr>
                                      <p:tavLst>
                                        <p:tav tm="0">
                                          <p:val>
                                            <p:strVal val="hidden"/>
                                          </p:val>
                                        </p:tav>
                                        <p:tav tm="50000">
                                          <p:val>
                                            <p:strVal val="visible"/>
                                          </p:val>
                                        </p:tav>
                                      </p:tavLst>
                                    </p:anim>
                                  </p:childTnLst>
                                </p:cTn>
                              </p:par>
                              <p:par>
                                <p:cTn id="59" presetID="35" presetClass="emph" presetSubtype="0" repeatCount="5000" fill="hold" nodeType="withEffect">
                                  <p:stCondLst>
                                    <p:cond delay="0"/>
                                  </p:stCondLst>
                                  <p:childTnLst>
                                    <p:anim calcmode="discrete" valueType="str">
                                      <p:cBhvr>
                                        <p:cTn id="60" dur="500" fill="hold"/>
                                        <p:tgtEl>
                                          <p:spTgt spid="404519"/>
                                        </p:tgtEl>
                                        <p:attrNameLst>
                                          <p:attrName>style.visibility</p:attrName>
                                        </p:attrNameLst>
                                      </p:cBhvr>
                                      <p:tavLst>
                                        <p:tav tm="0">
                                          <p:val>
                                            <p:strVal val="hidden"/>
                                          </p:val>
                                        </p:tav>
                                        <p:tav tm="50000">
                                          <p:val>
                                            <p:strVal val="visible"/>
                                          </p:val>
                                        </p:tav>
                                      </p:tavLst>
                                    </p:anim>
                                  </p:childTnLst>
                                </p:cTn>
                              </p:par>
                              <p:par>
                                <p:cTn id="61" presetID="35" presetClass="emph" presetSubtype="0" repeatCount="5000" fill="hold" nodeType="withEffect">
                                  <p:stCondLst>
                                    <p:cond delay="0"/>
                                  </p:stCondLst>
                                  <p:childTnLst>
                                    <p:anim calcmode="discrete" valueType="str">
                                      <p:cBhvr>
                                        <p:cTn id="62" dur="500" fill="hold"/>
                                        <p:tgtEl>
                                          <p:spTgt spid="404523"/>
                                        </p:tgtEl>
                                        <p:attrNameLst>
                                          <p:attrName>style.visibility</p:attrName>
                                        </p:attrNameLst>
                                      </p:cBhvr>
                                      <p:tavLst>
                                        <p:tav tm="0">
                                          <p:val>
                                            <p:strVal val="hidden"/>
                                          </p:val>
                                        </p:tav>
                                        <p:tav tm="50000">
                                          <p:val>
                                            <p:strVal val="visible"/>
                                          </p:val>
                                        </p:tav>
                                      </p:tavLst>
                                    </p:anim>
                                  </p:childTnLst>
                                </p:cTn>
                              </p:par>
                            </p:childTnLst>
                          </p:cTn>
                        </p:par>
                        <p:par>
                          <p:cTn id="63" fill="hold" nodeType="afterGroup">
                            <p:stCondLst>
                              <p:cond delay="6500"/>
                            </p:stCondLst>
                            <p:childTnLst>
                              <p:par>
                                <p:cTn id="64" presetID="10" presetClass="exit" presetSubtype="0" fill="hold" grpId="1" nodeType="afterEffect">
                                  <p:stCondLst>
                                    <p:cond delay="0"/>
                                  </p:stCondLst>
                                  <p:childTnLst>
                                    <p:animEffect transition="out" filter="fade">
                                      <p:cBhvr>
                                        <p:cTn id="65" dur="2000"/>
                                        <p:tgtEl>
                                          <p:spTgt spid="404509"/>
                                        </p:tgtEl>
                                      </p:cBhvr>
                                    </p:animEffect>
                                    <p:set>
                                      <p:cBhvr>
                                        <p:cTn id="66" dur="1" fill="hold">
                                          <p:stCondLst>
                                            <p:cond delay="1999"/>
                                          </p:stCondLst>
                                        </p:cTn>
                                        <p:tgtEl>
                                          <p:spTgt spid="40450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404511"/>
                                        </p:tgtEl>
                                      </p:cBhvr>
                                    </p:animEffect>
                                    <p:set>
                                      <p:cBhvr>
                                        <p:cTn id="69" dur="1" fill="hold">
                                          <p:stCondLst>
                                            <p:cond delay="1999"/>
                                          </p:stCondLst>
                                        </p:cTn>
                                        <p:tgtEl>
                                          <p:spTgt spid="40451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404512"/>
                                        </p:tgtEl>
                                      </p:cBhvr>
                                    </p:animEffect>
                                    <p:set>
                                      <p:cBhvr>
                                        <p:cTn id="72" dur="1" fill="hold">
                                          <p:stCondLst>
                                            <p:cond delay="1999"/>
                                          </p:stCondLst>
                                        </p:cTn>
                                        <p:tgtEl>
                                          <p:spTgt spid="40451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404514"/>
                                        </p:tgtEl>
                                      </p:cBhvr>
                                    </p:animEffect>
                                    <p:set>
                                      <p:cBhvr>
                                        <p:cTn id="75" dur="1" fill="hold">
                                          <p:stCondLst>
                                            <p:cond delay="1999"/>
                                          </p:stCondLst>
                                        </p:cTn>
                                        <p:tgtEl>
                                          <p:spTgt spid="40451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404513"/>
                                        </p:tgtEl>
                                      </p:cBhvr>
                                    </p:animEffect>
                                    <p:set>
                                      <p:cBhvr>
                                        <p:cTn id="78" dur="1" fill="hold">
                                          <p:stCondLst>
                                            <p:cond delay="1999"/>
                                          </p:stCondLst>
                                        </p:cTn>
                                        <p:tgtEl>
                                          <p:spTgt spid="40451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000"/>
                                        <p:tgtEl>
                                          <p:spTgt spid="404523"/>
                                        </p:tgtEl>
                                      </p:cBhvr>
                                    </p:animEffect>
                                    <p:set>
                                      <p:cBhvr>
                                        <p:cTn id="81" dur="1" fill="hold">
                                          <p:stCondLst>
                                            <p:cond delay="1999"/>
                                          </p:stCondLst>
                                        </p:cTn>
                                        <p:tgtEl>
                                          <p:spTgt spid="40452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404519"/>
                                        </p:tgtEl>
                                      </p:cBhvr>
                                    </p:animEffect>
                                    <p:set>
                                      <p:cBhvr>
                                        <p:cTn id="84" dur="1" fill="hold">
                                          <p:stCondLst>
                                            <p:cond delay="1999"/>
                                          </p:stCondLst>
                                        </p:cTn>
                                        <p:tgtEl>
                                          <p:spTgt spid="40451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404515"/>
                                        </p:tgtEl>
                                      </p:cBhvr>
                                    </p:animEffect>
                                    <p:set>
                                      <p:cBhvr>
                                        <p:cTn id="87" dur="1" fill="hold">
                                          <p:stCondLst>
                                            <p:cond delay="1999"/>
                                          </p:stCondLst>
                                        </p:cTn>
                                        <p:tgtEl>
                                          <p:spTgt spid="404515"/>
                                        </p:tgtEl>
                                        <p:attrNameLst>
                                          <p:attrName>style.visibility</p:attrName>
                                        </p:attrNameLst>
                                      </p:cBhvr>
                                      <p:to>
                                        <p:strVal val="hidden"/>
                                      </p:to>
                                    </p:set>
                                  </p:childTnLst>
                                </p:cTn>
                              </p:par>
                            </p:childTnLst>
                          </p:cTn>
                        </p:par>
                        <p:par>
                          <p:cTn id="88" fill="hold" nodeType="afterGroup">
                            <p:stCondLst>
                              <p:cond delay="8500"/>
                            </p:stCondLst>
                            <p:childTnLst>
                              <p:par>
                                <p:cTn id="89" presetID="1" presetClass="entr" presetSubtype="0" fill="hold" grpId="1" nodeType="afterEffect">
                                  <p:stCondLst>
                                    <p:cond delay="0"/>
                                  </p:stCondLst>
                                  <p:childTnLst>
                                    <p:set>
                                      <p:cBhvr>
                                        <p:cTn id="90" dur="1" fill="hold">
                                          <p:stCondLst>
                                            <p:cond delay="0"/>
                                          </p:stCondLst>
                                        </p:cTn>
                                        <p:tgtEl>
                                          <p:spTgt spid="404529"/>
                                        </p:tgtEl>
                                        <p:attrNameLst>
                                          <p:attrName>style.visibility</p:attrName>
                                        </p:attrNameLst>
                                      </p:cBhvr>
                                      <p:to>
                                        <p:strVal val="visible"/>
                                      </p:to>
                                    </p:set>
                                  </p:childTnLst>
                                </p:cTn>
                              </p:par>
                            </p:childTnLst>
                          </p:cTn>
                        </p:par>
                        <p:par>
                          <p:cTn id="91" fill="hold" nodeType="afterGroup">
                            <p:stCondLst>
                              <p:cond delay="8500"/>
                            </p:stCondLst>
                            <p:childTnLst>
                              <p:par>
                                <p:cTn id="92" presetID="35" presetClass="emph" presetSubtype="0" repeatCount="3000" fill="hold" grpId="0" nodeType="afterEffect">
                                  <p:stCondLst>
                                    <p:cond delay="0"/>
                                  </p:stCondLst>
                                  <p:childTnLst>
                                    <p:anim calcmode="discrete" valueType="str">
                                      <p:cBhvr>
                                        <p:cTn id="93"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P spid="50"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lgn="ctr"/>
            <a:r>
              <a:rPr lang="zh-CN" altLang="en-US" dirty="0">
                <a:latin typeface="+mj-lt"/>
              </a:rPr>
              <a:t>以太网采用广播方式发送 </a:t>
            </a:r>
          </a:p>
        </p:txBody>
      </p:sp>
      <p:sp>
        <p:nvSpPr>
          <p:cNvPr id="405507" name="Rectangle 3"/>
          <p:cNvSpPr>
            <a:spLocks noGrp="1" noChangeArrowheads="1"/>
          </p:cNvSpPr>
          <p:nvPr>
            <p:ph idx="1"/>
          </p:nvPr>
        </p:nvSpPr>
        <p:spPr/>
        <p:txBody>
          <a:bodyPr/>
          <a:lstStyle/>
          <a:p>
            <a:pPr algn="just"/>
            <a:r>
              <a:rPr lang="zh-CN" altLang="en-US" dirty="0">
                <a:latin typeface="+mj-lt"/>
              </a:rPr>
              <a:t>总线上的每一个工作的计算机都能检测到 </a:t>
            </a:r>
            <a:r>
              <a:rPr lang="en-US" altLang="zh-CN" dirty="0">
                <a:latin typeface="+mj-lt"/>
              </a:rPr>
              <a:t>B </a:t>
            </a:r>
            <a:r>
              <a:rPr lang="zh-CN" altLang="en-US" dirty="0">
                <a:latin typeface="+mj-lt"/>
              </a:rPr>
              <a:t>发送的数据信号。 </a:t>
            </a:r>
          </a:p>
          <a:p>
            <a:pPr algn="just"/>
            <a:r>
              <a:rPr lang="zh-CN" altLang="en-US" dirty="0">
                <a:latin typeface="+mj-lt"/>
              </a:rPr>
              <a:t>由于只有计算机 </a:t>
            </a:r>
            <a:r>
              <a:rPr lang="en-US" altLang="zh-CN" dirty="0">
                <a:latin typeface="+mj-lt"/>
              </a:rPr>
              <a:t>D </a:t>
            </a:r>
            <a:r>
              <a:rPr lang="zh-CN" altLang="en-US" dirty="0">
                <a:latin typeface="+mj-lt"/>
              </a:rPr>
              <a:t>的地址与数据帧首部写入的地址一致，因此只有 </a:t>
            </a:r>
            <a:r>
              <a:rPr lang="en-US" altLang="zh-CN" dirty="0">
                <a:latin typeface="+mj-lt"/>
              </a:rPr>
              <a:t>D </a:t>
            </a:r>
            <a:r>
              <a:rPr lang="zh-CN" altLang="en-US" dirty="0">
                <a:latin typeface="+mj-lt"/>
              </a:rPr>
              <a:t>才接收这个数据帧。 </a:t>
            </a:r>
          </a:p>
          <a:p>
            <a:pPr algn="just"/>
            <a:r>
              <a:rPr lang="zh-CN" altLang="en-US" dirty="0">
                <a:latin typeface="+mj-lt"/>
              </a:rPr>
              <a:t>其他所有的计算机（</a:t>
            </a:r>
            <a:r>
              <a:rPr lang="en-US" altLang="zh-CN" dirty="0">
                <a:latin typeface="+mj-lt"/>
              </a:rPr>
              <a:t>A, C </a:t>
            </a:r>
            <a:r>
              <a:rPr lang="zh-CN" altLang="en-US" dirty="0">
                <a:latin typeface="+mj-lt"/>
              </a:rPr>
              <a:t>和 </a:t>
            </a:r>
            <a:r>
              <a:rPr lang="en-US" altLang="zh-CN" dirty="0">
                <a:latin typeface="+mj-lt"/>
              </a:rPr>
              <a:t>E</a:t>
            </a:r>
            <a:r>
              <a:rPr lang="zh-CN" altLang="en-US" dirty="0">
                <a:latin typeface="+mj-lt"/>
              </a:rPr>
              <a:t>）都检测到不是发送给它们的数据帧，因此就丢弃这个数据帧而不能够收下来。</a:t>
            </a:r>
          </a:p>
          <a:p>
            <a:pPr algn="just"/>
            <a:r>
              <a:rPr lang="zh-CN" altLang="en-US" dirty="0">
                <a:solidFill>
                  <a:srgbClr val="00B050"/>
                </a:solidFill>
                <a:latin typeface="+mj-lt"/>
              </a:rPr>
              <a:t>在具有广播特性的总线上实现了一对一的通信。  </a:t>
            </a:r>
          </a:p>
        </p:txBody>
      </p:sp>
    </p:spTree>
    <p:extLst>
      <p:ext uri="{BB962C8B-B14F-4D97-AF65-F5344CB8AC3E}">
        <p14:creationId xmlns:p14="http://schemas.microsoft.com/office/powerpoint/2010/main" val="1660861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lgn="ctr"/>
            <a:r>
              <a:rPr lang="zh-CN" altLang="en-US" dirty="0"/>
              <a:t>以太网采取了两种重要的措施 </a:t>
            </a:r>
          </a:p>
        </p:txBody>
      </p:sp>
      <p:sp>
        <p:nvSpPr>
          <p:cNvPr id="406531" name="Rectangle 3"/>
          <p:cNvSpPr>
            <a:spLocks noGrp="1" noChangeArrowheads="1"/>
          </p:cNvSpPr>
          <p:nvPr>
            <p:ph type="body" idx="1"/>
          </p:nvPr>
        </p:nvSpPr>
        <p:spPr/>
        <p:txBody>
          <a:bodyPr/>
          <a:lstStyle/>
          <a:p>
            <a:pPr marL="57150" indent="0">
              <a:buNone/>
            </a:pPr>
            <a:r>
              <a:rPr lang="zh-CN" altLang="en-US" dirty="0"/>
              <a:t>为了通信的简便，以太网采取了两种重要的措施：</a:t>
            </a:r>
            <a:endParaRPr lang="en-US" altLang="zh-CN" dirty="0"/>
          </a:p>
          <a:p>
            <a:pPr marL="0" indent="0">
              <a:buNone/>
            </a:pPr>
            <a:r>
              <a:rPr lang="en-US" altLang="zh-CN" dirty="0"/>
              <a:t>(1) </a:t>
            </a:r>
            <a:r>
              <a:rPr lang="zh-CN" altLang="en-US" dirty="0"/>
              <a:t>采用较为灵活的</a:t>
            </a:r>
            <a:r>
              <a:rPr lang="zh-CN" altLang="en-US" dirty="0">
                <a:solidFill>
                  <a:srgbClr val="FF0000"/>
                </a:solidFill>
              </a:rPr>
              <a:t>无连接的工作方式</a:t>
            </a:r>
            <a:endParaRPr lang="en-US" altLang="zh-CN" dirty="0">
              <a:solidFill>
                <a:srgbClr val="FF0000"/>
              </a:solidFill>
            </a:endParaRPr>
          </a:p>
          <a:p>
            <a:pPr lvl="1"/>
            <a:r>
              <a:rPr lang="zh-CN" altLang="en-US" dirty="0">
                <a:solidFill>
                  <a:srgbClr val="00B050"/>
                </a:solidFill>
              </a:rPr>
              <a:t>不必先建立连接就可以直接发送数据。</a:t>
            </a:r>
            <a:endParaRPr lang="en-US" altLang="zh-CN" dirty="0">
              <a:solidFill>
                <a:srgbClr val="00B050"/>
              </a:solidFill>
            </a:endParaRPr>
          </a:p>
          <a:p>
            <a:pPr lvl="1"/>
            <a:r>
              <a:rPr lang="zh-CN" altLang="en-US" dirty="0">
                <a:solidFill>
                  <a:srgbClr val="00B050"/>
                </a:solidFill>
              </a:rPr>
              <a:t>对发送的数据帧不进行编号，也不要求对方发回确认。</a:t>
            </a:r>
          </a:p>
          <a:p>
            <a:pPr lvl="1"/>
            <a:r>
              <a:rPr lang="zh-CN" altLang="en-US" dirty="0">
                <a:solidFill>
                  <a:srgbClr val="00B050"/>
                </a:solidFill>
                <a:ea typeface="黑体" pitchFamily="2" charset="-122"/>
              </a:rPr>
              <a:t>这样做的理由是局域网信道的质量很好，因信道质量产生差错的概率是很小的。</a:t>
            </a:r>
            <a:r>
              <a:rPr lang="zh-CN" altLang="en-US" dirty="0">
                <a:solidFill>
                  <a:srgbClr val="00B050"/>
                </a:solidFill>
              </a:rPr>
              <a:t> </a:t>
            </a:r>
            <a:endParaRPr lang="en-US" altLang="zh-CN" dirty="0">
              <a:solidFill>
                <a:srgbClr val="00B050"/>
              </a:solidFill>
            </a:endParaRPr>
          </a:p>
        </p:txBody>
      </p:sp>
    </p:spTree>
    <p:extLst>
      <p:ext uri="{BB962C8B-B14F-4D97-AF65-F5344CB8AC3E}">
        <p14:creationId xmlns:p14="http://schemas.microsoft.com/office/powerpoint/2010/main" val="235068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lgn="ctr"/>
            <a:r>
              <a:rPr lang="zh-CN" altLang="en-US"/>
              <a:t>以太网提供的服务 </a:t>
            </a:r>
          </a:p>
        </p:txBody>
      </p:sp>
      <p:sp>
        <p:nvSpPr>
          <p:cNvPr id="407555" name="Rectangle 3"/>
          <p:cNvSpPr>
            <a:spLocks noGrp="1" noChangeArrowheads="1"/>
          </p:cNvSpPr>
          <p:nvPr>
            <p:ph type="body" idx="1"/>
          </p:nvPr>
        </p:nvSpPr>
        <p:spPr>
          <a:xfrm>
            <a:off x="416496" y="1124744"/>
            <a:ext cx="9066212" cy="4934173"/>
          </a:xfrm>
        </p:spPr>
        <p:txBody>
          <a:bodyPr/>
          <a:lstStyle/>
          <a:p>
            <a:r>
              <a:rPr lang="zh-CN" altLang="en-US" dirty="0">
                <a:solidFill>
                  <a:srgbClr val="00B050"/>
                </a:solidFill>
              </a:rPr>
              <a:t>以太网提供的服务是不可靠的交付，即尽最大努力的交付。</a:t>
            </a:r>
          </a:p>
          <a:p>
            <a:r>
              <a:rPr lang="zh-CN" altLang="en-US" dirty="0"/>
              <a:t>当目的站收到有差错的数据帧时就丢弃此帧，其他什么也不做。</a:t>
            </a:r>
            <a:r>
              <a:rPr lang="zh-CN" altLang="en-US" dirty="0">
                <a:solidFill>
                  <a:srgbClr val="FF0000"/>
                </a:solidFill>
              </a:rPr>
              <a:t>差错的纠正由高层来决定。</a:t>
            </a:r>
          </a:p>
          <a:p>
            <a:r>
              <a:rPr lang="zh-CN" altLang="en-US" dirty="0"/>
              <a:t>如果高层发现丢失了一些数据而进行重传，但以太网并不知道这是一个重传的帧，而是当作一个新的数据帧来发送。  </a:t>
            </a:r>
          </a:p>
        </p:txBody>
      </p:sp>
    </p:spTree>
    <p:extLst>
      <p:ext uri="{BB962C8B-B14F-4D97-AF65-F5344CB8AC3E}">
        <p14:creationId xmlns:p14="http://schemas.microsoft.com/office/powerpoint/2010/main" val="1356458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7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pPr algn="ctr"/>
            <a:r>
              <a:rPr lang="zh-CN" altLang="en-US" dirty="0"/>
              <a:t>以太网采取了两种重要的措施</a:t>
            </a:r>
          </a:p>
        </p:txBody>
      </p:sp>
      <p:sp>
        <p:nvSpPr>
          <p:cNvPr id="2" name="内容占位符 1"/>
          <p:cNvSpPr>
            <a:spLocks noGrp="1"/>
          </p:cNvSpPr>
          <p:nvPr>
            <p:ph idx="1"/>
          </p:nvPr>
        </p:nvSpPr>
        <p:spPr/>
        <p:txBody>
          <a:bodyPr/>
          <a:lstStyle/>
          <a:p>
            <a:pPr marL="0" indent="0">
              <a:buNone/>
            </a:pPr>
            <a:r>
              <a:rPr lang="en-US" altLang="zh-CN" sz="2800" dirty="0">
                <a:latin typeface="Times New Roman" panose="02020603050405020304" pitchFamily="18" charset="0"/>
                <a:cs typeface="Times New Roman" panose="02020603050405020304" pitchFamily="18" charset="0"/>
              </a:rPr>
              <a:t>(2) </a:t>
            </a:r>
            <a:r>
              <a:rPr lang="zh-CN" altLang="en-US" sz="2800" dirty="0">
                <a:solidFill>
                  <a:srgbClr val="00B050"/>
                </a:solidFill>
                <a:latin typeface="Times New Roman" panose="02020603050405020304" pitchFamily="18" charset="0"/>
                <a:cs typeface="Times New Roman" panose="02020603050405020304" pitchFamily="18" charset="0"/>
              </a:rPr>
              <a:t>以太网发送的数据都使用曼彻斯特 </a:t>
            </a:r>
            <a:r>
              <a:rPr lang="en-US" altLang="zh-CN" sz="2800" dirty="0">
                <a:solidFill>
                  <a:srgbClr val="00B050"/>
                </a:solidFill>
                <a:latin typeface="Times New Roman" panose="02020603050405020304" pitchFamily="18" charset="0"/>
                <a:cs typeface="Times New Roman" panose="02020603050405020304" pitchFamily="18" charset="0"/>
              </a:rPr>
              <a:t>(Manchester) </a:t>
            </a:r>
            <a:r>
              <a:rPr lang="zh-CN" altLang="en-US" sz="2800" dirty="0">
                <a:solidFill>
                  <a:srgbClr val="00B050"/>
                </a:solidFill>
                <a:latin typeface="Times New Roman" panose="02020603050405020304" pitchFamily="18" charset="0"/>
                <a:cs typeface="Times New Roman" panose="02020603050405020304" pitchFamily="18" charset="0"/>
              </a:rPr>
              <a:t>编码</a:t>
            </a:r>
            <a:endParaRPr lang="en-US" altLang="zh-CN" sz="2800" dirty="0">
              <a:solidFill>
                <a:srgbClr val="00B050"/>
              </a:solidFill>
              <a:latin typeface="Times New Roman" panose="02020603050405020304" pitchFamily="18" charset="0"/>
              <a:cs typeface="Times New Roman" panose="02020603050405020304" pitchFamily="18" charset="0"/>
            </a:endParaRPr>
          </a:p>
          <a:p>
            <a:pPr marL="0" indent="0">
              <a:buNone/>
            </a:pPr>
            <a:r>
              <a:rPr lang="zh-CN" altLang="en-US" sz="2800" dirty="0">
                <a:latin typeface="Times New Roman" panose="02020603050405020304" pitchFamily="18" charset="0"/>
                <a:cs typeface="Times New Roman" panose="02020603050405020304" pitchFamily="18" charset="0"/>
              </a:rPr>
              <a:t>        把一个码元分成两个相等的间隔，用“前低后高”来表示码元</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，用“前高后低”来表示码元</a:t>
            </a:r>
            <a:r>
              <a:rPr lang="en-US" altLang="zh-CN" sz="2800"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a:t>
            </a:r>
          </a:p>
          <a:p>
            <a:pPr marL="0" indent="0">
              <a:buNone/>
            </a:pPr>
            <a:endParaRPr lang="zh-CN" altLang="en-US" sz="2800" dirty="0">
              <a:latin typeface="Times New Roman" panose="02020603050405020304" pitchFamily="18" charset="0"/>
              <a:cs typeface="Times New Roman" panose="02020603050405020304" pitchFamily="18" charset="0"/>
            </a:endParaRPr>
          </a:p>
        </p:txBody>
      </p:sp>
      <p:sp>
        <p:nvSpPr>
          <p:cNvPr id="4" name="矩形 3"/>
          <p:cNvSpPr/>
          <p:nvPr/>
        </p:nvSpPr>
        <p:spPr>
          <a:xfrm>
            <a:off x="2251036" y="5571237"/>
            <a:ext cx="6191486" cy="954107"/>
          </a:xfrm>
          <a:prstGeom prst="rect">
            <a:avLst/>
          </a:prstGeom>
          <a:solidFill>
            <a:srgbClr val="FFFF66"/>
          </a:solidFill>
          <a:ln>
            <a:solidFill>
              <a:srgbClr val="000099"/>
            </a:solidFill>
          </a:ln>
        </p:spPr>
        <p:txBody>
          <a:bodyPr wrap="square">
            <a:spAutoFit/>
          </a:bodyPr>
          <a:lstStyle/>
          <a:p>
            <a:pPr>
              <a:spcBef>
                <a:spcPts val="600"/>
              </a:spcBef>
            </a:pPr>
            <a:r>
              <a:rPr lang="zh-CN" altLang="zh-CN" sz="2800" b="1" dirty="0">
                <a:solidFill>
                  <a:srgbClr val="000099"/>
                </a:solidFill>
                <a:latin typeface="+mn-lt"/>
                <a:ea typeface="黑体" pitchFamily="2" charset="-122"/>
              </a:rPr>
              <a:t>曼彻斯特编码</a:t>
            </a:r>
            <a:r>
              <a:rPr lang="zh-CN" altLang="zh-CN" sz="2800" b="1" dirty="0">
                <a:solidFill>
                  <a:srgbClr val="FF0000"/>
                </a:solidFill>
                <a:latin typeface="+mn-lt"/>
                <a:ea typeface="黑体" pitchFamily="2" charset="-122"/>
              </a:rPr>
              <a:t>缺点</a:t>
            </a:r>
            <a:r>
              <a:rPr lang="zh-CN" altLang="zh-CN" sz="2800" b="1" dirty="0">
                <a:solidFill>
                  <a:srgbClr val="000099"/>
                </a:solidFill>
                <a:latin typeface="+mn-lt"/>
                <a:ea typeface="黑体" pitchFamily="2" charset="-122"/>
              </a:rPr>
              <a:t>是</a:t>
            </a:r>
            <a:r>
              <a:rPr lang="zh-CN" altLang="en-US" sz="2800" b="1" dirty="0">
                <a:solidFill>
                  <a:srgbClr val="000099"/>
                </a:solidFill>
                <a:latin typeface="+mn-lt"/>
                <a:ea typeface="黑体" pitchFamily="2" charset="-122"/>
              </a:rPr>
              <a:t>：</a:t>
            </a:r>
            <a:r>
              <a:rPr lang="zh-CN" altLang="zh-CN" sz="2800" b="1" dirty="0">
                <a:solidFill>
                  <a:srgbClr val="000099"/>
                </a:solidFill>
                <a:latin typeface="+mn-lt"/>
                <a:ea typeface="黑体" pitchFamily="2" charset="-122"/>
              </a:rPr>
              <a:t>它所占的频带宽度比原始的基带信号增加了一倍</a:t>
            </a:r>
            <a:r>
              <a:rPr lang="zh-CN" altLang="en-US" sz="2800" b="1" dirty="0">
                <a:solidFill>
                  <a:srgbClr val="000099"/>
                </a:solidFill>
                <a:latin typeface="+mn-lt"/>
                <a:ea typeface="黑体" pitchFamily="2" charset="-122"/>
              </a:rPr>
              <a:t>。</a:t>
            </a:r>
          </a:p>
        </p:txBody>
      </p:sp>
      <p:sp>
        <p:nvSpPr>
          <p:cNvPr id="43" name="Rectangle 4">
            <a:extLst>
              <a:ext uri="{FF2B5EF4-FFF2-40B4-BE49-F238E27FC236}">
                <a16:creationId xmlns:a16="http://schemas.microsoft.com/office/drawing/2014/main" id="{2ED6FB7E-53AB-418E-9F5F-B6F95C0FB195}"/>
              </a:ext>
            </a:extLst>
          </p:cNvPr>
          <p:cNvSpPr>
            <a:spLocks noChangeArrowheads="1"/>
          </p:cNvSpPr>
          <p:nvPr/>
        </p:nvSpPr>
        <p:spPr bwMode="auto">
          <a:xfrm>
            <a:off x="495300" y="3920654"/>
            <a:ext cx="16287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a:latin typeface="Arial" panose="020B0604020202020204" pitchFamily="34" charset="0"/>
                <a:ea typeface="黑体" panose="02010609060101010101" pitchFamily="49" charset="-122"/>
              </a:rPr>
              <a:t>    </a:t>
            </a:r>
            <a:r>
              <a:rPr kumimoji="1" lang="zh-CN" altLang="en-US" sz="1600">
                <a:latin typeface="Arial" panose="020B0604020202020204" pitchFamily="34" charset="0"/>
                <a:ea typeface="黑体" panose="02010609060101010101" pitchFamily="49" charset="-122"/>
              </a:rPr>
              <a:t>基带数字信号</a:t>
            </a:r>
          </a:p>
        </p:txBody>
      </p:sp>
      <p:sp>
        <p:nvSpPr>
          <p:cNvPr id="44" name="Rectangle 5">
            <a:extLst>
              <a:ext uri="{FF2B5EF4-FFF2-40B4-BE49-F238E27FC236}">
                <a16:creationId xmlns:a16="http://schemas.microsoft.com/office/drawing/2014/main" id="{D2B10BAB-B877-4A91-8548-6FAB8214B3CD}"/>
              </a:ext>
            </a:extLst>
          </p:cNvPr>
          <p:cNvSpPr>
            <a:spLocks noChangeArrowheads="1"/>
          </p:cNvSpPr>
          <p:nvPr/>
        </p:nvSpPr>
        <p:spPr bwMode="auto">
          <a:xfrm>
            <a:off x="650875" y="4495329"/>
            <a:ext cx="1400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zh-CN" altLang="en-US" sz="1600" dirty="0">
                <a:latin typeface="Arial" panose="020B0604020202020204" pitchFamily="34" charset="0"/>
                <a:ea typeface="黑体" panose="02010609060101010101" pitchFamily="49" charset="-122"/>
              </a:rPr>
              <a:t>曼彻斯特编码</a:t>
            </a:r>
          </a:p>
        </p:txBody>
      </p:sp>
      <p:sp>
        <p:nvSpPr>
          <p:cNvPr id="45" name="Rectangle 40">
            <a:extLst>
              <a:ext uri="{FF2B5EF4-FFF2-40B4-BE49-F238E27FC236}">
                <a16:creationId xmlns:a16="http://schemas.microsoft.com/office/drawing/2014/main" id="{68061837-E81C-486E-97A4-F3C792F4880A}"/>
              </a:ext>
            </a:extLst>
          </p:cNvPr>
          <p:cNvSpPr>
            <a:spLocks noChangeArrowheads="1"/>
          </p:cNvSpPr>
          <p:nvPr/>
        </p:nvSpPr>
        <p:spPr bwMode="auto">
          <a:xfrm>
            <a:off x="1093788" y="3226916"/>
            <a:ext cx="644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sz="1600">
                <a:latin typeface="Arial" panose="020B0604020202020204" pitchFamily="34" charset="0"/>
                <a:ea typeface="黑体" panose="02010609060101010101" pitchFamily="49" charset="-122"/>
              </a:rPr>
              <a:t> </a:t>
            </a:r>
            <a:r>
              <a:rPr kumimoji="1" lang="zh-CN" altLang="en-US" sz="1600">
                <a:latin typeface="Arial" panose="020B0604020202020204" pitchFamily="34" charset="0"/>
                <a:ea typeface="黑体" panose="02010609060101010101" pitchFamily="49" charset="-122"/>
              </a:rPr>
              <a:t>码元</a:t>
            </a:r>
          </a:p>
        </p:txBody>
      </p:sp>
      <p:sp>
        <p:nvSpPr>
          <p:cNvPr id="46" name="Rectangle 6">
            <a:extLst>
              <a:ext uri="{FF2B5EF4-FFF2-40B4-BE49-F238E27FC236}">
                <a16:creationId xmlns:a16="http://schemas.microsoft.com/office/drawing/2014/main" id="{5851F3F8-9DD9-4BD2-A403-89E16CBE665A}"/>
              </a:ext>
            </a:extLst>
          </p:cNvPr>
          <p:cNvSpPr>
            <a:spLocks noChangeArrowheads="1"/>
          </p:cNvSpPr>
          <p:nvPr/>
        </p:nvSpPr>
        <p:spPr bwMode="auto">
          <a:xfrm>
            <a:off x="7775575" y="3134841"/>
            <a:ext cx="712788"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7" name="Rectangle 7">
            <a:extLst>
              <a:ext uri="{FF2B5EF4-FFF2-40B4-BE49-F238E27FC236}">
                <a16:creationId xmlns:a16="http://schemas.microsoft.com/office/drawing/2014/main" id="{9B4CFE8F-9EE8-4D4C-B47B-9C6EEEF45B52}"/>
              </a:ext>
            </a:extLst>
          </p:cNvPr>
          <p:cNvSpPr>
            <a:spLocks noChangeArrowheads="1"/>
          </p:cNvSpPr>
          <p:nvPr/>
        </p:nvSpPr>
        <p:spPr bwMode="auto">
          <a:xfrm>
            <a:off x="3513138" y="3134841"/>
            <a:ext cx="696912"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8" name="Rectangle 8">
            <a:extLst>
              <a:ext uri="{FF2B5EF4-FFF2-40B4-BE49-F238E27FC236}">
                <a16:creationId xmlns:a16="http://schemas.microsoft.com/office/drawing/2014/main" id="{426D99B4-722A-457F-AA3B-A04318F3C846}"/>
              </a:ext>
            </a:extLst>
          </p:cNvPr>
          <p:cNvSpPr>
            <a:spLocks noChangeArrowheads="1"/>
          </p:cNvSpPr>
          <p:nvPr/>
        </p:nvSpPr>
        <p:spPr bwMode="auto">
          <a:xfrm>
            <a:off x="4948238" y="3128491"/>
            <a:ext cx="690562"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 name="Rectangle 9">
            <a:extLst>
              <a:ext uri="{FF2B5EF4-FFF2-40B4-BE49-F238E27FC236}">
                <a16:creationId xmlns:a16="http://schemas.microsoft.com/office/drawing/2014/main" id="{050AC71B-D772-4FB2-826F-0B63C1761EC7}"/>
              </a:ext>
            </a:extLst>
          </p:cNvPr>
          <p:cNvSpPr>
            <a:spLocks noChangeArrowheads="1"/>
          </p:cNvSpPr>
          <p:nvPr/>
        </p:nvSpPr>
        <p:spPr bwMode="auto">
          <a:xfrm>
            <a:off x="6372225" y="3128491"/>
            <a:ext cx="688975"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0" name="Rectangle 10">
            <a:extLst>
              <a:ext uri="{FF2B5EF4-FFF2-40B4-BE49-F238E27FC236}">
                <a16:creationId xmlns:a16="http://schemas.microsoft.com/office/drawing/2014/main" id="{E400721C-5145-4B18-854E-C986F05C0011}"/>
              </a:ext>
            </a:extLst>
          </p:cNvPr>
          <p:cNvSpPr>
            <a:spLocks noChangeArrowheads="1"/>
          </p:cNvSpPr>
          <p:nvPr/>
        </p:nvSpPr>
        <p:spPr bwMode="auto">
          <a:xfrm>
            <a:off x="2109788" y="3128491"/>
            <a:ext cx="714375"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 name="Rectangle 11">
            <a:extLst>
              <a:ext uri="{FF2B5EF4-FFF2-40B4-BE49-F238E27FC236}">
                <a16:creationId xmlns:a16="http://schemas.microsoft.com/office/drawing/2014/main" id="{7113D5CF-0942-4444-9DF7-63E952A61EC2}"/>
              </a:ext>
            </a:extLst>
          </p:cNvPr>
          <p:cNvSpPr>
            <a:spLocks noChangeArrowheads="1"/>
          </p:cNvSpPr>
          <p:nvPr/>
        </p:nvSpPr>
        <p:spPr bwMode="auto">
          <a:xfrm>
            <a:off x="2289175" y="3206279"/>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1</a:t>
            </a:r>
          </a:p>
        </p:txBody>
      </p:sp>
      <p:sp>
        <p:nvSpPr>
          <p:cNvPr id="52" name="Rectangle 12">
            <a:extLst>
              <a:ext uri="{FF2B5EF4-FFF2-40B4-BE49-F238E27FC236}">
                <a16:creationId xmlns:a16="http://schemas.microsoft.com/office/drawing/2014/main" id="{7D8E6C14-86A4-49D2-8C82-097457AB3C10}"/>
              </a:ext>
            </a:extLst>
          </p:cNvPr>
          <p:cNvSpPr>
            <a:spLocks noChangeArrowheads="1"/>
          </p:cNvSpPr>
          <p:nvPr/>
        </p:nvSpPr>
        <p:spPr bwMode="auto">
          <a:xfrm>
            <a:off x="8651875" y="3206279"/>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1</a:t>
            </a:r>
          </a:p>
        </p:txBody>
      </p:sp>
      <p:sp>
        <p:nvSpPr>
          <p:cNvPr id="53" name="Rectangle 13">
            <a:extLst>
              <a:ext uri="{FF2B5EF4-FFF2-40B4-BE49-F238E27FC236}">
                <a16:creationId xmlns:a16="http://schemas.microsoft.com/office/drawing/2014/main" id="{C3EFE46E-B1E5-4B97-988A-7A7132B4E921}"/>
              </a:ext>
            </a:extLst>
          </p:cNvPr>
          <p:cNvSpPr>
            <a:spLocks noChangeArrowheads="1"/>
          </p:cNvSpPr>
          <p:nvPr/>
        </p:nvSpPr>
        <p:spPr bwMode="auto">
          <a:xfrm>
            <a:off x="5135563" y="3206279"/>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1</a:t>
            </a:r>
          </a:p>
        </p:txBody>
      </p:sp>
      <p:sp>
        <p:nvSpPr>
          <p:cNvPr id="54" name="Rectangle 14">
            <a:extLst>
              <a:ext uri="{FF2B5EF4-FFF2-40B4-BE49-F238E27FC236}">
                <a16:creationId xmlns:a16="http://schemas.microsoft.com/office/drawing/2014/main" id="{910B6BA4-131E-4663-AFD2-8605E791B307}"/>
              </a:ext>
            </a:extLst>
          </p:cNvPr>
          <p:cNvSpPr>
            <a:spLocks noChangeArrowheads="1"/>
          </p:cNvSpPr>
          <p:nvPr/>
        </p:nvSpPr>
        <p:spPr bwMode="auto">
          <a:xfrm>
            <a:off x="7942263" y="3206279"/>
            <a:ext cx="2984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1</a:t>
            </a:r>
          </a:p>
        </p:txBody>
      </p:sp>
      <p:sp>
        <p:nvSpPr>
          <p:cNvPr id="55" name="Rectangle 15">
            <a:extLst>
              <a:ext uri="{FF2B5EF4-FFF2-40B4-BE49-F238E27FC236}">
                <a16:creationId xmlns:a16="http://schemas.microsoft.com/office/drawing/2014/main" id="{D7079B55-A2E3-4D34-9097-4047860BC815}"/>
              </a:ext>
            </a:extLst>
          </p:cNvPr>
          <p:cNvSpPr>
            <a:spLocks noChangeArrowheads="1"/>
          </p:cNvSpPr>
          <p:nvPr/>
        </p:nvSpPr>
        <p:spPr bwMode="auto">
          <a:xfrm>
            <a:off x="7239000" y="3206279"/>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1</a:t>
            </a:r>
          </a:p>
        </p:txBody>
      </p:sp>
      <p:sp>
        <p:nvSpPr>
          <p:cNvPr id="56" name="Rectangle 16">
            <a:extLst>
              <a:ext uri="{FF2B5EF4-FFF2-40B4-BE49-F238E27FC236}">
                <a16:creationId xmlns:a16="http://schemas.microsoft.com/office/drawing/2014/main" id="{5A9A288E-363F-4A21-9676-9889B4C60729}"/>
              </a:ext>
            </a:extLst>
          </p:cNvPr>
          <p:cNvSpPr>
            <a:spLocks noChangeArrowheads="1"/>
          </p:cNvSpPr>
          <p:nvPr/>
        </p:nvSpPr>
        <p:spPr bwMode="auto">
          <a:xfrm>
            <a:off x="3013075" y="3206279"/>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0</a:t>
            </a:r>
          </a:p>
        </p:txBody>
      </p:sp>
      <p:sp>
        <p:nvSpPr>
          <p:cNvPr id="57" name="Rectangle 17">
            <a:extLst>
              <a:ext uri="{FF2B5EF4-FFF2-40B4-BE49-F238E27FC236}">
                <a16:creationId xmlns:a16="http://schemas.microsoft.com/office/drawing/2014/main" id="{D4696205-7EC6-4140-9B72-8A99A49902D1}"/>
              </a:ext>
            </a:extLst>
          </p:cNvPr>
          <p:cNvSpPr>
            <a:spLocks noChangeArrowheads="1"/>
          </p:cNvSpPr>
          <p:nvPr/>
        </p:nvSpPr>
        <p:spPr bwMode="auto">
          <a:xfrm>
            <a:off x="3738563" y="3206279"/>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0</a:t>
            </a:r>
          </a:p>
        </p:txBody>
      </p:sp>
      <p:sp>
        <p:nvSpPr>
          <p:cNvPr id="58" name="Rectangle 18">
            <a:extLst>
              <a:ext uri="{FF2B5EF4-FFF2-40B4-BE49-F238E27FC236}">
                <a16:creationId xmlns:a16="http://schemas.microsoft.com/office/drawing/2014/main" id="{8C066D68-B6A1-482D-BA5F-CE69299E1093}"/>
              </a:ext>
            </a:extLst>
          </p:cNvPr>
          <p:cNvSpPr>
            <a:spLocks noChangeArrowheads="1"/>
          </p:cNvSpPr>
          <p:nvPr/>
        </p:nvSpPr>
        <p:spPr bwMode="auto">
          <a:xfrm>
            <a:off x="4430713" y="3206279"/>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0</a:t>
            </a:r>
          </a:p>
        </p:txBody>
      </p:sp>
      <p:sp>
        <p:nvSpPr>
          <p:cNvPr id="59" name="Rectangle 19">
            <a:extLst>
              <a:ext uri="{FF2B5EF4-FFF2-40B4-BE49-F238E27FC236}">
                <a16:creationId xmlns:a16="http://schemas.microsoft.com/office/drawing/2014/main" id="{242D16D9-F149-41FD-B4C9-0868F930E800}"/>
              </a:ext>
            </a:extLst>
          </p:cNvPr>
          <p:cNvSpPr>
            <a:spLocks noChangeArrowheads="1"/>
          </p:cNvSpPr>
          <p:nvPr/>
        </p:nvSpPr>
        <p:spPr bwMode="auto">
          <a:xfrm>
            <a:off x="5843588" y="3206279"/>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0</a:t>
            </a:r>
          </a:p>
        </p:txBody>
      </p:sp>
      <p:sp>
        <p:nvSpPr>
          <p:cNvPr id="60" name="Rectangle 20">
            <a:extLst>
              <a:ext uri="{FF2B5EF4-FFF2-40B4-BE49-F238E27FC236}">
                <a16:creationId xmlns:a16="http://schemas.microsoft.com/office/drawing/2014/main" id="{20E16D5E-8D6B-4675-9150-8A6692DE00A2}"/>
              </a:ext>
            </a:extLst>
          </p:cNvPr>
          <p:cNvSpPr>
            <a:spLocks noChangeArrowheads="1"/>
          </p:cNvSpPr>
          <p:nvPr/>
        </p:nvSpPr>
        <p:spPr bwMode="auto">
          <a:xfrm>
            <a:off x="6534150" y="3206279"/>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en-US" altLang="zh-CN" b="1">
                <a:latin typeface="Arial" panose="020B0604020202020204" pitchFamily="34" charset="0"/>
                <a:ea typeface="黑体" panose="02010609060101010101" pitchFamily="49" charset="-122"/>
              </a:rPr>
              <a:t>0</a:t>
            </a:r>
          </a:p>
        </p:txBody>
      </p:sp>
      <p:grpSp>
        <p:nvGrpSpPr>
          <p:cNvPr id="61" name="Group 21">
            <a:extLst>
              <a:ext uri="{FF2B5EF4-FFF2-40B4-BE49-F238E27FC236}">
                <a16:creationId xmlns:a16="http://schemas.microsoft.com/office/drawing/2014/main" id="{78AAEAE1-E9E7-47CA-9DA3-93740490F9FA}"/>
              </a:ext>
            </a:extLst>
          </p:cNvPr>
          <p:cNvGrpSpPr>
            <a:grpSpLocks/>
          </p:cNvGrpSpPr>
          <p:nvPr/>
        </p:nvGrpSpPr>
        <p:grpSpPr bwMode="auto">
          <a:xfrm>
            <a:off x="2082800" y="3844454"/>
            <a:ext cx="7004050" cy="315912"/>
            <a:chOff x="832" y="286"/>
            <a:chExt cx="4728" cy="965"/>
          </a:xfrm>
        </p:grpSpPr>
        <p:sp>
          <p:nvSpPr>
            <p:cNvPr id="62" name="Freeform 22">
              <a:extLst>
                <a:ext uri="{FF2B5EF4-FFF2-40B4-BE49-F238E27FC236}">
                  <a16:creationId xmlns:a16="http://schemas.microsoft.com/office/drawing/2014/main" id="{CDB37C68-D908-422F-803E-A9405610CF0E}"/>
                </a:ext>
              </a:extLst>
            </p:cNvPr>
            <p:cNvSpPr>
              <a:spLocks/>
            </p:cNvSpPr>
            <p:nvPr/>
          </p:nvSpPr>
          <p:spPr bwMode="auto">
            <a:xfrm>
              <a:off x="832" y="298"/>
              <a:ext cx="4728" cy="953"/>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28"/>
                <a:gd name="T31" fmla="*/ 0 h 953"/>
                <a:gd name="T32" fmla="*/ 4728 w 4728"/>
                <a:gd name="T33" fmla="*/ 953 h 9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28" h="953">
                  <a:moveTo>
                    <a:pt x="0" y="0"/>
                  </a:moveTo>
                  <a:lnTo>
                    <a:pt x="486" y="0"/>
                  </a:lnTo>
                  <a:lnTo>
                    <a:pt x="486" y="952"/>
                  </a:lnTo>
                  <a:lnTo>
                    <a:pt x="1924" y="952"/>
                  </a:lnTo>
                  <a:lnTo>
                    <a:pt x="1924" y="0"/>
                  </a:lnTo>
                  <a:lnTo>
                    <a:pt x="2410" y="0"/>
                  </a:lnTo>
                  <a:lnTo>
                    <a:pt x="2410" y="952"/>
                  </a:lnTo>
                  <a:lnTo>
                    <a:pt x="3372" y="952"/>
                  </a:lnTo>
                  <a:lnTo>
                    <a:pt x="3372" y="0"/>
                  </a:lnTo>
                  <a:lnTo>
                    <a:pt x="4727" y="0"/>
                  </a:lnTo>
                </a:path>
              </a:pathLst>
            </a:custGeom>
            <a:noFill/>
            <a:ln w="38100" cap="rnd">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 name="Line 23">
              <a:extLst>
                <a:ext uri="{FF2B5EF4-FFF2-40B4-BE49-F238E27FC236}">
                  <a16:creationId xmlns:a16="http://schemas.microsoft.com/office/drawing/2014/main" id="{57C7C762-FFA1-404C-AB18-926240507DEC}"/>
                </a:ext>
              </a:extLst>
            </p:cNvPr>
            <p:cNvSpPr>
              <a:spLocks noChangeShapeType="1"/>
            </p:cNvSpPr>
            <p:nvPr/>
          </p:nvSpPr>
          <p:spPr bwMode="auto">
            <a:xfrm flipV="1">
              <a:off x="3721" y="1152"/>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24">
              <a:extLst>
                <a:ext uri="{FF2B5EF4-FFF2-40B4-BE49-F238E27FC236}">
                  <a16:creationId xmlns:a16="http://schemas.microsoft.com/office/drawing/2014/main" id="{FC791B80-F558-4EBC-836D-920EF456249D}"/>
                </a:ext>
              </a:extLst>
            </p:cNvPr>
            <p:cNvSpPr>
              <a:spLocks noChangeShapeType="1"/>
            </p:cNvSpPr>
            <p:nvPr/>
          </p:nvSpPr>
          <p:spPr bwMode="auto">
            <a:xfrm flipV="1">
              <a:off x="4676" y="286"/>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25">
              <a:extLst>
                <a:ext uri="{FF2B5EF4-FFF2-40B4-BE49-F238E27FC236}">
                  <a16:creationId xmlns:a16="http://schemas.microsoft.com/office/drawing/2014/main" id="{5CFA9CDD-B411-4758-AAC1-2CAE5ECF6D44}"/>
                </a:ext>
              </a:extLst>
            </p:cNvPr>
            <p:cNvSpPr>
              <a:spLocks noChangeShapeType="1"/>
            </p:cNvSpPr>
            <p:nvPr/>
          </p:nvSpPr>
          <p:spPr bwMode="auto">
            <a:xfrm flipV="1">
              <a:off x="5155" y="299"/>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26">
              <a:extLst>
                <a:ext uri="{FF2B5EF4-FFF2-40B4-BE49-F238E27FC236}">
                  <a16:creationId xmlns:a16="http://schemas.microsoft.com/office/drawing/2014/main" id="{7CF86872-B09E-4EB3-B807-53401A6C63F1}"/>
                </a:ext>
              </a:extLst>
            </p:cNvPr>
            <p:cNvSpPr>
              <a:spLocks noChangeShapeType="1"/>
            </p:cNvSpPr>
            <p:nvPr/>
          </p:nvSpPr>
          <p:spPr bwMode="auto">
            <a:xfrm flipV="1">
              <a:off x="2282" y="1150"/>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7">
              <a:extLst>
                <a:ext uri="{FF2B5EF4-FFF2-40B4-BE49-F238E27FC236}">
                  <a16:creationId xmlns:a16="http://schemas.microsoft.com/office/drawing/2014/main" id="{7890492D-01CD-4305-BB3C-ADC89B2974A8}"/>
                </a:ext>
              </a:extLst>
            </p:cNvPr>
            <p:cNvSpPr>
              <a:spLocks noChangeShapeType="1"/>
            </p:cNvSpPr>
            <p:nvPr/>
          </p:nvSpPr>
          <p:spPr bwMode="auto">
            <a:xfrm flipV="1">
              <a:off x="1796" y="1151"/>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 name="Freeform 28">
            <a:extLst>
              <a:ext uri="{FF2B5EF4-FFF2-40B4-BE49-F238E27FC236}">
                <a16:creationId xmlns:a16="http://schemas.microsoft.com/office/drawing/2014/main" id="{D48B5A25-387D-4FD5-944C-4AA9F1D46B78}"/>
              </a:ext>
            </a:extLst>
          </p:cNvPr>
          <p:cNvSpPr>
            <a:spLocks/>
          </p:cNvSpPr>
          <p:nvPr/>
        </p:nvSpPr>
        <p:spPr bwMode="auto">
          <a:xfrm flipV="1">
            <a:off x="2082800" y="4538191"/>
            <a:ext cx="6986588" cy="307975"/>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01"/>
              <a:gd name="T97" fmla="*/ 0 h 245"/>
              <a:gd name="T98" fmla="*/ 4401 w 4401"/>
              <a:gd name="T99" fmla="*/ 245 h 2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01" h="245">
                <a:moveTo>
                  <a:pt x="0" y="0"/>
                </a:moveTo>
                <a:lnTo>
                  <a:pt x="222" y="0"/>
                </a:lnTo>
                <a:lnTo>
                  <a:pt x="222" y="245"/>
                </a:lnTo>
                <a:lnTo>
                  <a:pt x="676" y="245"/>
                </a:lnTo>
                <a:lnTo>
                  <a:pt x="676" y="0"/>
                </a:lnTo>
                <a:lnTo>
                  <a:pt x="898" y="0"/>
                </a:lnTo>
                <a:lnTo>
                  <a:pt x="898" y="245"/>
                </a:lnTo>
                <a:lnTo>
                  <a:pt x="1129" y="245"/>
                </a:lnTo>
                <a:lnTo>
                  <a:pt x="1129" y="0"/>
                </a:lnTo>
                <a:lnTo>
                  <a:pt x="1351" y="0"/>
                </a:lnTo>
                <a:lnTo>
                  <a:pt x="1351" y="245"/>
                </a:lnTo>
                <a:lnTo>
                  <a:pt x="1573" y="245"/>
                </a:lnTo>
                <a:lnTo>
                  <a:pt x="1573" y="0"/>
                </a:lnTo>
                <a:lnTo>
                  <a:pt x="2027" y="0"/>
                </a:lnTo>
                <a:lnTo>
                  <a:pt x="2027" y="245"/>
                </a:lnTo>
                <a:lnTo>
                  <a:pt x="2471" y="245"/>
                </a:lnTo>
                <a:lnTo>
                  <a:pt x="2471" y="3"/>
                </a:lnTo>
                <a:lnTo>
                  <a:pt x="2693" y="0"/>
                </a:lnTo>
                <a:lnTo>
                  <a:pt x="2693" y="245"/>
                </a:lnTo>
                <a:lnTo>
                  <a:pt x="2915" y="245"/>
                </a:lnTo>
                <a:lnTo>
                  <a:pt x="2915" y="0"/>
                </a:lnTo>
                <a:lnTo>
                  <a:pt x="3368" y="0"/>
                </a:lnTo>
                <a:lnTo>
                  <a:pt x="3368" y="245"/>
                </a:lnTo>
                <a:lnTo>
                  <a:pt x="3590" y="245"/>
                </a:lnTo>
                <a:lnTo>
                  <a:pt x="3590" y="0"/>
                </a:lnTo>
                <a:lnTo>
                  <a:pt x="3812" y="0"/>
                </a:lnTo>
                <a:lnTo>
                  <a:pt x="3812" y="245"/>
                </a:lnTo>
                <a:lnTo>
                  <a:pt x="4034" y="245"/>
                </a:lnTo>
                <a:lnTo>
                  <a:pt x="4034" y="0"/>
                </a:lnTo>
                <a:lnTo>
                  <a:pt x="4256" y="0"/>
                </a:lnTo>
                <a:lnTo>
                  <a:pt x="4256" y="245"/>
                </a:lnTo>
                <a:lnTo>
                  <a:pt x="4401" y="245"/>
                </a:lnTo>
              </a:path>
            </a:pathLst>
          </a:custGeom>
          <a:noFill/>
          <a:ln w="38100" cap="rnd">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rot="10800000"/>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 name="Rectangle 29">
            <a:extLst>
              <a:ext uri="{FF2B5EF4-FFF2-40B4-BE49-F238E27FC236}">
                <a16:creationId xmlns:a16="http://schemas.microsoft.com/office/drawing/2014/main" id="{9096B723-CEF5-461B-A907-7056EE3EAB83}"/>
              </a:ext>
            </a:extLst>
          </p:cNvPr>
          <p:cNvSpPr>
            <a:spLocks noChangeArrowheads="1"/>
          </p:cNvSpPr>
          <p:nvPr/>
        </p:nvSpPr>
        <p:spPr bwMode="auto">
          <a:xfrm>
            <a:off x="5940425" y="4155604"/>
            <a:ext cx="41275" cy="17462"/>
          </a:xfrm>
          <a:prstGeom prst="rect">
            <a:avLst/>
          </a:prstGeom>
          <a:solidFill>
            <a:schemeClr val="bg1"/>
          </a:solidFill>
          <a:ln w="9525">
            <a:solidFill>
              <a:schemeClr val="bg1"/>
            </a:solidFill>
            <a:miter lim="800000"/>
            <a:headEnd/>
            <a:tailEnd/>
          </a:ln>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0" name="Line 30">
            <a:extLst>
              <a:ext uri="{FF2B5EF4-FFF2-40B4-BE49-F238E27FC236}">
                <a16:creationId xmlns:a16="http://schemas.microsoft.com/office/drawing/2014/main" id="{D6DD46E8-E0C0-4F78-B1F3-B862D9A58978}"/>
              </a:ext>
            </a:extLst>
          </p:cNvPr>
          <p:cNvSpPr>
            <a:spLocks noChangeShapeType="1"/>
          </p:cNvSpPr>
          <p:nvPr/>
        </p:nvSpPr>
        <p:spPr bwMode="auto">
          <a:xfrm flipH="1" flipV="1">
            <a:off x="2100263" y="3176116"/>
            <a:ext cx="1587" cy="19986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31">
            <a:extLst>
              <a:ext uri="{FF2B5EF4-FFF2-40B4-BE49-F238E27FC236}">
                <a16:creationId xmlns:a16="http://schemas.microsoft.com/office/drawing/2014/main" id="{DEC4CFC7-318E-4D5F-AB9B-A4343C77D870}"/>
              </a:ext>
            </a:extLst>
          </p:cNvPr>
          <p:cNvSpPr>
            <a:spLocks noChangeShapeType="1"/>
          </p:cNvSpPr>
          <p:nvPr/>
        </p:nvSpPr>
        <p:spPr bwMode="auto">
          <a:xfrm flipV="1">
            <a:off x="2806700" y="3160241"/>
            <a:ext cx="0" cy="203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32">
            <a:extLst>
              <a:ext uri="{FF2B5EF4-FFF2-40B4-BE49-F238E27FC236}">
                <a16:creationId xmlns:a16="http://schemas.microsoft.com/office/drawing/2014/main" id="{6B06E9E5-8A09-4AB3-A7EE-F0A47475DAFF}"/>
              </a:ext>
            </a:extLst>
          </p:cNvPr>
          <p:cNvSpPr>
            <a:spLocks noChangeShapeType="1"/>
          </p:cNvSpPr>
          <p:nvPr/>
        </p:nvSpPr>
        <p:spPr bwMode="auto">
          <a:xfrm flipV="1">
            <a:off x="3508375" y="3176116"/>
            <a:ext cx="0" cy="19986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33">
            <a:extLst>
              <a:ext uri="{FF2B5EF4-FFF2-40B4-BE49-F238E27FC236}">
                <a16:creationId xmlns:a16="http://schemas.microsoft.com/office/drawing/2014/main" id="{264D404D-CDC6-4F72-A9F3-DFF6AC29DB06}"/>
              </a:ext>
            </a:extLst>
          </p:cNvPr>
          <p:cNvSpPr>
            <a:spLocks noChangeShapeType="1"/>
          </p:cNvSpPr>
          <p:nvPr/>
        </p:nvSpPr>
        <p:spPr bwMode="auto">
          <a:xfrm flipV="1">
            <a:off x="4219575" y="3176116"/>
            <a:ext cx="9525" cy="2006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34">
            <a:extLst>
              <a:ext uri="{FF2B5EF4-FFF2-40B4-BE49-F238E27FC236}">
                <a16:creationId xmlns:a16="http://schemas.microsoft.com/office/drawing/2014/main" id="{E37312E8-CD1A-4409-AE7A-39B4FB7FFC6C}"/>
              </a:ext>
            </a:extLst>
          </p:cNvPr>
          <p:cNvSpPr>
            <a:spLocks noChangeShapeType="1"/>
          </p:cNvSpPr>
          <p:nvPr/>
        </p:nvSpPr>
        <p:spPr bwMode="auto">
          <a:xfrm flipV="1">
            <a:off x="4933950" y="3176116"/>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35">
            <a:extLst>
              <a:ext uri="{FF2B5EF4-FFF2-40B4-BE49-F238E27FC236}">
                <a16:creationId xmlns:a16="http://schemas.microsoft.com/office/drawing/2014/main" id="{F4B081B8-6C73-4AAE-9C80-77CF30D50024}"/>
              </a:ext>
            </a:extLst>
          </p:cNvPr>
          <p:cNvSpPr>
            <a:spLocks noChangeShapeType="1"/>
          </p:cNvSpPr>
          <p:nvPr/>
        </p:nvSpPr>
        <p:spPr bwMode="auto">
          <a:xfrm flipV="1">
            <a:off x="5654675" y="3176116"/>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36">
            <a:extLst>
              <a:ext uri="{FF2B5EF4-FFF2-40B4-BE49-F238E27FC236}">
                <a16:creationId xmlns:a16="http://schemas.microsoft.com/office/drawing/2014/main" id="{A24E383C-FA9D-4CAE-9D6B-CBC12E9DC076}"/>
              </a:ext>
            </a:extLst>
          </p:cNvPr>
          <p:cNvSpPr>
            <a:spLocks noChangeShapeType="1"/>
          </p:cNvSpPr>
          <p:nvPr/>
        </p:nvSpPr>
        <p:spPr bwMode="auto">
          <a:xfrm flipV="1">
            <a:off x="6361113" y="3176116"/>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7">
            <a:extLst>
              <a:ext uri="{FF2B5EF4-FFF2-40B4-BE49-F238E27FC236}">
                <a16:creationId xmlns:a16="http://schemas.microsoft.com/office/drawing/2014/main" id="{000E1208-6FA7-4852-8972-78368D45590D}"/>
              </a:ext>
            </a:extLst>
          </p:cNvPr>
          <p:cNvSpPr>
            <a:spLocks noChangeShapeType="1"/>
          </p:cNvSpPr>
          <p:nvPr/>
        </p:nvSpPr>
        <p:spPr bwMode="auto">
          <a:xfrm flipV="1">
            <a:off x="7072313" y="3176116"/>
            <a:ext cx="0" cy="1990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8">
            <a:extLst>
              <a:ext uri="{FF2B5EF4-FFF2-40B4-BE49-F238E27FC236}">
                <a16:creationId xmlns:a16="http://schemas.microsoft.com/office/drawing/2014/main" id="{E88E177F-4048-467B-94B1-8A4073A2DB3C}"/>
              </a:ext>
            </a:extLst>
          </p:cNvPr>
          <p:cNvSpPr>
            <a:spLocks noChangeShapeType="1"/>
          </p:cNvSpPr>
          <p:nvPr/>
        </p:nvSpPr>
        <p:spPr bwMode="auto">
          <a:xfrm flipH="1" flipV="1">
            <a:off x="7778750" y="3176116"/>
            <a:ext cx="9525" cy="2006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39">
            <a:extLst>
              <a:ext uri="{FF2B5EF4-FFF2-40B4-BE49-F238E27FC236}">
                <a16:creationId xmlns:a16="http://schemas.microsoft.com/office/drawing/2014/main" id="{BCDD711B-761F-4390-862A-A51D2B57FC9F}"/>
              </a:ext>
            </a:extLst>
          </p:cNvPr>
          <p:cNvSpPr>
            <a:spLocks noChangeShapeType="1"/>
          </p:cNvSpPr>
          <p:nvPr/>
        </p:nvSpPr>
        <p:spPr bwMode="auto">
          <a:xfrm flipV="1">
            <a:off x="8478838" y="3177704"/>
            <a:ext cx="9525" cy="20081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 name="Group 53">
            <a:extLst>
              <a:ext uri="{FF2B5EF4-FFF2-40B4-BE49-F238E27FC236}">
                <a16:creationId xmlns:a16="http://schemas.microsoft.com/office/drawing/2014/main" id="{3187D360-BF83-4880-9311-B146FF0B781E}"/>
              </a:ext>
            </a:extLst>
          </p:cNvPr>
          <p:cNvGrpSpPr>
            <a:grpSpLocks/>
          </p:cNvGrpSpPr>
          <p:nvPr/>
        </p:nvGrpSpPr>
        <p:grpSpPr bwMode="auto">
          <a:xfrm>
            <a:off x="2452688" y="4930304"/>
            <a:ext cx="6408737" cy="431800"/>
            <a:chOff x="1474" y="2588"/>
            <a:chExt cx="4037" cy="162"/>
          </a:xfrm>
        </p:grpSpPr>
        <p:sp>
          <p:nvSpPr>
            <p:cNvPr id="116" name="Line 41">
              <a:extLst>
                <a:ext uri="{FF2B5EF4-FFF2-40B4-BE49-F238E27FC236}">
                  <a16:creationId xmlns:a16="http://schemas.microsoft.com/office/drawing/2014/main" id="{64911E5E-0269-4549-ACED-3D83CAAC1CAD}"/>
                </a:ext>
              </a:extLst>
            </p:cNvPr>
            <p:cNvSpPr>
              <a:spLocks noChangeShapeType="1"/>
            </p:cNvSpPr>
            <p:nvPr/>
          </p:nvSpPr>
          <p:spPr bwMode="auto">
            <a:xfrm flipV="1">
              <a:off x="1474"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7" name="Line 42">
              <a:extLst>
                <a:ext uri="{FF2B5EF4-FFF2-40B4-BE49-F238E27FC236}">
                  <a16:creationId xmlns:a16="http://schemas.microsoft.com/office/drawing/2014/main" id="{DEFA7EFD-9AE0-42A0-B4D5-807C632FF178}"/>
                </a:ext>
              </a:extLst>
            </p:cNvPr>
            <p:cNvSpPr>
              <a:spLocks noChangeShapeType="1"/>
            </p:cNvSpPr>
            <p:nvPr/>
          </p:nvSpPr>
          <p:spPr bwMode="auto">
            <a:xfrm flipV="1">
              <a:off x="1922"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 name="Line 43">
              <a:extLst>
                <a:ext uri="{FF2B5EF4-FFF2-40B4-BE49-F238E27FC236}">
                  <a16:creationId xmlns:a16="http://schemas.microsoft.com/office/drawing/2014/main" id="{73EFB214-DB07-49AC-AEEC-3F091C28D36C}"/>
                </a:ext>
              </a:extLst>
            </p:cNvPr>
            <p:cNvSpPr>
              <a:spLocks noChangeShapeType="1"/>
            </p:cNvSpPr>
            <p:nvPr/>
          </p:nvSpPr>
          <p:spPr bwMode="auto">
            <a:xfrm flipV="1">
              <a:off x="2371"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9" name="Line 44">
              <a:extLst>
                <a:ext uri="{FF2B5EF4-FFF2-40B4-BE49-F238E27FC236}">
                  <a16:creationId xmlns:a16="http://schemas.microsoft.com/office/drawing/2014/main" id="{6A94D010-2D2B-4FEC-9BCB-90726F7FEBAA}"/>
                </a:ext>
              </a:extLst>
            </p:cNvPr>
            <p:cNvSpPr>
              <a:spLocks noChangeShapeType="1"/>
            </p:cNvSpPr>
            <p:nvPr/>
          </p:nvSpPr>
          <p:spPr bwMode="auto">
            <a:xfrm flipV="1">
              <a:off x="2819"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 name="Line 45">
              <a:extLst>
                <a:ext uri="{FF2B5EF4-FFF2-40B4-BE49-F238E27FC236}">
                  <a16:creationId xmlns:a16="http://schemas.microsoft.com/office/drawing/2014/main" id="{A73E5A1F-6F68-47F7-8EE6-309ABDBBAF57}"/>
                </a:ext>
              </a:extLst>
            </p:cNvPr>
            <p:cNvSpPr>
              <a:spLocks noChangeShapeType="1"/>
            </p:cNvSpPr>
            <p:nvPr/>
          </p:nvSpPr>
          <p:spPr bwMode="auto">
            <a:xfrm flipV="1">
              <a:off x="3268"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1" name="Line 46">
              <a:extLst>
                <a:ext uri="{FF2B5EF4-FFF2-40B4-BE49-F238E27FC236}">
                  <a16:creationId xmlns:a16="http://schemas.microsoft.com/office/drawing/2014/main" id="{DDDA2F6C-B2CA-4002-B722-A7BE40BEDA24}"/>
                </a:ext>
              </a:extLst>
            </p:cNvPr>
            <p:cNvSpPr>
              <a:spLocks noChangeShapeType="1"/>
            </p:cNvSpPr>
            <p:nvPr/>
          </p:nvSpPr>
          <p:spPr bwMode="auto">
            <a:xfrm flipV="1">
              <a:off x="3716"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 name="Line 47">
              <a:extLst>
                <a:ext uri="{FF2B5EF4-FFF2-40B4-BE49-F238E27FC236}">
                  <a16:creationId xmlns:a16="http://schemas.microsoft.com/office/drawing/2014/main" id="{A0AC7450-8FBA-4EC5-AEA0-A2F1ADA4714A}"/>
                </a:ext>
              </a:extLst>
            </p:cNvPr>
            <p:cNvSpPr>
              <a:spLocks noChangeShapeType="1"/>
            </p:cNvSpPr>
            <p:nvPr/>
          </p:nvSpPr>
          <p:spPr bwMode="auto">
            <a:xfrm flipV="1">
              <a:off x="4165"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3" name="Line 48">
              <a:extLst>
                <a:ext uri="{FF2B5EF4-FFF2-40B4-BE49-F238E27FC236}">
                  <a16:creationId xmlns:a16="http://schemas.microsoft.com/office/drawing/2014/main" id="{4E81B963-AAE3-4DA9-B964-421996449782}"/>
                </a:ext>
              </a:extLst>
            </p:cNvPr>
            <p:cNvSpPr>
              <a:spLocks noChangeShapeType="1"/>
            </p:cNvSpPr>
            <p:nvPr/>
          </p:nvSpPr>
          <p:spPr bwMode="auto">
            <a:xfrm flipV="1">
              <a:off x="4613"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 name="Line 49">
              <a:extLst>
                <a:ext uri="{FF2B5EF4-FFF2-40B4-BE49-F238E27FC236}">
                  <a16:creationId xmlns:a16="http://schemas.microsoft.com/office/drawing/2014/main" id="{31829257-27F2-4980-A745-904AB6DF3745}"/>
                </a:ext>
              </a:extLst>
            </p:cNvPr>
            <p:cNvSpPr>
              <a:spLocks noChangeShapeType="1"/>
            </p:cNvSpPr>
            <p:nvPr/>
          </p:nvSpPr>
          <p:spPr bwMode="auto">
            <a:xfrm flipV="1">
              <a:off x="5062"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5" name="Line 50">
              <a:extLst>
                <a:ext uri="{FF2B5EF4-FFF2-40B4-BE49-F238E27FC236}">
                  <a16:creationId xmlns:a16="http://schemas.microsoft.com/office/drawing/2014/main" id="{D649AA89-B1C6-4741-8CF9-90C2EE43D1BD}"/>
                </a:ext>
              </a:extLst>
            </p:cNvPr>
            <p:cNvSpPr>
              <a:spLocks noChangeShapeType="1"/>
            </p:cNvSpPr>
            <p:nvPr/>
          </p:nvSpPr>
          <p:spPr bwMode="auto">
            <a:xfrm flipV="1">
              <a:off x="5511"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6" name="Rectangle 51">
            <a:extLst>
              <a:ext uri="{FF2B5EF4-FFF2-40B4-BE49-F238E27FC236}">
                <a16:creationId xmlns:a16="http://schemas.microsoft.com/office/drawing/2014/main" id="{E43E457A-0EE1-4846-A86B-2C51274E0BA0}"/>
              </a:ext>
            </a:extLst>
          </p:cNvPr>
          <p:cNvSpPr>
            <a:spLocks noChangeArrowheads="1"/>
          </p:cNvSpPr>
          <p:nvPr/>
        </p:nvSpPr>
        <p:spPr bwMode="auto">
          <a:xfrm>
            <a:off x="650875" y="5039841"/>
            <a:ext cx="1400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defTabSz="762000" eaLnBrk="0" hangingPunct="0">
              <a:defRPr sz="2000">
                <a:solidFill>
                  <a:schemeClr val="tx1"/>
                </a:solidFill>
                <a:latin typeface="Tahoma" panose="020B0604030504040204" pitchFamily="34" charset="0"/>
                <a:ea typeface="宋体" panose="02010600030101010101" pitchFamily="2" charset="-122"/>
              </a:defRPr>
            </a:lvl1pPr>
            <a:lvl2pPr marL="742950" indent="-285750" algn="l" defTabSz="762000" eaLnBrk="0" hangingPunct="0">
              <a:defRPr sz="2000">
                <a:solidFill>
                  <a:schemeClr val="tx1"/>
                </a:solidFill>
                <a:latin typeface="Tahoma" panose="020B0604030504040204" pitchFamily="34" charset="0"/>
                <a:ea typeface="宋体" panose="02010600030101010101" pitchFamily="2" charset="-122"/>
              </a:defRPr>
            </a:lvl2pPr>
            <a:lvl3pPr marL="1143000" indent="-228600" algn="l" defTabSz="762000" eaLnBrk="0" hangingPunct="0">
              <a:defRPr sz="2000">
                <a:solidFill>
                  <a:schemeClr val="tx1"/>
                </a:solidFill>
                <a:latin typeface="Tahoma" panose="020B0604030504040204" pitchFamily="34" charset="0"/>
                <a:ea typeface="宋体" panose="02010600030101010101" pitchFamily="2" charset="-122"/>
              </a:defRPr>
            </a:lvl3pPr>
            <a:lvl4pPr marL="1600200" indent="-228600" algn="l" defTabSz="762000" eaLnBrk="0" hangingPunct="0">
              <a:defRPr sz="2000">
                <a:solidFill>
                  <a:schemeClr val="tx1"/>
                </a:solidFill>
                <a:latin typeface="Tahoma" panose="020B0604030504040204" pitchFamily="34" charset="0"/>
                <a:ea typeface="宋体" panose="02010600030101010101" pitchFamily="2" charset="-122"/>
              </a:defRPr>
            </a:lvl4pPr>
            <a:lvl5pPr marL="2057400" indent="-228600" algn="l" defTabSz="762000" eaLnBrk="0" hangingPunct="0">
              <a:defRPr sz="2000">
                <a:solidFill>
                  <a:schemeClr val="tx1"/>
                </a:solidFill>
                <a:latin typeface="Tahom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kumimoji="1" lang="zh-CN" altLang="en-US" sz="1600">
                <a:latin typeface="Arial" panose="020B0604020202020204" pitchFamily="34" charset="0"/>
                <a:ea typeface="黑体" panose="02010609060101010101" pitchFamily="49" charset="-122"/>
              </a:rPr>
              <a:t>出现电平转换</a:t>
            </a:r>
          </a:p>
        </p:txBody>
      </p:sp>
    </p:spTree>
    <p:extLst>
      <p:ext uri="{BB962C8B-B14F-4D97-AF65-F5344CB8AC3E}">
        <p14:creationId xmlns:p14="http://schemas.microsoft.com/office/powerpoint/2010/main" val="1500064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lgn="ctr"/>
            <a:r>
              <a:rPr lang="en-US" altLang="zh-CN" dirty="0"/>
              <a:t>CSMA/CD</a:t>
            </a:r>
            <a:r>
              <a:rPr lang="zh-CN" altLang="en-US" dirty="0"/>
              <a:t>协议</a:t>
            </a:r>
            <a:r>
              <a:rPr lang="en-US" altLang="zh-CN" dirty="0"/>
              <a:t> </a:t>
            </a:r>
          </a:p>
        </p:txBody>
      </p:sp>
      <p:sp>
        <p:nvSpPr>
          <p:cNvPr id="4085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pPr>
            <a:r>
              <a:rPr lang="en-US" altLang="zh-CN" sz="2800" dirty="0"/>
              <a:t>CSMA/CD </a:t>
            </a:r>
            <a:r>
              <a:rPr lang="zh-CN" altLang="en-US" sz="2800" dirty="0"/>
              <a:t>含义：</a:t>
            </a:r>
            <a:r>
              <a:rPr lang="zh-CN" altLang="en-US" sz="2800" dirty="0">
                <a:solidFill>
                  <a:srgbClr val="00B050"/>
                </a:solidFill>
              </a:rPr>
              <a:t>载波监听多点接入 </a:t>
            </a:r>
            <a:r>
              <a:rPr lang="en-US" altLang="zh-CN" sz="2800" dirty="0">
                <a:solidFill>
                  <a:srgbClr val="00B050"/>
                </a:solidFill>
              </a:rPr>
              <a:t>/ </a:t>
            </a:r>
            <a:r>
              <a:rPr lang="zh-CN" altLang="en-US" sz="2800" dirty="0">
                <a:solidFill>
                  <a:srgbClr val="00B050"/>
                </a:solidFill>
              </a:rPr>
              <a:t>碰撞检测  </a:t>
            </a:r>
            <a:r>
              <a:rPr lang="en-US" altLang="zh-CN" sz="2800" dirty="0"/>
              <a:t>(Carrier Sense Multiple Access with Collision Detection) </a:t>
            </a:r>
            <a:r>
              <a:rPr lang="zh-CN" altLang="en-US" sz="2800" dirty="0"/>
              <a:t>。</a:t>
            </a:r>
          </a:p>
          <a:p>
            <a:pPr>
              <a:lnSpc>
                <a:spcPct val="100000"/>
              </a:lnSpc>
            </a:pPr>
            <a:r>
              <a:rPr lang="zh-CN" altLang="en-US" sz="2800" dirty="0">
                <a:solidFill>
                  <a:srgbClr val="00B050"/>
                </a:solidFill>
              </a:rPr>
              <a:t>“多点接入”</a:t>
            </a:r>
            <a:r>
              <a:rPr lang="zh-CN" altLang="en-US" sz="2800" dirty="0"/>
              <a:t>表示许多计算机以多点接入的方式连接在一根总线上。</a:t>
            </a:r>
            <a:endParaRPr lang="en-US" altLang="zh-CN" sz="2800" dirty="0"/>
          </a:p>
          <a:p>
            <a:pPr>
              <a:lnSpc>
                <a:spcPct val="100000"/>
              </a:lnSpc>
            </a:pPr>
            <a:r>
              <a:rPr lang="zh-CN" altLang="en-US" sz="2800" dirty="0">
                <a:solidFill>
                  <a:srgbClr val="00B050"/>
                </a:solidFill>
              </a:rPr>
              <a:t>“载波监听”</a:t>
            </a:r>
            <a:r>
              <a:rPr lang="zh-CN" altLang="en-US" sz="2800" dirty="0"/>
              <a:t>是指每一个站在发送数据之前先要检测一下总线上是否有其他计算机在发送数据，如果有，则暂时不要发送数据，以免发生碰撞。 </a:t>
            </a:r>
          </a:p>
          <a:p>
            <a:pPr>
              <a:lnSpc>
                <a:spcPct val="100000"/>
              </a:lnSpc>
            </a:pPr>
            <a:r>
              <a:rPr lang="zh-CN" altLang="en-US" sz="2800" dirty="0"/>
              <a:t>总线上并没有什么“载波”。因此， </a:t>
            </a:r>
            <a:r>
              <a:rPr lang="zh-CN" altLang="en-US" sz="2800" dirty="0">
                <a:solidFill>
                  <a:srgbClr val="0000FF"/>
                </a:solidFill>
              </a:rPr>
              <a:t>“载波监听”就是用电子技术检测总线上有没有其他计算机发送的数据信号。</a:t>
            </a:r>
          </a:p>
        </p:txBody>
      </p:sp>
    </p:spTree>
    <p:extLst>
      <p:ext uri="{BB962C8B-B14F-4D97-AF65-F5344CB8AC3E}">
        <p14:creationId xmlns:p14="http://schemas.microsoft.com/office/powerpoint/2010/main" val="37814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lgn="ctr"/>
            <a:r>
              <a:rPr lang="zh-CN" altLang="en-US" dirty="0"/>
              <a:t>碰撞检测</a:t>
            </a:r>
          </a:p>
        </p:txBody>
      </p:sp>
      <p:sp>
        <p:nvSpPr>
          <p:cNvPr id="409603" name="Rectangle 3"/>
          <p:cNvSpPr>
            <a:spLocks noGrp="1" noChangeArrowheads="1"/>
          </p:cNvSpPr>
          <p:nvPr>
            <p:ph idx="1"/>
          </p:nvPr>
        </p:nvSpPr>
        <p:spPr/>
        <p:txBody>
          <a:bodyPr/>
          <a:lstStyle/>
          <a:p>
            <a:r>
              <a:rPr lang="en-US" altLang="zh-CN" sz="2800" dirty="0">
                <a:solidFill>
                  <a:srgbClr val="00B050"/>
                </a:solidFill>
              </a:rPr>
              <a:t>“</a:t>
            </a:r>
            <a:r>
              <a:rPr lang="zh-CN" altLang="en-US" sz="2800" dirty="0">
                <a:solidFill>
                  <a:srgbClr val="00B050"/>
                </a:solidFill>
              </a:rPr>
              <a:t>碰撞检测”</a:t>
            </a:r>
            <a:r>
              <a:rPr lang="zh-CN" altLang="en-US" sz="2800" dirty="0"/>
              <a:t>就是计算机边发送数据边检测信道上的信号电压大小。</a:t>
            </a:r>
          </a:p>
          <a:p>
            <a:r>
              <a:rPr lang="zh-CN" altLang="en-US" sz="2800" dirty="0"/>
              <a:t>当几个站同时在总线上发送数据时，总线上的信号电压摆动值将会增大（互相叠加）。</a:t>
            </a:r>
          </a:p>
          <a:p>
            <a:r>
              <a:rPr lang="zh-CN" altLang="en-US" sz="2800" dirty="0"/>
              <a:t>当一个站检测到的信号电压摆动值超过一定的门限值时，就认为总线上至少有两个站同时在发送数据，表明产生了碰撞。</a:t>
            </a:r>
          </a:p>
          <a:p>
            <a:r>
              <a:rPr lang="zh-CN" altLang="en-US" sz="2800" dirty="0">
                <a:solidFill>
                  <a:srgbClr val="0000FF"/>
                </a:solidFill>
              </a:rPr>
              <a:t>所谓“碰撞”就是发生了冲突。因此“碰撞检测”也称为“冲突检测”</a:t>
            </a:r>
            <a:r>
              <a:rPr lang="zh-CN" altLang="en-US" sz="2800" dirty="0">
                <a:solidFill>
                  <a:srgbClr val="0000CC"/>
                </a:solidFill>
              </a:rPr>
              <a:t>。</a:t>
            </a:r>
          </a:p>
        </p:txBody>
      </p:sp>
    </p:spTree>
    <p:extLst>
      <p:ext uri="{BB962C8B-B14F-4D97-AF65-F5344CB8AC3E}">
        <p14:creationId xmlns:p14="http://schemas.microsoft.com/office/powerpoint/2010/main" val="312542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lgn="ctr"/>
            <a:r>
              <a:rPr lang="zh-CN" altLang="en-US" dirty="0"/>
              <a:t>检测到碰撞后</a:t>
            </a:r>
          </a:p>
        </p:txBody>
      </p:sp>
      <p:sp>
        <p:nvSpPr>
          <p:cNvPr id="410627" name="Rectangle 3"/>
          <p:cNvSpPr>
            <a:spLocks noGrp="1" noChangeArrowheads="1"/>
          </p:cNvSpPr>
          <p:nvPr>
            <p:ph idx="1"/>
          </p:nvPr>
        </p:nvSpPr>
        <p:spPr/>
        <p:txBody>
          <a:bodyPr/>
          <a:lstStyle/>
          <a:p>
            <a:r>
              <a:rPr lang="zh-CN" altLang="en-US" dirty="0"/>
              <a:t>在发生碰撞时，总线上传输的信号产生了严重的失真，无法从中恢复出有用的信息来。</a:t>
            </a:r>
          </a:p>
          <a:p>
            <a:r>
              <a:rPr lang="zh-CN" altLang="en-US" dirty="0">
                <a:solidFill>
                  <a:srgbClr val="0000FF"/>
                </a:solidFill>
              </a:rPr>
              <a:t>每一个正在发送数据的站，一旦发现总线上出现了碰撞，就要</a:t>
            </a:r>
            <a:r>
              <a:rPr lang="zh-CN" altLang="en-US" dirty="0">
                <a:solidFill>
                  <a:srgbClr val="FF0000"/>
                </a:solidFill>
              </a:rPr>
              <a:t>立即停止发送，</a:t>
            </a:r>
            <a:r>
              <a:rPr lang="zh-CN" altLang="en-US" dirty="0">
                <a:solidFill>
                  <a:srgbClr val="0000FF"/>
                </a:solidFill>
              </a:rPr>
              <a:t>免得继续浪费网络资源，然后</a:t>
            </a:r>
            <a:r>
              <a:rPr lang="zh-CN" altLang="en-US" dirty="0">
                <a:solidFill>
                  <a:srgbClr val="FF0000"/>
                </a:solidFill>
              </a:rPr>
              <a:t>等待一段随机</a:t>
            </a:r>
            <a:r>
              <a:rPr lang="zh-CN" altLang="en-US" dirty="0">
                <a:solidFill>
                  <a:srgbClr val="0000FF"/>
                </a:solidFill>
              </a:rPr>
              <a:t>时间后再次发送。</a:t>
            </a:r>
          </a:p>
        </p:txBody>
      </p:sp>
    </p:spTree>
    <p:extLst>
      <p:ext uri="{BB962C8B-B14F-4D97-AF65-F5344CB8AC3E}">
        <p14:creationId xmlns:p14="http://schemas.microsoft.com/office/powerpoint/2010/main" val="2028624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dirty="0"/>
              <a:t>数据链路层像个数字管道 </a:t>
            </a:r>
          </a:p>
        </p:txBody>
      </p:sp>
      <p:sp>
        <p:nvSpPr>
          <p:cNvPr id="12697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常常在两个对等的数据链路层之间画出一个数字管道，而在这条数字管道上传输的数据单位是帧。</a:t>
            </a:r>
          </a:p>
          <a:p>
            <a:endParaRPr lang="zh-CN" altLang="en-US" dirty="0"/>
          </a:p>
          <a:p>
            <a:endParaRPr lang="zh-CN" altLang="en-US" dirty="0"/>
          </a:p>
          <a:p>
            <a:r>
              <a:rPr lang="zh-CN" altLang="zh-CN" dirty="0">
                <a:solidFill>
                  <a:srgbClr val="00B050"/>
                </a:solidFill>
              </a:rPr>
              <a:t>数据链路层不必考虑物理层如何实现比特传输的细节。甚至还可以更简单地设想好像是沿着两个数据链路层之间的水平方向把帧直接发送到对方</a:t>
            </a:r>
            <a:r>
              <a:rPr lang="zh-CN" altLang="en-US" dirty="0">
                <a:solidFill>
                  <a:srgbClr val="00B050"/>
                </a:solidFill>
              </a:rPr>
              <a:t>。</a:t>
            </a:r>
          </a:p>
        </p:txBody>
      </p:sp>
      <p:grpSp>
        <p:nvGrpSpPr>
          <p:cNvPr id="126991" name="Group 15"/>
          <p:cNvGrpSpPr>
            <a:grpSpLocks/>
          </p:cNvGrpSpPr>
          <p:nvPr/>
        </p:nvGrpSpPr>
        <p:grpSpPr bwMode="auto">
          <a:xfrm>
            <a:off x="975123" y="2996952"/>
            <a:ext cx="8268758" cy="863600"/>
            <a:chOff x="567" y="2251"/>
            <a:chExt cx="4808" cy="544"/>
          </a:xfrm>
        </p:grpSpPr>
        <p:sp>
          <p:nvSpPr>
            <p:cNvPr id="126980" name="Oval 4"/>
            <p:cNvSpPr>
              <a:spLocks noChangeArrowheads="1"/>
            </p:cNvSpPr>
            <p:nvPr/>
          </p:nvSpPr>
          <p:spPr bwMode="auto">
            <a:xfrm>
              <a:off x="567" y="2251"/>
              <a:ext cx="499" cy="499"/>
            </a:xfrm>
            <a:prstGeom prst="ellipse">
              <a:avLst/>
            </a:prstGeom>
            <a:solidFill>
              <a:srgbClr val="FFFF00"/>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itchFamily="2" charset="-122"/>
                </a:rPr>
                <a:t>结点</a:t>
              </a:r>
            </a:p>
          </p:txBody>
        </p:sp>
        <p:sp>
          <p:nvSpPr>
            <p:cNvPr id="126982" name="Oval 6"/>
            <p:cNvSpPr>
              <a:spLocks noChangeArrowheads="1"/>
            </p:cNvSpPr>
            <p:nvPr/>
          </p:nvSpPr>
          <p:spPr bwMode="auto">
            <a:xfrm>
              <a:off x="4876" y="2251"/>
              <a:ext cx="499" cy="499"/>
            </a:xfrm>
            <a:prstGeom prst="ellipse">
              <a:avLst/>
            </a:prstGeom>
            <a:solidFill>
              <a:srgbClr val="FFFF00"/>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itchFamily="2" charset="-122"/>
                </a:rPr>
                <a:t>结点</a:t>
              </a:r>
            </a:p>
          </p:txBody>
        </p:sp>
        <p:sp>
          <p:nvSpPr>
            <p:cNvPr id="126984" name="Line 8"/>
            <p:cNvSpPr>
              <a:spLocks noChangeShapeType="1"/>
            </p:cNvSpPr>
            <p:nvPr/>
          </p:nvSpPr>
          <p:spPr bwMode="auto">
            <a:xfrm>
              <a:off x="1066" y="2523"/>
              <a:ext cx="3810"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3" name="AutoShape 7"/>
            <p:cNvSpPr>
              <a:spLocks noChangeArrowheads="1"/>
            </p:cNvSpPr>
            <p:nvPr/>
          </p:nvSpPr>
          <p:spPr bwMode="auto">
            <a:xfrm rot="16200000">
              <a:off x="2676" y="686"/>
              <a:ext cx="544" cy="3674"/>
            </a:xfrm>
            <a:prstGeom prst="can">
              <a:avLst>
                <a:gd name="adj" fmla="val 22418"/>
              </a:avLst>
            </a:prstGeom>
            <a:gradFill rotWithShape="1">
              <a:gsLst>
                <a:gs pos="0">
                  <a:srgbClr val="CCECFF">
                    <a:gamma/>
                    <a:shade val="46275"/>
                    <a:invGamma/>
                  </a:srgbClr>
                </a:gs>
                <a:gs pos="50000">
                  <a:srgbClr val="CCECFF"/>
                </a:gs>
                <a:gs pos="100000">
                  <a:srgbClr val="CCE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endParaRPr>
            </a:p>
          </p:txBody>
        </p:sp>
        <p:sp>
          <p:nvSpPr>
            <p:cNvPr id="126985" name="Rectangle 9"/>
            <p:cNvSpPr>
              <a:spLocks noChangeArrowheads="1"/>
            </p:cNvSpPr>
            <p:nvPr/>
          </p:nvSpPr>
          <p:spPr bwMode="auto">
            <a:xfrm>
              <a:off x="1383" y="2387"/>
              <a:ext cx="1043" cy="272"/>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ea typeface="黑体" pitchFamily="2" charset="-122"/>
                </a:rPr>
                <a:t>帧</a:t>
              </a:r>
            </a:p>
          </p:txBody>
        </p:sp>
        <p:sp>
          <p:nvSpPr>
            <p:cNvPr id="126986" name="Line 10"/>
            <p:cNvSpPr>
              <a:spLocks noChangeShapeType="1"/>
            </p:cNvSpPr>
            <p:nvPr/>
          </p:nvSpPr>
          <p:spPr bwMode="auto">
            <a:xfrm>
              <a:off x="1066" y="2523"/>
              <a:ext cx="117"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88" name="Rectangle 12"/>
            <p:cNvSpPr>
              <a:spLocks noChangeArrowheads="1"/>
            </p:cNvSpPr>
            <p:nvPr/>
          </p:nvSpPr>
          <p:spPr bwMode="auto">
            <a:xfrm>
              <a:off x="3243" y="2387"/>
              <a:ext cx="1043" cy="272"/>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ea typeface="黑体" pitchFamily="2" charset="-122"/>
                </a:rPr>
                <a:t>帧</a:t>
              </a:r>
            </a:p>
          </p:txBody>
        </p:sp>
        <p:sp>
          <p:nvSpPr>
            <p:cNvPr id="126989" name="Line 13"/>
            <p:cNvSpPr>
              <a:spLocks noChangeShapeType="1"/>
            </p:cNvSpPr>
            <p:nvPr/>
          </p:nvSpPr>
          <p:spPr bwMode="auto">
            <a:xfrm>
              <a:off x="2426"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sp>
          <p:nvSpPr>
            <p:cNvPr id="126990" name="Line 14"/>
            <p:cNvSpPr>
              <a:spLocks noChangeShapeType="1"/>
            </p:cNvSpPr>
            <p:nvPr/>
          </p:nvSpPr>
          <p:spPr bwMode="auto">
            <a:xfrm>
              <a:off x="4285"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endParaRPr>
            </a:p>
          </p:txBody>
        </p:sp>
      </p:grpSp>
    </p:spTree>
    <p:extLst>
      <p:ext uri="{BB962C8B-B14F-4D97-AF65-F5344CB8AC3E}">
        <p14:creationId xmlns:p14="http://schemas.microsoft.com/office/powerpoint/2010/main" val="2631456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dirty="0"/>
              <a:t>为什么要进行碰撞检测？</a:t>
            </a:r>
          </a:p>
        </p:txBody>
      </p:sp>
      <p:sp>
        <p:nvSpPr>
          <p:cNvPr id="411651" name="Rectangle 3"/>
          <p:cNvSpPr>
            <a:spLocks noGrp="1" noChangeArrowheads="1"/>
          </p:cNvSpPr>
          <p:nvPr>
            <p:ph idx="1"/>
          </p:nvPr>
        </p:nvSpPr>
        <p:spPr/>
        <p:txBody>
          <a:bodyPr/>
          <a:lstStyle/>
          <a:p>
            <a:r>
              <a:rPr lang="zh-CN" altLang="en-US" sz="2800" dirty="0">
                <a:solidFill>
                  <a:srgbClr val="FF0000"/>
                </a:solidFill>
              </a:rPr>
              <a:t>由于电磁波在总线上的传播速率是有限的，</a:t>
            </a:r>
            <a:r>
              <a:rPr lang="zh-CN" altLang="en-US" sz="2800" dirty="0"/>
              <a:t>当某个站监听到总线是空闲时，也可能总线并非真正是空闲的。 </a:t>
            </a:r>
          </a:p>
          <a:p>
            <a:r>
              <a:rPr lang="en-US" altLang="zh-CN" sz="2800" dirty="0"/>
              <a:t>A </a:t>
            </a:r>
            <a:r>
              <a:rPr lang="zh-CN" altLang="en-US" sz="2800" dirty="0"/>
              <a:t>向 </a:t>
            </a:r>
            <a:r>
              <a:rPr lang="en-US" altLang="zh-CN" sz="2800" dirty="0"/>
              <a:t>B </a:t>
            </a:r>
            <a:r>
              <a:rPr lang="zh-CN" altLang="en-US" sz="2800" dirty="0"/>
              <a:t>发出的信息，要经过一定的时间后才能传送到 </a:t>
            </a:r>
            <a:r>
              <a:rPr lang="en-US" altLang="zh-CN" sz="2800" dirty="0"/>
              <a:t>B</a:t>
            </a:r>
            <a:r>
              <a:rPr lang="zh-CN" altLang="en-US" sz="2800" dirty="0"/>
              <a:t>。</a:t>
            </a:r>
            <a:endParaRPr lang="en-US" altLang="zh-CN" sz="2800" dirty="0"/>
          </a:p>
          <a:p>
            <a:r>
              <a:rPr lang="en-US" altLang="zh-CN" sz="2800" dirty="0"/>
              <a:t>B </a:t>
            </a:r>
            <a:r>
              <a:rPr lang="zh-CN" altLang="en-US" sz="2800" dirty="0"/>
              <a:t>若在 </a:t>
            </a:r>
            <a:r>
              <a:rPr lang="en-US" altLang="zh-CN" sz="2800" dirty="0"/>
              <a:t>A </a:t>
            </a:r>
            <a:r>
              <a:rPr lang="zh-CN" altLang="en-US" sz="2800" dirty="0"/>
              <a:t>发送的信息到达 </a:t>
            </a:r>
            <a:r>
              <a:rPr lang="en-US" altLang="zh-CN" sz="2800" dirty="0"/>
              <a:t>B </a:t>
            </a:r>
            <a:r>
              <a:rPr lang="zh-CN" altLang="en-US" sz="2800" dirty="0"/>
              <a:t>之前发送自己的帧 </a:t>
            </a:r>
            <a:r>
              <a:rPr lang="en-US" altLang="zh-CN" sz="2800" dirty="0"/>
              <a:t>(</a:t>
            </a:r>
            <a:r>
              <a:rPr lang="zh-CN" altLang="en-US" sz="2800" dirty="0"/>
              <a:t>因为这时 </a:t>
            </a:r>
            <a:r>
              <a:rPr lang="en-US" altLang="zh-CN" sz="2800" dirty="0"/>
              <a:t>B </a:t>
            </a:r>
            <a:r>
              <a:rPr lang="zh-CN" altLang="en-US" sz="2800" dirty="0"/>
              <a:t>的载波监听检测不到 </a:t>
            </a:r>
            <a:r>
              <a:rPr lang="en-US" altLang="zh-CN" sz="2800" dirty="0"/>
              <a:t>A </a:t>
            </a:r>
            <a:r>
              <a:rPr lang="zh-CN" altLang="en-US" sz="2800" dirty="0"/>
              <a:t>所发送的信息</a:t>
            </a:r>
            <a:r>
              <a:rPr lang="en-US" altLang="zh-CN" sz="2800" dirty="0"/>
              <a:t>)</a:t>
            </a:r>
            <a:r>
              <a:rPr lang="zh-CN" altLang="en-US" sz="2800" dirty="0"/>
              <a:t>，则必然要在某个时间和 </a:t>
            </a:r>
            <a:r>
              <a:rPr lang="en-US" altLang="zh-CN" sz="2800" dirty="0"/>
              <a:t>A </a:t>
            </a:r>
            <a:r>
              <a:rPr lang="zh-CN" altLang="en-US" sz="2800" dirty="0"/>
              <a:t>发送的帧发生碰撞。</a:t>
            </a:r>
          </a:p>
          <a:p>
            <a:r>
              <a:rPr lang="zh-CN" altLang="en-US" sz="2800" dirty="0"/>
              <a:t>碰撞的结果是两个帧都变得无用。</a:t>
            </a:r>
            <a:endParaRPr lang="en-US" altLang="zh-CN" sz="2800" dirty="0"/>
          </a:p>
          <a:p>
            <a:r>
              <a:rPr lang="zh-CN" altLang="en-US" sz="2800" dirty="0">
                <a:solidFill>
                  <a:srgbClr val="FF0000"/>
                </a:solidFill>
              </a:rPr>
              <a:t>所以需要在发送期间进行碰撞检测，以检测冲突。  </a:t>
            </a:r>
          </a:p>
        </p:txBody>
      </p:sp>
    </p:spTree>
    <p:extLst>
      <p:ext uri="{BB962C8B-B14F-4D97-AF65-F5344CB8AC3E}">
        <p14:creationId xmlns:p14="http://schemas.microsoft.com/office/powerpoint/2010/main" val="632298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1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Line 2"/>
          <p:cNvSpPr>
            <a:spLocks noChangeShapeType="1"/>
          </p:cNvSpPr>
          <p:nvPr/>
        </p:nvSpPr>
        <p:spPr bwMode="auto">
          <a:xfrm>
            <a:off x="2181054" y="2055266"/>
            <a:ext cx="5049308" cy="0"/>
          </a:xfrm>
          <a:prstGeom prst="line">
            <a:avLst/>
          </a:prstGeom>
          <a:noFill/>
          <a:ln w="57150" cmpd="dbl">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5" name="Line 3"/>
          <p:cNvSpPr>
            <a:spLocks noChangeShapeType="1"/>
          </p:cNvSpPr>
          <p:nvPr/>
        </p:nvSpPr>
        <p:spPr bwMode="auto">
          <a:xfrm>
            <a:off x="2174174" y="1766341"/>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6" name="Rectangle 4"/>
          <p:cNvSpPr>
            <a:spLocks noChangeArrowheads="1"/>
          </p:cNvSpPr>
          <p:nvPr/>
        </p:nvSpPr>
        <p:spPr bwMode="auto">
          <a:xfrm>
            <a:off x="4198370" y="1556792"/>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1 km</a:t>
            </a:r>
          </a:p>
        </p:txBody>
      </p:sp>
      <p:sp>
        <p:nvSpPr>
          <p:cNvPr id="412677" name="Line 5"/>
          <p:cNvSpPr>
            <a:spLocks noChangeShapeType="1"/>
          </p:cNvSpPr>
          <p:nvPr/>
        </p:nvSpPr>
        <p:spPr bwMode="auto">
          <a:xfrm>
            <a:off x="2169016" y="2060029"/>
            <a:ext cx="0" cy="1808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8" name="Line 6"/>
          <p:cNvSpPr>
            <a:spLocks noChangeShapeType="1"/>
          </p:cNvSpPr>
          <p:nvPr/>
        </p:nvSpPr>
        <p:spPr bwMode="auto">
          <a:xfrm>
            <a:off x="2174174" y="2060029"/>
            <a:ext cx="5035550" cy="868363"/>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79" name="Rectangle 7"/>
          <p:cNvSpPr>
            <a:spLocks noChangeArrowheads="1"/>
          </p:cNvSpPr>
          <p:nvPr/>
        </p:nvSpPr>
        <p:spPr bwMode="auto">
          <a:xfrm>
            <a:off x="1790661"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itchFamily="2" charset="-122"/>
              </a:rPr>
              <a:t>A</a:t>
            </a:r>
          </a:p>
        </p:txBody>
      </p:sp>
      <p:sp>
        <p:nvSpPr>
          <p:cNvPr id="412680" name="Rectangle 8"/>
          <p:cNvSpPr>
            <a:spLocks noChangeArrowheads="1"/>
          </p:cNvSpPr>
          <p:nvPr/>
        </p:nvSpPr>
        <p:spPr bwMode="auto">
          <a:xfrm>
            <a:off x="7189087" y="1558378"/>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99"/>
                </a:solidFill>
                <a:latin typeface="+mn-lt"/>
                <a:ea typeface="黑体" pitchFamily="2" charset="-122"/>
              </a:rPr>
              <a:t>B</a:t>
            </a:r>
          </a:p>
        </p:txBody>
      </p:sp>
      <p:sp>
        <p:nvSpPr>
          <p:cNvPr id="412681" name="Line 9"/>
          <p:cNvSpPr>
            <a:spLocks noChangeShapeType="1"/>
          </p:cNvSpPr>
          <p:nvPr/>
        </p:nvSpPr>
        <p:spPr bwMode="auto">
          <a:xfrm flipH="1">
            <a:off x="2041751" y="2402929"/>
            <a:ext cx="6879" cy="1090613"/>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2" name="Rectangle 10"/>
          <p:cNvSpPr>
            <a:spLocks noChangeArrowheads="1"/>
          </p:cNvSpPr>
          <p:nvPr/>
        </p:nvSpPr>
        <p:spPr bwMode="auto">
          <a:xfrm>
            <a:off x="1804420" y="2734716"/>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itchFamily="2" charset="-122"/>
              </a:rPr>
              <a:t>t</a:t>
            </a:r>
          </a:p>
        </p:txBody>
      </p:sp>
      <p:sp>
        <p:nvSpPr>
          <p:cNvPr id="412683" name="Line 11"/>
          <p:cNvSpPr>
            <a:spLocks noChangeShapeType="1"/>
          </p:cNvSpPr>
          <p:nvPr/>
        </p:nvSpPr>
        <p:spPr bwMode="auto">
          <a:xfrm>
            <a:off x="7230362" y="2048916"/>
            <a:ext cx="0" cy="148431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4" name="Line 12"/>
          <p:cNvSpPr>
            <a:spLocks noChangeShapeType="1"/>
          </p:cNvSpPr>
          <p:nvPr/>
        </p:nvSpPr>
        <p:spPr bwMode="auto">
          <a:xfrm flipH="1">
            <a:off x="2169016" y="2763292"/>
            <a:ext cx="5059627" cy="879475"/>
          </a:xfrm>
          <a:prstGeom prst="line">
            <a:avLst/>
          </a:prstGeom>
          <a:noFill/>
          <a:ln w="76200">
            <a:solidFill>
              <a:srgbClr val="99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12685" name="Group 13"/>
          <p:cNvGrpSpPr>
            <a:grpSpLocks/>
          </p:cNvGrpSpPr>
          <p:nvPr/>
        </p:nvGrpSpPr>
        <p:grpSpPr bwMode="auto">
          <a:xfrm>
            <a:off x="5899243" y="2055266"/>
            <a:ext cx="1045633" cy="793750"/>
            <a:chOff x="3364" y="411"/>
            <a:chExt cx="608" cy="500"/>
          </a:xfrm>
        </p:grpSpPr>
        <p:sp>
          <p:nvSpPr>
            <p:cNvPr id="412686" name="Line 14"/>
            <p:cNvSpPr>
              <a:spLocks noChangeShapeType="1"/>
            </p:cNvSpPr>
            <p:nvPr/>
          </p:nvSpPr>
          <p:spPr bwMode="auto">
            <a:xfrm>
              <a:off x="3755" y="728"/>
              <a:ext cx="112" cy="18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2687" name="AutoShape 15"/>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itchFamily="2" charset="-122"/>
                </a:rPr>
                <a:t>碰撞</a:t>
              </a:r>
            </a:p>
          </p:txBody>
        </p:sp>
      </p:grpSp>
      <p:grpSp>
        <p:nvGrpSpPr>
          <p:cNvPr id="412688" name="Group 16"/>
          <p:cNvGrpSpPr>
            <a:grpSpLocks/>
          </p:cNvGrpSpPr>
          <p:nvPr/>
        </p:nvGrpSpPr>
        <p:grpSpPr bwMode="auto">
          <a:xfrm>
            <a:off x="385592" y="3417342"/>
            <a:ext cx="4345914" cy="1176338"/>
            <a:chOff x="158" y="1269"/>
            <a:chExt cx="2527" cy="741"/>
          </a:xfrm>
        </p:grpSpPr>
        <p:sp>
          <p:nvSpPr>
            <p:cNvPr id="412689" name="Text Box 17"/>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p>
          </p:txBody>
        </p:sp>
        <p:sp>
          <p:nvSpPr>
            <p:cNvPr id="412690" name="Line 18"/>
            <p:cNvSpPr>
              <a:spLocks noChangeShapeType="1"/>
            </p:cNvSpPr>
            <p:nvPr/>
          </p:nvSpPr>
          <p:spPr bwMode="auto">
            <a:xfrm>
              <a:off x="913" y="1417"/>
              <a:ext cx="26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2691" name="Group 19"/>
            <p:cNvGrpSpPr>
              <a:grpSpLocks/>
            </p:cNvGrpSpPr>
            <p:nvPr/>
          </p:nvGrpSpPr>
          <p:grpSpPr bwMode="auto">
            <a:xfrm>
              <a:off x="1264" y="1738"/>
              <a:ext cx="1421" cy="272"/>
              <a:chOff x="1264" y="1738"/>
              <a:chExt cx="1421" cy="272"/>
            </a:xfrm>
          </p:grpSpPr>
          <p:sp>
            <p:nvSpPr>
              <p:cNvPr id="412692" name="AutoShape 20"/>
              <p:cNvSpPr>
                <a:spLocks noChangeArrowheads="1"/>
              </p:cNvSpPr>
              <p:nvPr/>
            </p:nvSpPr>
            <p:spPr bwMode="auto">
              <a:xfrm>
                <a:off x="1264" y="1738"/>
                <a:ext cx="1406" cy="272"/>
              </a:xfrm>
              <a:prstGeom prst="wedgeRoundRectCallout">
                <a:avLst>
                  <a:gd name="adj1" fmla="val -52986"/>
                  <a:gd name="adj2" fmla="val -161331"/>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693" name="Text Box 21"/>
              <p:cNvSpPr txBox="1">
                <a:spLocks noChangeArrowheads="1"/>
              </p:cNvSpPr>
              <p:nvPr/>
            </p:nvSpPr>
            <p:spPr bwMode="auto">
              <a:xfrm>
                <a:off x="1298" y="1770"/>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A </a:t>
                </a:r>
                <a:r>
                  <a:rPr kumimoji="1" lang="zh-CN" altLang="en-US" b="1" dirty="0">
                    <a:solidFill>
                      <a:srgbClr val="000099"/>
                    </a:solidFill>
                    <a:latin typeface="+mn-lt"/>
                    <a:ea typeface="黑体" pitchFamily="2" charset="-122"/>
                  </a:rPr>
                  <a:t>检测到发生碰撞</a:t>
                </a:r>
              </a:p>
            </p:txBody>
          </p:sp>
        </p:grpSp>
      </p:grpSp>
      <p:grpSp>
        <p:nvGrpSpPr>
          <p:cNvPr id="412694" name="Group 22"/>
          <p:cNvGrpSpPr>
            <a:grpSpLocks/>
          </p:cNvGrpSpPr>
          <p:nvPr/>
        </p:nvGrpSpPr>
        <p:grpSpPr bwMode="auto">
          <a:xfrm>
            <a:off x="7280237" y="1936204"/>
            <a:ext cx="1998398" cy="942975"/>
            <a:chOff x="4167" y="336"/>
            <a:chExt cx="1162" cy="594"/>
          </a:xfrm>
        </p:grpSpPr>
        <p:grpSp>
          <p:nvGrpSpPr>
            <p:cNvPr id="412695" name="Group 23"/>
            <p:cNvGrpSpPr>
              <a:grpSpLocks/>
            </p:cNvGrpSpPr>
            <p:nvPr/>
          </p:nvGrpSpPr>
          <p:grpSpPr bwMode="auto">
            <a:xfrm>
              <a:off x="4167" y="697"/>
              <a:ext cx="922" cy="233"/>
              <a:chOff x="4167" y="697"/>
              <a:chExt cx="922" cy="233"/>
            </a:xfrm>
          </p:grpSpPr>
          <p:sp>
            <p:nvSpPr>
              <p:cNvPr id="412696" name="Line 24"/>
              <p:cNvSpPr>
                <a:spLocks noChangeShapeType="1"/>
              </p:cNvSpPr>
              <p:nvPr/>
            </p:nvSpPr>
            <p:spPr bwMode="auto">
              <a:xfrm flipH="1">
                <a:off x="4167" y="847"/>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697" name="Text Box 25"/>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r>
                  <a:rPr kumimoji="1" lang="en-US" altLang="zh-CN" b="1" baseline="30000">
                    <a:solidFill>
                      <a:srgbClr val="000099"/>
                    </a:solidFill>
                    <a:latin typeface="+mn-lt"/>
                    <a:ea typeface="黑体" pitchFamily="2" charset="-122"/>
                  </a:rPr>
                  <a:t> </a:t>
                </a:r>
              </a:p>
            </p:txBody>
          </p:sp>
        </p:grpSp>
        <p:grpSp>
          <p:nvGrpSpPr>
            <p:cNvPr id="412698" name="Group 26"/>
            <p:cNvGrpSpPr>
              <a:grpSpLocks/>
            </p:cNvGrpSpPr>
            <p:nvPr/>
          </p:nvGrpSpPr>
          <p:grpSpPr bwMode="auto">
            <a:xfrm>
              <a:off x="4286" y="336"/>
              <a:ext cx="1043" cy="256"/>
              <a:chOff x="4286" y="336"/>
              <a:chExt cx="1043" cy="256"/>
            </a:xfrm>
          </p:grpSpPr>
          <p:sp>
            <p:nvSpPr>
              <p:cNvPr id="412699" name="AutoShape 27"/>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700" name="Text Box 28"/>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  B </a:t>
                </a:r>
                <a:r>
                  <a:rPr kumimoji="1" lang="zh-CN" altLang="en-US" b="1">
                    <a:solidFill>
                      <a:srgbClr val="000099"/>
                    </a:solidFill>
                    <a:latin typeface="+mn-lt"/>
                    <a:ea typeface="黑体" pitchFamily="2" charset="-122"/>
                  </a:rPr>
                  <a:t>发送数据</a:t>
                </a:r>
              </a:p>
            </p:txBody>
          </p:sp>
        </p:grpSp>
      </p:grpSp>
      <p:grpSp>
        <p:nvGrpSpPr>
          <p:cNvPr id="412701" name="Group 29"/>
          <p:cNvGrpSpPr>
            <a:grpSpLocks/>
          </p:cNvGrpSpPr>
          <p:nvPr/>
        </p:nvGrpSpPr>
        <p:grpSpPr bwMode="auto">
          <a:xfrm>
            <a:off x="4519972" y="2775991"/>
            <a:ext cx="3931445" cy="1006475"/>
            <a:chOff x="2562" y="865"/>
            <a:chExt cx="2286" cy="634"/>
          </a:xfrm>
        </p:grpSpPr>
        <p:grpSp>
          <p:nvGrpSpPr>
            <p:cNvPr id="412702" name="Group 30"/>
            <p:cNvGrpSpPr>
              <a:grpSpLocks/>
            </p:cNvGrpSpPr>
            <p:nvPr/>
          </p:nvGrpSpPr>
          <p:grpSpPr bwMode="auto">
            <a:xfrm>
              <a:off x="2562" y="1240"/>
              <a:ext cx="1546" cy="259"/>
              <a:chOff x="2562" y="1240"/>
              <a:chExt cx="1546" cy="259"/>
            </a:xfrm>
          </p:grpSpPr>
          <p:sp>
            <p:nvSpPr>
              <p:cNvPr id="412703" name="AutoShape 31"/>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2704" name="Text Box 32"/>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检测到发生碰撞</a:t>
                </a:r>
              </a:p>
            </p:txBody>
          </p:sp>
        </p:grpSp>
        <p:sp>
          <p:nvSpPr>
            <p:cNvPr id="412705" name="Line 33"/>
            <p:cNvSpPr>
              <a:spLocks noChangeShapeType="1"/>
            </p:cNvSpPr>
            <p:nvPr/>
          </p:nvSpPr>
          <p:spPr bwMode="auto">
            <a:xfrm flipH="1">
              <a:off x="4167" y="964"/>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706" name="Text Box 34"/>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p>
          </p:txBody>
        </p:sp>
      </p:grpSp>
      <p:sp>
        <p:nvSpPr>
          <p:cNvPr id="412707" name="Text Box 35"/>
          <p:cNvSpPr txBox="1">
            <a:spLocks noChangeArrowheads="1"/>
          </p:cNvSpPr>
          <p:nvPr/>
        </p:nvSpPr>
        <p:spPr bwMode="auto">
          <a:xfrm>
            <a:off x="958283" y="1850479"/>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0</a:t>
            </a:r>
            <a:endParaRPr kumimoji="1" lang="en-US" altLang="zh-CN" b="1" baseline="30000">
              <a:solidFill>
                <a:srgbClr val="000099"/>
              </a:solidFill>
              <a:latin typeface="+mn-lt"/>
              <a:ea typeface="黑体" pitchFamily="2" charset="-122"/>
            </a:endParaRPr>
          </a:p>
        </p:txBody>
      </p:sp>
      <p:sp>
        <p:nvSpPr>
          <p:cNvPr id="412708" name="Line 36"/>
          <p:cNvSpPr>
            <a:spLocks noChangeShapeType="1"/>
          </p:cNvSpPr>
          <p:nvPr/>
        </p:nvSpPr>
        <p:spPr bwMode="auto">
          <a:xfrm>
            <a:off x="1684034" y="2055266"/>
            <a:ext cx="447146"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2709" name="Text Box 37"/>
          <p:cNvSpPr txBox="1">
            <a:spLocks noChangeArrowheads="1"/>
          </p:cNvSpPr>
          <p:nvPr/>
        </p:nvSpPr>
        <p:spPr bwMode="auto">
          <a:xfrm>
            <a:off x="7374441" y="3183979"/>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单程端到端</a:t>
            </a:r>
          </a:p>
          <a:p>
            <a:pPr algn="ctr"/>
            <a:r>
              <a:rPr lang="zh-CN" altLang="en-US" sz="2400" b="1" dirty="0">
                <a:solidFill>
                  <a:srgbClr val="000099"/>
                </a:solidFill>
                <a:latin typeface="+mn-lt"/>
                <a:ea typeface="黑体" pitchFamily="2" charset="-122"/>
              </a:rPr>
              <a:t>传播时延记为 </a:t>
            </a:r>
            <a:r>
              <a:rPr lang="zh-CN" altLang="en-US" sz="2400" b="1" i="1" dirty="0">
                <a:solidFill>
                  <a:srgbClr val="000099"/>
                </a:solidFill>
                <a:latin typeface="+mn-lt"/>
                <a:ea typeface="黑体" pitchFamily="2" charset="-122"/>
                <a:sym typeface="Symbol" pitchFamily="18" charset="2"/>
              </a:rPr>
              <a:t></a:t>
            </a:r>
            <a:r>
              <a:rPr lang="zh-CN" altLang="en-US" sz="2400" b="1" dirty="0">
                <a:solidFill>
                  <a:srgbClr val="000099"/>
                </a:solidFill>
                <a:latin typeface="+mn-lt"/>
                <a:ea typeface="黑体" pitchFamily="2" charset="-122"/>
              </a:rPr>
              <a:t> </a:t>
            </a:r>
          </a:p>
        </p:txBody>
      </p:sp>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sz="4000" dirty="0"/>
              <a:t>信号传播时延对载波监听的影响 </a:t>
            </a:r>
          </a:p>
        </p:txBody>
      </p:sp>
      <p:sp>
        <p:nvSpPr>
          <p:cNvPr id="4" name="TextBox 3"/>
          <p:cNvSpPr txBox="1"/>
          <p:nvPr/>
        </p:nvSpPr>
        <p:spPr>
          <a:xfrm>
            <a:off x="1814464" y="4959452"/>
            <a:ext cx="7266759" cy="954107"/>
          </a:xfrm>
          <a:prstGeom prst="rect">
            <a:avLst/>
          </a:prstGeom>
          <a:solidFill>
            <a:srgbClr val="FFFF66"/>
          </a:solidFill>
          <a:ln>
            <a:solidFill>
              <a:srgbClr val="000099"/>
            </a:solidFill>
          </a:ln>
        </p:spPr>
        <p:txBody>
          <a:bodyPr wrap="square" rtlCol="0">
            <a:spAutoFit/>
          </a:bodyPr>
          <a:lstStyle/>
          <a:p>
            <a:pPr algn="ctr"/>
            <a:r>
              <a:rPr lang="en-US" altLang="zh-CN" sz="2800" b="1" dirty="0">
                <a:solidFill>
                  <a:srgbClr val="000066"/>
                </a:solidFill>
                <a:latin typeface="+mn-lt"/>
                <a:ea typeface="黑体" pitchFamily="2" charset="-122"/>
              </a:rPr>
              <a:t>A</a:t>
            </a:r>
            <a:r>
              <a:rPr lang="zh-CN" altLang="en-US" sz="2800" b="1" dirty="0">
                <a:solidFill>
                  <a:srgbClr val="000066"/>
                </a:solidFill>
                <a:latin typeface="+mn-lt"/>
                <a:ea typeface="黑体" pitchFamily="2" charset="-122"/>
              </a:rPr>
              <a:t>需要单程传播时延的 </a:t>
            </a:r>
            <a:r>
              <a:rPr lang="en-US" altLang="zh-CN" sz="2800" b="1" dirty="0">
                <a:solidFill>
                  <a:srgbClr val="000066"/>
                </a:solidFill>
                <a:latin typeface="+mn-lt"/>
                <a:ea typeface="黑体" pitchFamily="2" charset="-122"/>
              </a:rPr>
              <a:t>2 </a:t>
            </a:r>
            <a:r>
              <a:rPr lang="zh-CN" altLang="en-US" sz="2800" b="1" dirty="0">
                <a:solidFill>
                  <a:srgbClr val="000066"/>
                </a:solidFill>
                <a:latin typeface="+mn-lt"/>
                <a:ea typeface="黑体" pitchFamily="2" charset="-122"/>
              </a:rPr>
              <a:t>倍的时间，</a:t>
            </a:r>
            <a:endParaRPr lang="en-US" altLang="zh-CN" sz="2800" b="1" dirty="0">
              <a:solidFill>
                <a:srgbClr val="000066"/>
              </a:solidFill>
              <a:latin typeface="+mn-lt"/>
              <a:ea typeface="黑体" pitchFamily="2" charset="-122"/>
            </a:endParaRPr>
          </a:p>
          <a:p>
            <a:pPr algn="ctr"/>
            <a:r>
              <a:rPr lang="zh-CN" altLang="en-US" sz="2800" b="1" dirty="0">
                <a:solidFill>
                  <a:srgbClr val="000066"/>
                </a:solidFill>
                <a:latin typeface="+mn-lt"/>
                <a:ea typeface="黑体" pitchFamily="2" charset="-122"/>
              </a:rPr>
              <a:t>才能检测到与 </a:t>
            </a:r>
            <a:r>
              <a:rPr lang="en-US" altLang="zh-CN" sz="2800" b="1" dirty="0">
                <a:solidFill>
                  <a:srgbClr val="000066"/>
                </a:solidFill>
                <a:latin typeface="+mn-lt"/>
                <a:ea typeface="黑体" pitchFamily="2" charset="-122"/>
              </a:rPr>
              <a:t>B </a:t>
            </a:r>
            <a:r>
              <a:rPr lang="zh-CN" altLang="en-US" sz="2800" b="1" dirty="0">
                <a:solidFill>
                  <a:srgbClr val="000066"/>
                </a:solidFill>
                <a:latin typeface="+mn-lt"/>
                <a:ea typeface="黑体" pitchFamily="2" charset="-122"/>
              </a:rPr>
              <a:t>的发送产生了冲突</a:t>
            </a:r>
          </a:p>
        </p:txBody>
      </p:sp>
      <p:sp>
        <p:nvSpPr>
          <p:cNvPr id="3" name="矩形 2"/>
          <p:cNvSpPr/>
          <p:nvPr/>
        </p:nvSpPr>
        <p:spPr>
          <a:xfrm>
            <a:off x="4658165" y="6105777"/>
            <a:ext cx="954107" cy="400110"/>
          </a:xfrm>
          <a:prstGeom prst="rect">
            <a:avLst/>
          </a:prstGeom>
        </p:spPr>
        <p:txBody>
          <a:bodyPr wrap="none">
            <a:spAutoFit/>
          </a:bodyPr>
          <a:lstStyle/>
          <a:p>
            <a:r>
              <a:rPr lang="zh-CN" altLang="en-US" sz="2000" b="1" dirty="0">
                <a:solidFill>
                  <a:srgbClr val="00B050"/>
                </a:solidFill>
                <a:latin typeface="-apple-system"/>
              </a:rPr>
              <a:t>德尔塔</a:t>
            </a:r>
            <a:endParaRPr lang="zh-CN" altLang="en-US" sz="2000" b="1" dirty="0">
              <a:solidFill>
                <a:srgbClr val="00B050"/>
              </a:solidFill>
            </a:endParaRPr>
          </a:p>
        </p:txBody>
      </p:sp>
    </p:spTree>
    <p:extLst>
      <p:ext uri="{BB962C8B-B14F-4D97-AF65-F5344CB8AC3E}">
        <p14:creationId xmlns:p14="http://schemas.microsoft.com/office/powerpoint/2010/main" val="695518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wipe(left)">
                                      <p:cBhvr>
                                        <p:cTn id="7" dur="5000"/>
                                        <p:tgtEl>
                                          <p:spTgt spid="412678"/>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412684"/>
                                        </p:tgtEl>
                                        <p:attrNameLst>
                                          <p:attrName>style.visibility</p:attrName>
                                        </p:attrNameLst>
                                      </p:cBhvr>
                                      <p:to>
                                        <p:strVal val="visible"/>
                                      </p:to>
                                    </p:set>
                                    <p:animEffect transition="in" filter="wipe(right)">
                                      <p:cBhvr>
                                        <p:cTn id="10" dur="5000"/>
                                        <p:tgtEl>
                                          <p:spTgt spid="412684"/>
                                        </p:tgtEl>
                                      </p:cBhvr>
                                    </p:animEffect>
                                  </p:childTnLst>
                                </p:cTn>
                              </p:par>
                              <p:par>
                                <p:cTn id="11" presetID="1" presetClass="entr" presetSubtype="0" fill="hold" nodeType="withEffect">
                                  <p:stCondLst>
                                    <p:cond delay="4000"/>
                                  </p:stCondLst>
                                  <p:childTnLst>
                                    <p:set>
                                      <p:cBhvr>
                                        <p:cTn id="12" dur="1" fill="hold">
                                          <p:stCondLst>
                                            <p:cond delay="0"/>
                                          </p:stCondLst>
                                        </p:cTn>
                                        <p:tgtEl>
                                          <p:spTgt spid="412694"/>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412685"/>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412701"/>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412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animBg="1"/>
      <p:bldP spid="41268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884374" y="5233641"/>
            <a:ext cx="1239970" cy="142875"/>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699" name="Rectangle 3"/>
          <p:cNvSpPr>
            <a:spLocks noChangeArrowheads="1"/>
          </p:cNvSpPr>
          <p:nvPr/>
        </p:nvSpPr>
        <p:spPr bwMode="auto">
          <a:xfrm>
            <a:off x="2372560" y="5017741"/>
            <a:ext cx="4751785" cy="142875"/>
          </a:xfrm>
          <a:prstGeom prst="rect">
            <a:avLst/>
          </a:prstGeom>
          <a:solidFill>
            <a:srgbClr val="FF0000"/>
          </a:solidFill>
          <a:ln w="12700">
            <a:solidFill>
              <a:schemeClr val="tx1"/>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13700" name="Line 4"/>
          <p:cNvSpPr>
            <a:spLocks noChangeShapeType="1"/>
          </p:cNvSpPr>
          <p:nvPr/>
        </p:nvSpPr>
        <p:spPr bwMode="auto">
          <a:xfrm>
            <a:off x="2181054" y="543098"/>
            <a:ext cx="5049308" cy="0"/>
          </a:xfrm>
          <a:prstGeom prst="line">
            <a:avLst/>
          </a:prstGeom>
          <a:noFill/>
          <a:ln w="57150" cmpd="dbl">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1" name="Line 5"/>
          <p:cNvSpPr>
            <a:spLocks noChangeShapeType="1"/>
          </p:cNvSpPr>
          <p:nvPr/>
        </p:nvSpPr>
        <p:spPr bwMode="auto">
          <a:xfrm>
            <a:off x="2174174" y="254173"/>
            <a:ext cx="5063067"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2" name="Rectangle 6"/>
          <p:cNvSpPr>
            <a:spLocks noChangeArrowheads="1"/>
          </p:cNvSpPr>
          <p:nvPr/>
        </p:nvSpPr>
        <p:spPr bwMode="auto">
          <a:xfrm>
            <a:off x="4198370" y="44624"/>
            <a:ext cx="708528"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1 km</a:t>
            </a:r>
          </a:p>
        </p:txBody>
      </p:sp>
      <p:sp>
        <p:nvSpPr>
          <p:cNvPr id="413703" name="Line 7"/>
          <p:cNvSpPr>
            <a:spLocks noChangeShapeType="1"/>
          </p:cNvSpPr>
          <p:nvPr/>
        </p:nvSpPr>
        <p:spPr bwMode="auto">
          <a:xfrm>
            <a:off x="2169016" y="547861"/>
            <a:ext cx="0" cy="1808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4" name="Line 8"/>
          <p:cNvSpPr>
            <a:spLocks noChangeShapeType="1"/>
          </p:cNvSpPr>
          <p:nvPr/>
        </p:nvSpPr>
        <p:spPr bwMode="auto">
          <a:xfrm>
            <a:off x="2174174" y="547861"/>
            <a:ext cx="5035550" cy="868363"/>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5" name="Rectangle 9"/>
          <p:cNvSpPr>
            <a:spLocks noChangeArrowheads="1"/>
          </p:cNvSpPr>
          <p:nvPr/>
        </p:nvSpPr>
        <p:spPr bwMode="auto">
          <a:xfrm>
            <a:off x="1892128"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A</a:t>
            </a:r>
          </a:p>
        </p:txBody>
      </p:sp>
      <p:sp>
        <p:nvSpPr>
          <p:cNvPr id="413706" name="Rectangle 10"/>
          <p:cNvSpPr>
            <a:spLocks noChangeArrowheads="1"/>
          </p:cNvSpPr>
          <p:nvPr/>
        </p:nvSpPr>
        <p:spPr bwMode="auto">
          <a:xfrm>
            <a:off x="7116855" y="198610"/>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B</a:t>
            </a:r>
          </a:p>
        </p:txBody>
      </p:sp>
      <p:sp>
        <p:nvSpPr>
          <p:cNvPr id="413707" name="Line 11"/>
          <p:cNvSpPr>
            <a:spLocks noChangeShapeType="1"/>
          </p:cNvSpPr>
          <p:nvPr/>
        </p:nvSpPr>
        <p:spPr bwMode="auto">
          <a:xfrm flipH="1">
            <a:off x="2041751" y="890761"/>
            <a:ext cx="6879" cy="1090613"/>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08" name="Rectangle 12"/>
          <p:cNvSpPr>
            <a:spLocks noChangeArrowheads="1"/>
          </p:cNvSpPr>
          <p:nvPr/>
        </p:nvSpPr>
        <p:spPr bwMode="auto">
          <a:xfrm>
            <a:off x="1804420" y="1222548"/>
            <a:ext cx="25968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i="1">
                <a:solidFill>
                  <a:srgbClr val="000099"/>
                </a:solidFill>
                <a:latin typeface="+mn-lt"/>
                <a:ea typeface="黑体" pitchFamily="2" charset="-122"/>
              </a:rPr>
              <a:t>t</a:t>
            </a:r>
          </a:p>
        </p:txBody>
      </p:sp>
      <p:sp>
        <p:nvSpPr>
          <p:cNvPr id="413709" name="Line 13"/>
          <p:cNvSpPr>
            <a:spLocks noChangeShapeType="1"/>
          </p:cNvSpPr>
          <p:nvPr/>
        </p:nvSpPr>
        <p:spPr bwMode="auto">
          <a:xfrm>
            <a:off x="7230362" y="536748"/>
            <a:ext cx="0" cy="148431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10" name="Line 14"/>
          <p:cNvSpPr>
            <a:spLocks noChangeShapeType="1"/>
          </p:cNvSpPr>
          <p:nvPr/>
        </p:nvSpPr>
        <p:spPr bwMode="auto">
          <a:xfrm flipH="1">
            <a:off x="2169016" y="1251124"/>
            <a:ext cx="5059627" cy="879475"/>
          </a:xfrm>
          <a:prstGeom prst="line">
            <a:avLst/>
          </a:prstGeom>
          <a:noFill/>
          <a:ln w="76200">
            <a:solidFill>
              <a:srgbClr val="99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13711" name="Group 15"/>
          <p:cNvGrpSpPr>
            <a:grpSpLocks/>
          </p:cNvGrpSpPr>
          <p:nvPr/>
        </p:nvGrpSpPr>
        <p:grpSpPr bwMode="auto">
          <a:xfrm>
            <a:off x="5899243" y="543098"/>
            <a:ext cx="1045633" cy="793750"/>
            <a:chOff x="3364" y="411"/>
            <a:chExt cx="608" cy="500"/>
          </a:xfrm>
        </p:grpSpPr>
        <p:sp>
          <p:nvSpPr>
            <p:cNvPr id="413712" name="Line 16"/>
            <p:cNvSpPr>
              <a:spLocks noChangeShapeType="1"/>
            </p:cNvSpPr>
            <p:nvPr/>
          </p:nvSpPr>
          <p:spPr bwMode="auto">
            <a:xfrm>
              <a:off x="3755" y="728"/>
              <a:ext cx="112" cy="18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zh-CN" altLang="en-US" b="1">
                  <a:solidFill>
                    <a:srgbClr val="000099"/>
                  </a:solidFill>
                  <a:latin typeface="+mn-lt"/>
                  <a:ea typeface="黑体" pitchFamily="2" charset="-122"/>
                </a:rPr>
                <a:t>碰撞</a:t>
              </a:r>
            </a:p>
          </p:txBody>
        </p:sp>
      </p:grpSp>
      <p:sp>
        <p:nvSpPr>
          <p:cNvPr id="413714" name="Text Box 18"/>
          <p:cNvSpPr txBox="1">
            <a:spLocks noChangeArrowheads="1"/>
          </p:cNvSpPr>
          <p:nvPr/>
        </p:nvSpPr>
        <p:spPr bwMode="auto">
          <a:xfrm>
            <a:off x="7590408" y="3285480"/>
            <a:ext cx="2042547"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endParaRPr kumimoji="1" lang="en-US" altLang="zh-CN" b="1">
              <a:solidFill>
                <a:srgbClr val="000099"/>
              </a:solidFill>
              <a:latin typeface="+mn-lt"/>
              <a:ea typeface="黑体" pitchFamily="2" charset="-122"/>
            </a:endParaRPr>
          </a:p>
          <a:p>
            <a:pPr eaLnBrk="0" hangingPunct="0">
              <a:lnSpc>
                <a:spcPct val="90000"/>
              </a:lnSpc>
            </a:pPr>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检测到信道空闲</a:t>
            </a:r>
          </a:p>
          <a:p>
            <a:pPr eaLnBrk="0" hangingPunct="0">
              <a:lnSpc>
                <a:spcPct val="90000"/>
              </a:lnSpc>
            </a:pPr>
            <a:r>
              <a:rPr kumimoji="1" lang="zh-CN" altLang="en-US" b="1">
                <a:solidFill>
                  <a:srgbClr val="000099"/>
                </a:solidFill>
                <a:latin typeface="+mn-lt"/>
                <a:ea typeface="黑体" pitchFamily="2" charset="-122"/>
              </a:rPr>
              <a:t>发送数据</a:t>
            </a:r>
          </a:p>
        </p:txBody>
      </p:sp>
      <p:sp>
        <p:nvSpPr>
          <p:cNvPr id="413715" name="Text Box 19"/>
          <p:cNvSpPr txBox="1">
            <a:spLocks noChangeArrowheads="1"/>
          </p:cNvSpPr>
          <p:nvPr/>
        </p:nvSpPr>
        <p:spPr bwMode="auto">
          <a:xfrm>
            <a:off x="7590407" y="4102843"/>
            <a:ext cx="1314784"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 / 2</a:t>
            </a:r>
            <a:endParaRPr kumimoji="1" lang="en-US" altLang="zh-CN" b="1" baseline="30000">
              <a:solidFill>
                <a:srgbClr val="000099"/>
              </a:solidFill>
              <a:latin typeface="+mn-lt"/>
              <a:ea typeface="黑体" pitchFamily="2" charset="-122"/>
            </a:endParaRPr>
          </a:p>
          <a:p>
            <a:pPr eaLnBrk="0" hangingPunct="0">
              <a:lnSpc>
                <a:spcPct val="90000"/>
              </a:lnSpc>
            </a:pPr>
            <a:r>
              <a:rPr kumimoji="1" lang="zh-CN" altLang="en-US" b="1">
                <a:solidFill>
                  <a:srgbClr val="000099"/>
                </a:solidFill>
                <a:latin typeface="+mn-lt"/>
                <a:ea typeface="黑体" pitchFamily="2" charset="-122"/>
              </a:rPr>
              <a:t>发生碰撞</a:t>
            </a:r>
          </a:p>
        </p:txBody>
      </p:sp>
      <p:grpSp>
        <p:nvGrpSpPr>
          <p:cNvPr id="413716" name="Group 20"/>
          <p:cNvGrpSpPr>
            <a:grpSpLocks/>
          </p:cNvGrpSpPr>
          <p:nvPr/>
        </p:nvGrpSpPr>
        <p:grpSpPr bwMode="auto">
          <a:xfrm>
            <a:off x="385592" y="1087610"/>
            <a:ext cx="4290881" cy="1187450"/>
            <a:chOff x="158" y="754"/>
            <a:chExt cx="2495" cy="748"/>
          </a:xfrm>
        </p:grpSpPr>
        <p:sp>
          <p:nvSpPr>
            <p:cNvPr id="413717" name="Text Box 21"/>
            <p:cNvSpPr txBox="1">
              <a:spLocks noChangeArrowheads="1"/>
            </p:cNvSpPr>
            <p:nvPr/>
          </p:nvSpPr>
          <p:spPr bwMode="auto">
            <a:xfrm>
              <a:off x="158" y="1269"/>
              <a:ext cx="65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p>
          </p:txBody>
        </p:sp>
        <p:sp>
          <p:nvSpPr>
            <p:cNvPr id="413718" name="Line 22"/>
            <p:cNvSpPr>
              <a:spLocks noChangeShapeType="1"/>
            </p:cNvSpPr>
            <p:nvPr/>
          </p:nvSpPr>
          <p:spPr bwMode="auto">
            <a:xfrm>
              <a:off x="913" y="1417"/>
              <a:ext cx="26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19" name="Group 23"/>
            <p:cNvGrpSpPr>
              <a:grpSpLocks/>
            </p:cNvGrpSpPr>
            <p:nvPr/>
          </p:nvGrpSpPr>
          <p:grpSpPr bwMode="auto">
            <a:xfrm>
              <a:off x="1247" y="754"/>
              <a:ext cx="1406" cy="272"/>
              <a:chOff x="1247" y="754"/>
              <a:chExt cx="1406" cy="272"/>
            </a:xfrm>
          </p:grpSpPr>
          <p:sp>
            <p:nvSpPr>
              <p:cNvPr id="413720"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21" name="Text Box 25"/>
              <p:cNvSpPr txBox="1">
                <a:spLocks noChangeArrowheads="1"/>
              </p:cNvSpPr>
              <p:nvPr/>
            </p:nvSpPr>
            <p:spPr bwMode="auto">
              <a:xfrm>
                <a:off x="1247" y="754"/>
                <a:ext cx="13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A </a:t>
                </a:r>
                <a:r>
                  <a:rPr kumimoji="1" lang="zh-CN" altLang="en-US" b="1">
                    <a:solidFill>
                      <a:srgbClr val="000099"/>
                    </a:solidFill>
                    <a:latin typeface="+mn-lt"/>
                    <a:ea typeface="黑体" pitchFamily="2" charset="-122"/>
                  </a:rPr>
                  <a:t>检测到发生碰撞</a:t>
                </a:r>
              </a:p>
            </p:txBody>
          </p:sp>
        </p:grpSp>
      </p:grpSp>
      <p:grpSp>
        <p:nvGrpSpPr>
          <p:cNvPr id="413722" name="Group 26"/>
          <p:cNvGrpSpPr>
            <a:grpSpLocks/>
          </p:cNvGrpSpPr>
          <p:nvPr/>
        </p:nvGrpSpPr>
        <p:grpSpPr bwMode="auto">
          <a:xfrm>
            <a:off x="7280237" y="424036"/>
            <a:ext cx="1998398" cy="942975"/>
            <a:chOff x="4167" y="336"/>
            <a:chExt cx="1162" cy="594"/>
          </a:xfrm>
        </p:grpSpPr>
        <p:grpSp>
          <p:nvGrpSpPr>
            <p:cNvPr id="413723" name="Group 27"/>
            <p:cNvGrpSpPr>
              <a:grpSpLocks/>
            </p:cNvGrpSpPr>
            <p:nvPr/>
          </p:nvGrpSpPr>
          <p:grpSpPr bwMode="auto">
            <a:xfrm>
              <a:off x="4167" y="697"/>
              <a:ext cx="922" cy="233"/>
              <a:chOff x="4167" y="697"/>
              <a:chExt cx="922" cy="233"/>
            </a:xfrm>
          </p:grpSpPr>
          <p:sp>
            <p:nvSpPr>
              <p:cNvPr id="413724" name="Line 28"/>
              <p:cNvSpPr>
                <a:spLocks noChangeShapeType="1"/>
              </p:cNvSpPr>
              <p:nvPr/>
            </p:nvSpPr>
            <p:spPr bwMode="auto">
              <a:xfrm flipH="1">
                <a:off x="4167" y="847"/>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25" name="Text Box 29"/>
              <p:cNvSpPr txBox="1">
                <a:spLocks noChangeArrowheads="1"/>
              </p:cNvSpPr>
              <p:nvPr/>
            </p:nvSpPr>
            <p:spPr bwMode="auto">
              <a:xfrm>
                <a:off x="4411" y="697"/>
                <a:ext cx="6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r>
                  <a:rPr kumimoji="1" lang="en-US" altLang="zh-CN" b="1" baseline="30000">
                    <a:solidFill>
                      <a:srgbClr val="000099"/>
                    </a:solidFill>
                    <a:latin typeface="+mn-lt"/>
                    <a:ea typeface="黑体" pitchFamily="2" charset="-122"/>
                  </a:rPr>
                  <a:t> </a:t>
                </a:r>
              </a:p>
            </p:txBody>
          </p:sp>
        </p:grpSp>
        <p:grpSp>
          <p:nvGrpSpPr>
            <p:cNvPr id="413726" name="Group 30"/>
            <p:cNvGrpSpPr>
              <a:grpSpLocks/>
            </p:cNvGrpSpPr>
            <p:nvPr/>
          </p:nvGrpSpPr>
          <p:grpSpPr bwMode="auto">
            <a:xfrm>
              <a:off x="4286" y="336"/>
              <a:ext cx="1043" cy="256"/>
              <a:chOff x="4286" y="336"/>
              <a:chExt cx="1043" cy="256"/>
            </a:xfrm>
          </p:grpSpPr>
          <p:sp>
            <p:nvSpPr>
              <p:cNvPr id="413727"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28" name="Text Box 32"/>
              <p:cNvSpPr txBox="1">
                <a:spLocks noChangeArrowheads="1"/>
              </p:cNvSpPr>
              <p:nvPr/>
            </p:nvSpPr>
            <p:spPr bwMode="auto">
              <a:xfrm>
                <a:off x="4286" y="336"/>
                <a:ext cx="8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  B </a:t>
                </a:r>
                <a:r>
                  <a:rPr kumimoji="1" lang="zh-CN" altLang="en-US" b="1">
                    <a:solidFill>
                      <a:srgbClr val="000099"/>
                    </a:solidFill>
                    <a:latin typeface="+mn-lt"/>
                    <a:ea typeface="黑体" pitchFamily="2" charset="-122"/>
                  </a:rPr>
                  <a:t>发送数据</a:t>
                </a:r>
              </a:p>
            </p:txBody>
          </p:sp>
        </p:grpSp>
      </p:grpSp>
      <p:grpSp>
        <p:nvGrpSpPr>
          <p:cNvPr id="413729" name="Group 33"/>
          <p:cNvGrpSpPr>
            <a:grpSpLocks/>
          </p:cNvGrpSpPr>
          <p:nvPr/>
        </p:nvGrpSpPr>
        <p:grpSpPr bwMode="auto">
          <a:xfrm>
            <a:off x="4519972" y="1263824"/>
            <a:ext cx="3931445" cy="1006475"/>
            <a:chOff x="2562" y="865"/>
            <a:chExt cx="2286" cy="634"/>
          </a:xfrm>
        </p:grpSpPr>
        <p:grpSp>
          <p:nvGrpSpPr>
            <p:cNvPr id="413730" name="Group 34"/>
            <p:cNvGrpSpPr>
              <a:grpSpLocks/>
            </p:cNvGrpSpPr>
            <p:nvPr/>
          </p:nvGrpSpPr>
          <p:grpSpPr bwMode="auto">
            <a:xfrm>
              <a:off x="2562" y="1240"/>
              <a:ext cx="1546" cy="259"/>
              <a:chOff x="2562" y="1240"/>
              <a:chExt cx="1546" cy="259"/>
            </a:xfrm>
          </p:grpSpPr>
          <p:sp>
            <p:nvSpPr>
              <p:cNvPr id="413731"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13732" name="Text Box 36"/>
              <p:cNvSpPr txBox="1">
                <a:spLocks noChangeArrowheads="1"/>
              </p:cNvSpPr>
              <p:nvPr/>
            </p:nvSpPr>
            <p:spPr bwMode="auto">
              <a:xfrm>
                <a:off x="2562" y="1240"/>
                <a:ext cx="15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99"/>
                    </a:solidFill>
                    <a:latin typeface="+mn-lt"/>
                    <a:ea typeface="黑体" pitchFamily="2" charset="-122"/>
                  </a:rPr>
                  <a:t>B </a:t>
                </a:r>
                <a:r>
                  <a:rPr kumimoji="1" lang="zh-CN" altLang="en-US" b="1">
                    <a:solidFill>
                      <a:srgbClr val="000099"/>
                    </a:solidFill>
                    <a:latin typeface="+mn-lt"/>
                    <a:ea typeface="黑体" pitchFamily="2" charset="-122"/>
                  </a:rPr>
                  <a:t>检测到发生碰撞</a:t>
                </a:r>
              </a:p>
            </p:txBody>
          </p:sp>
        </p:grpSp>
        <p:sp>
          <p:nvSpPr>
            <p:cNvPr id="413733" name="Line 37"/>
            <p:cNvSpPr>
              <a:spLocks noChangeShapeType="1"/>
            </p:cNvSpPr>
            <p:nvPr/>
          </p:nvSpPr>
          <p:spPr bwMode="auto">
            <a:xfrm flipH="1">
              <a:off x="4167" y="964"/>
              <a:ext cx="261"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34" name="Text Box 38"/>
            <p:cNvSpPr txBox="1">
              <a:spLocks noChangeArrowheads="1"/>
            </p:cNvSpPr>
            <p:nvPr/>
          </p:nvSpPr>
          <p:spPr bwMode="auto">
            <a:xfrm>
              <a:off x="4410" y="865"/>
              <a:ext cx="4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  t</a:t>
              </a:r>
              <a:r>
                <a:rPr kumimoji="1" lang="en-US" altLang="zh-CN" b="1">
                  <a:solidFill>
                    <a:srgbClr val="000099"/>
                  </a:solidFill>
                  <a:latin typeface="+mn-lt"/>
                  <a:ea typeface="黑体" pitchFamily="2" charset="-122"/>
                </a:rPr>
                <a:t> = </a:t>
              </a:r>
              <a:r>
                <a:rPr kumimoji="1" lang="en-US" altLang="zh-CN" b="1">
                  <a:solidFill>
                    <a:srgbClr val="000099"/>
                  </a:solidFill>
                  <a:latin typeface="+mn-lt"/>
                  <a:ea typeface="黑体" pitchFamily="2" charset="-122"/>
                  <a:sym typeface="Symbol" pitchFamily="18" charset="2"/>
                </a:rPr>
                <a:t></a:t>
              </a:r>
            </a:p>
          </p:txBody>
        </p:sp>
      </p:grpSp>
      <p:sp>
        <p:nvSpPr>
          <p:cNvPr id="413735" name="Rectangle 39"/>
          <p:cNvSpPr>
            <a:spLocks noChangeArrowheads="1"/>
          </p:cNvSpPr>
          <p:nvPr/>
        </p:nvSpPr>
        <p:spPr bwMode="auto">
          <a:xfrm>
            <a:off x="1973568" y="4220319"/>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36" name="Rectangle 40"/>
          <p:cNvSpPr>
            <a:spLocks noChangeArrowheads="1"/>
          </p:cNvSpPr>
          <p:nvPr/>
        </p:nvSpPr>
        <p:spPr bwMode="auto">
          <a:xfrm>
            <a:off x="7077909" y="4946303"/>
            <a:ext cx="433388" cy="50165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grpSp>
        <p:nvGrpSpPr>
          <p:cNvPr id="413737" name="Group 41"/>
          <p:cNvGrpSpPr>
            <a:grpSpLocks/>
          </p:cNvGrpSpPr>
          <p:nvPr/>
        </p:nvGrpSpPr>
        <p:grpSpPr bwMode="auto">
          <a:xfrm>
            <a:off x="2406956" y="4293344"/>
            <a:ext cx="4442222" cy="142875"/>
            <a:chOff x="1318" y="2795"/>
            <a:chExt cx="2583" cy="90"/>
          </a:xfrm>
          <a:solidFill>
            <a:srgbClr val="FF0000"/>
          </a:solidFill>
        </p:grpSpPr>
        <p:sp>
          <p:nvSpPr>
            <p:cNvPr id="413738" name="Rectangle 42"/>
            <p:cNvSpPr>
              <a:spLocks noChangeArrowheads="1"/>
            </p:cNvSpPr>
            <p:nvPr/>
          </p:nvSpPr>
          <p:spPr bwMode="auto">
            <a:xfrm>
              <a:off x="1318" y="2795"/>
              <a:ext cx="2462" cy="90"/>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39" name="Line 43"/>
            <p:cNvSpPr>
              <a:spLocks noChangeShapeType="1"/>
            </p:cNvSpPr>
            <p:nvPr/>
          </p:nvSpPr>
          <p:spPr bwMode="auto">
            <a:xfrm>
              <a:off x="3780" y="2841"/>
              <a:ext cx="121" cy="0"/>
            </a:xfrm>
            <a:prstGeom prst="line">
              <a:avLst/>
            </a:prstGeom>
            <a:grpFill/>
            <a:ln w="12700">
              <a:solidFill>
                <a:srgbClr val="333399"/>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413740" name="Group 44"/>
          <p:cNvGrpSpPr>
            <a:grpSpLocks/>
          </p:cNvGrpSpPr>
          <p:nvPr/>
        </p:nvGrpSpPr>
        <p:grpSpPr bwMode="auto">
          <a:xfrm>
            <a:off x="6434708" y="4507655"/>
            <a:ext cx="689637" cy="146050"/>
            <a:chOff x="3660" y="2930"/>
            <a:chExt cx="401" cy="92"/>
          </a:xfrm>
        </p:grpSpPr>
        <p:sp>
          <p:nvSpPr>
            <p:cNvPr id="41374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2" name="Line 46"/>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43" name="Line 47"/>
          <p:cNvSpPr>
            <a:spLocks noChangeShapeType="1"/>
          </p:cNvSpPr>
          <p:nvPr/>
        </p:nvSpPr>
        <p:spPr bwMode="auto">
          <a:xfrm>
            <a:off x="7014278" y="5089178"/>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44" name="Group 48"/>
          <p:cNvGrpSpPr>
            <a:grpSpLocks/>
          </p:cNvGrpSpPr>
          <p:nvPr/>
        </p:nvGrpSpPr>
        <p:grpSpPr bwMode="auto">
          <a:xfrm>
            <a:off x="1973568" y="5616601"/>
            <a:ext cx="5537729" cy="503237"/>
            <a:chOff x="1066" y="3719"/>
            <a:chExt cx="3220" cy="317"/>
          </a:xfrm>
        </p:grpSpPr>
        <p:sp>
          <p:nvSpPr>
            <p:cNvPr id="413745"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6" name="Rectangle 50"/>
            <p:cNvSpPr>
              <a:spLocks noChangeArrowheads="1"/>
            </p:cNvSpPr>
            <p:nvPr/>
          </p:nvSpPr>
          <p:spPr bwMode="auto">
            <a:xfrm>
              <a:off x="1298" y="3765"/>
              <a:ext cx="2763"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47"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48"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49" name="Line 53"/>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50" name="Rectangle 54"/>
          <p:cNvSpPr>
            <a:spLocks noChangeArrowheads="1"/>
          </p:cNvSpPr>
          <p:nvPr/>
        </p:nvSpPr>
        <p:spPr bwMode="auto">
          <a:xfrm>
            <a:off x="6986761" y="3828404"/>
            <a:ext cx="137583" cy="146050"/>
          </a:xfrm>
          <a:prstGeom prst="rect">
            <a:avLst/>
          </a:prstGeom>
          <a:solidFill>
            <a:srgbClr val="99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51" name="Rectangle 55"/>
          <p:cNvSpPr>
            <a:spLocks noChangeArrowheads="1"/>
          </p:cNvSpPr>
          <p:nvPr/>
        </p:nvSpPr>
        <p:spPr bwMode="auto">
          <a:xfrm>
            <a:off x="2406956" y="3612504"/>
            <a:ext cx="3683794" cy="144462"/>
          </a:xfrm>
          <a:prstGeom prst="rect">
            <a:avLst/>
          </a:prstGeom>
          <a:solidFill>
            <a:srgbClr val="FF0000"/>
          </a:solidFill>
          <a:ln w="12700">
            <a:solidFill>
              <a:srgbClr val="333399"/>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413752" name="Rectangle 56"/>
          <p:cNvSpPr>
            <a:spLocks noChangeArrowheads="1"/>
          </p:cNvSpPr>
          <p:nvPr/>
        </p:nvSpPr>
        <p:spPr bwMode="auto">
          <a:xfrm>
            <a:off x="1973568" y="3541067"/>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53" name="Rectangle 57"/>
          <p:cNvSpPr>
            <a:spLocks noChangeArrowheads="1"/>
          </p:cNvSpPr>
          <p:nvPr/>
        </p:nvSpPr>
        <p:spPr bwMode="auto">
          <a:xfrm>
            <a:off x="7077909" y="3541067"/>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54" name="Line 58"/>
          <p:cNvSpPr>
            <a:spLocks noChangeShapeType="1"/>
          </p:cNvSpPr>
          <p:nvPr/>
        </p:nvSpPr>
        <p:spPr bwMode="auto">
          <a:xfrm>
            <a:off x="6090749" y="3685529"/>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55" name="Line 59"/>
          <p:cNvSpPr>
            <a:spLocks noChangeShapeType="1"/>
          </p:cNvSpPr>
          <p:nvPr/>
        </p:nvSpPr>
        <p:spPr bwMode="auto">
          <a:xfrm flipH="1">
            <a:off x="6780386" y="3899841"/>
            <a:ext cx="206375" cy="0"/>
          </a:xfrm>
          <a:prstGeom prst="line">
            <a:avLst/>
          </a:prstGeom>
          <a:noFill/>
          <a:ln w="127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3756" name="Text Box 60"/>
          <p:cNvSpPr txBox="1">
            <a:spLocks noChangeArrowheads="1"/>
          </p:cNvSpPr>
          <p:nvPr/>
        </p:nvSpPr>
        <p:spPr bwMode="auto">
          <a:xfrm>
            <a:off x="564515" y="2519412"/>
            <a:ext cx="1114408"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dirty="0">
                <a:solidFill>
                  <a:srgbClr val="000099"/>
                </a:solidFill>
                <a:latin typeface="+mn-lt"/>
                <a:ea typeface="黑体" pitchFamily="2" charset="-122"/>
              </a:rPr>
              <a:t>t</a:t>
            </a:r>
            <a:r>
              <a:rPr kumimoji="1" lang="en-US" altLang="zh-CN" b="1" dirty="0">
                <a:solidFill>
                  <a:srgbClr val="000099"/>
                </a:solidFill>
                <a:latin typeface="+mn-lt"/>
                <a:ea typeface="黑体" pitchFamily="2" charset="-122"/>
              </a:rPr>
              <a:t> = 0</a:t>
            </a:r>
            <a:endParaRPr kumimoji="1" lang="en-US" altLang="zh-CN" b="1" baseline="30000" dirty="0">
              <a:solidFill>
                <a:srgbClr val="000099"/>
              </a:solidFill>
              <a:latin typeface="+mn-lt"/>
              <a:ea typeface="黑体" pitchFamily="2" charset="-122"/>
            </a:endParaRPr>
          </a:p>
          <a:p>
            <a:pPr eaLnBrk="0" hangingPunct="0">
              <a:lnSpc>
                <a:spcPct val="95000"/>
              </a:lnSpc>
            </a:pPr>
            <a:r>
              <a:rPr kumimoji="1" lang="en-US" altLang="zh-CN" b="1" dirty="0">
                <a:solidFill>
                  <a:srgbClr val="000099"/>
                </a:solidFill>
                <a:latin typeface="+mn-lt"/>
                <a:ea typeface="黑体" pitchFamily="2" charset="-122"/>
              </a:rPr>
              <a:t>A </a:t>
            </a:r>
            <a:r>
              <a:rPr kumimoji="1" lang="zh-CN" altLang="en-US" b="1" dirty="0">
                <a:solidFill>
                  <a:srgbClr val="000099"/>
                </a:solidFill>
                <a:latin typeface="+mn-lt"/>
                <a:ea typeface="黑体" pitchFamily="2" charset="-122"/>
              </a:rPr>
              <a:t>检测到</a:t>
            </a:r>
          </a:p>
          <a:p>
            <a:pPr eaLnBrk="0" hangingPunct="0">
              <a:lnSpc>
                <a:spcPct val="95000"/>
              </a:lnSpc>
            </a:pPr>
            <a:r>
              <a:rPr kumimoji="1" lang="zh-CN" altLang="en-US" b="1" dirty="0">
                <a:solidFill>
                  <a:srgbClr val="000099"/>
                </a:solidFill>
                <a:latin typeface="+mn-lt"/>
                <a:ea typeface="黑体" pitchFamily="2" charset="-122"/>
              </a:rPr>
              <a:t>信道空闲</a:t>
            </a:r>
          </a:p>
          <a:p>
            <a:pPr eaLnBrk="0" hangingPunct="0">
              <a:lnSpc>
                <a:spcPct val="95000"/>
              </a:lnSpc>
            </a:pPr>
            <a:r>
              <a:rPr kumimoji="1" lang="zh-CN" altLang="en-US" b="1" dirty="0">
                <a:solidFill>
                  <a:srgbClr val="000099"/>
                </a:solidFill>
                <a:latin typeface="+mn-lt"/>
                <a:ea typeface="黑体" pitchFamily="2" charset="-122"/>
              </a:rPr>
              <a:t>发送数据</a:t>
            </a:r>
          </a:p>
        </p:txBody>
      </p:sp>
      <p:grpSp>
        <p:nvGrpSpPr>
          <p:cNvPr id="413757" name="Group 61"/>
          <p:cNvGrpSpPr>
            <a:grpSpLocks/>
          </p:cNvGrpSpPr>
          <p:nvPr/>
        </p:nvGrpSpPr>
        <p:grpSpPr bwMode="auto">
          <a:xfrm>
            <a:off x="2302049" y="2952801"/>
            <a:ext cx="483261" cy="142875"/>
            <a:chOff x="1176" y="1872"/>
            <a:chExt cx="336" cy="96"/>
          </a:xfrm>
        </p:grpSpPr>
        <p:sp>
          <p:nvSpPr>
            <p:cNvPr id="413758" name="Rectangle 62"/>
            <p:cNvSpPr>
              <a:spLocks noChangeArrowheads="1"/>
            </p:cNvSpPr>
            <p:nvPr/>
          </p:nvSpPr>
          <p:spPr bwMode="auto">
            <a:xfrm>
              <a:off x="1176" y="1872"/>
              <a:ext cx="192" cy="96"/>
            </a:xfrm>
            <a:prstGeom prst="rect">
              <a:avLst/>
            </a:prstGeom>
            <a:solidFill>
              <a:srgbClr val="FF0000"/>
            </a:solidFill>
            <a:ln w="127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3759" name="Line 63"/>
            <p:cNvSpPr>
              <a:spLocks noChangeShapeType="1"/>
            </p:cNvSpPr>
            <p:nvPr/>
          </p:nvSpPr>
          <p:spPr bwMode="auto">
            <a:xfrm>
              <a:off x="1368" y="1926"/>
              <a:ext cx="14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413760" name="Rectangle 64"/>
          <p:cNvSpPr>
            <a:spLocks noChangeArrowheads="1"/>
          </p:cNvSpPr>
          <p:nvPr/>
        </p:nvSpPr>
        <p:spPr bwMode="auto">
          <a:xfrm>
            <a:off x="1973568" y="2881362"/>
            <a:ext cx="433388" cy="50323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61" name="Rectangle 65"/>
          <p:cNvSpPr>
            <a:spLocks noChangeArrowheads="1"/>
          </p:cNvSpPr>
          <p:nvPr/>
        </p:nvSpPr>
        <p:spPr bwMode="auto">
          <a:xfrm>
            <a:off x="7077909" y="2881362"/>
            <a:ext cx="433388" cy="50323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62" name="Text Box 66"/>
          <p:cNvSpPr txBox="1">
            <a:spLocks noChangeArrowheads="1"/>
          </p:cNvSpPr>
          <p:nvPr/>
        </p:nvSpPr>
        <p:spPr bwMode="auto">
          <a:xfrm>
            <a:off x="958283" y="338311"/>
            <a:ext cx="652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0</a:t>
            </a:r>
            <a:endParaRPr kumimoji="1" lang="en-US" altLang="zh-CN" b="1" baseline="30000">
              <a:solidFill>
                <a:srgbClr val="000099"/>
              </a:solidFill>
              <a:latin typeface="+mn-lt"/>
              <a:ea typeface="黑体" pitchFamily="2" charset="-122"/>
            </a:endParaRPr>
          </a:p>
        </p:txBody>
      </p:sp>
      <p:sp>
        <p:nvSpPr>
          <p:cNvPr id="413763" name="Line 67"/>
          <p:cNvSpPr>
            <a:spLocks noChangeShapeType="1"/>
          </p:cNvSpPr>
          <p:nvPr/>
        </p:nvSpPr>
        <p:spPr bwMode="auto">
          <a:xfrm>
            <a:off x="1684034" y="543098"/>
            <a:ext cx="447146"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13764" name="Group 68"/>
          <p:cNvGrpSpPr>
            <a:grpSpLocks/>
          </p:cNvGrpSpPr>
          <p:nvPr/>
        </p:nvGrpSpPr>
        <p:grpSpPr bwMode="auto">
          <a:xfrm>
            <a:off x="5015880" y="4725640"/>
            <a:ext cx="4617640" cy="839788"/>
            <a:chOff x="2835" y="3100"/>
            <a:chExt cx="2685" cy="529"/>
          </a:xfrm>
        </p:grpSpPr>
        <p:sp>
          <p:nvSpPr>
            <p:cNvPr id="413765" name="Text Box 69"/>
            <p:cNvSpPr txBox="1">
              <a:spLocks noChangeArrowheads="1"/>
            </p:cNvSpPr>
            <p:nvPr/>
          </p:nvSpPr>
          <p:spPr bwMode="auto">
            <a:xfrm>
              <a:off x="4332" y="3100"/>
              <a:ext cx="1188"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dirty="0">
                  <a:solidFill>
                    <a:srgbClr val="000099"/>
                  </a:solidFill>
                  <a:latin typeface="+mn-lt"/>
                  <a:ea typeface="黑体" pitchFamily="2" charset="-122"/>
                </a:rPr>
                <a:t>t</a:t>
              </a:r>
              <a:r>
                <a:rPr kumimoji="1" lang="en-US" altLang="zh-CN" b="1" dirty="0">
                  <a:solidFill>
                    <a:srgbClr val="000099"/>
                  </a:solidFill>
                  <a:latin typeface="+mn-lt"/>
                  <a:ea typeface="黑体" pitchFamily="2" charset="-122"/>
                </a:rPr>
                <a:t> = </a:t>
              </a:r>
              <a:r>
                <a:rPr kumimoji="1" lang="en-US" altLang="zh-CN" b="1" dirty="0">
                  <a:solidFill>
                    <a:srgbClr val="000099"/>
                  </a:solidFill>
                  <a:latin typeface="+mn-lt"/>
                  <a:ea typeface="黑体" pitchFamily="2" charset="-122"/>
                  <a:sym typeface="Symbol" pitchFamily="18" charset="2"/>
                </a:rPr>
                <a:t></a:t>
              </a:r>
              <a:endParaRPr kumimoji="1" lang="en-US" altLang="zh-CN" b="1" baseline="30000" dirty="0">
                <a:solidFill>
                  <a:srgbClr val="000099"/>
                </a:solidFill>
                <a:latin typeface="+mn-lt"/>
                <a:ea typeface="黑体" pitchFamily="2" charset="-122"/>
              </a:endParaRPr>
            </a:p>
            <a:p>
              <a:pPr eaLnBrk="0" hangingPunct="0">
                <a:lnSpc>
                  <a:spcPct val="90000"/>
                </a:lnSpc>
              </a:pPr>
              <a:r>
                <a:rPr kumimoji="1" lang="en-US" altLang="zh-CN" b="1" dirty="0">
                  <a:solidFill>
                    <a:srgbClr val="000099"/>
                  </a:solidFill>
                  <a:latin typeface="+mn-lt"/>
                  <a:ea typeface="黑体" pitchFamily="2" charset="-122"/>
                </a:rPr>
                <a:t>B </a:t>
              </a:r>
              <a:r>
                <a:rPr kumimoji="1" lang="zh-CN" altLang="en-US" b="1" dirty="0">
                  <a:solidFill>
                    <a:srgbClr val="000099"/>
                  </a:solidFill>
                  <a:latin typeface="+mn-lt"/>
                  <a:ea typeface="黑体" pitchFamily="2" charset="-122"/>
                </a:rPr>
                <a:t>检测到发生碰撞</a:t>
              </a:r>
            </a:p>
            <a:p>
              <a:pPr eaLnBrk="0" hangingPunct="0">
                <a:lnSpc>
                  <a:spcPct val="90000"/>
                </a:lnSpc>
              </a:pPr>
              <a:r>
                <a:rPr kumimoji="1" lang="zh-CN" altLang="en-US" b="1" dirty="0">
                  <a:solidFill>
                    <a:srgbClr val="000099"/>
                  </a:solidFill>
                  <a:latin typeface="+mn-lt"/>
                  <a:ea typeface="黑体" pitchFamily="2" charset="-122"/>
                </a:rPr>
                <a:t>停止发送</a:t>
              </a:r>
            </a:p>
          </p:txBody>
        </p:sp>
        <p:sp>
          <p:nvSpPr>
            <p:cNvPr id="413766" name="Text Box 70"/>
            <p:cNvSpPr txBox="1">
              <a:spLocks noChangeArrowheads="1"/>
            </p:cNvSpPr>
            <p:nvPr/>
          </p:nvSpPr>
          <p:spPr bwMode="auto">
            <a:xfrm>
              <a:off x="2835" y="3339"/>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itchFamily="2" charset="-122"/>
                </a:rPr>
                <a:t>STOP</a:t>
              </a:r>
            </a:p>
          </p:txBody>
        </p:sp>
      </p:grpSp>
      <p:grpSp>
        <p:nvGrpSpPr>
          <p:cNvPr id="413767" name="Group 71"/>
          <p:cNvGrpSpPr>
            <a:grpSpLocks/>
          </p:cNvGrpSpPr>
          <p:nvPr/>
        </p:nvGrpSpPr>
        <p:grpSpPr bwMode="auto">
          <a:xfrm>
            <a:off x="491108" y="5373712"/>
            <a:ext cx="2682875" cy="863600"/>
            <a:chOff x="204" y="3566"/>
            <a:chExt cx="1560" cy="544"/>
          </a:xfrm>
        </p:grpSpPr>
        <p:sp>
          <p:nvSpPr>
            <p:cNvPr id="413768" name="Text Box 72"/>
            <p:cNvSpPr txBox="1">
              <a:spLocks noChangeArrowheads="1"/>
            </p:cNvSpPr>
            <p:nvPr/>
          </p:nvSpPr>
          <p:spPr bwMode="auto">
            <a:xfrm>
              <a:off x="204" y="3581"/>
              <a:ext cx="653" cy="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90000"/>
                </a:lnSpc>
              </a:pPr>
              <a:r>
                <a:rPr kumimoji="1" lang="en-US" altLang="zh-CN" b="1" i="1">
                  <a:solidFill>
                    <a:srgbClr val="000099"/>
                  </a:solidFill>
                  <a:latin typeface="+mn-lt"/>
                  <a:ea typeface="黑体" pitchFamily="2" charset="-122"/>
                </a:rPr>
                <a:t>t</a:t>
              </a:r>
              <a:r>
                <a:rPr kumimoji="1" lang="en-US" altLang="zh-CN" b="1">
                  <a:solidFill>
                    <a:srgbClr val="000099"/>
                  </a:solidFill>
                  <a:latin typeface="+mn-lt"/>
                  <a:ea typeface="黑体" pitchFamily="2" charset="-122"/>
                </a:rPr>
                <a:t> = 2</a:t>
              </a:r>
              <a:r>
                <a:rPr kumimoji="1" lang="en-US" altLang="zh-CN" b="1">
                  <a:solidFill>
                    <a:srgbClr val="000099"/>
                  </a:solidFill>
                  <a:latin typeface="+mn-lt"/>
                  <a:ea typeface="黑体" pitchFamily="2" charset="-122"/>
                  <a:sym typeface="Symbol" pitchFamily="18" charset="2"/>
                </a:rPr>
                <a:t></a:t>
              </a:r>
              <a:r>
                <a:rPr kumimoji="1" lang="en-US" altLang="zh-CN" b="1">
                  <a:solidFill>
                    <a:srgbClr val="000099"/>
                  </a:solidFill>
                  <a:latin typeface="+mn-lt"/>
                  <a:ea typeface="黑体" pitchFamily="2" charset="-122"/>
                </a:rPr>
                <a:t> </a:t>
              </a:r>
              <a:r>
                <a:rPr kumimoji="1" lang="en-US" altLang="zh-CN" b="1">
                  <a:solidFill>
                    <a:srgbClr val="000099"/>
                  </a:solidFill>
                  <a:latin typeface="+mn-lt"/>
                  <a:ea typeface="黑体" pitchFamily="2" charset="-122"/>
                  <a:sym typeface="Symbol" pitchFamily="18" charset="2"/>
                </a:rPr>
                <a:t> </a:t>
              </a:r>
              <a:endParaRPr kumimoji="1" lang="en-US" altLang="zh-CN" b="1" baseline="30000">
                <a:solidFill>
                  <a:srgbClr val="000099"/>
                </a:solidFill>
                <a:latin typeface="+mn-lt"/>
                <a:ea typeface="黑体" pitchFamily="2" charset="-122"/>
              </a:endParaRPr>
            </a:p>
            <a:p>
              <a:pPr eaLnBrk="0" hangingPunct="0">
                <a:lnSpc>
                  <a:spcPct val="90000"/>
                </a:lnSpc>
              </a:pPr>
              <a:r>
                <a:rPr kumimoji="1" lang="en-US" altLang="zh-CN" b="1">
                  <a:solidFill>
                    <a:srgbClr val="000099"/>
                  </a:solidFill>
                  <a:latin typeface="+mn-lt"/>
                  <a:ea typeface="黑体" pitchFamily="2" charset="-122"/>
                </a:rPr>
                <a:t>A </a:t>
              </a:r>
              <a:r>
                <a:rPr kumimoji="1" lang="zh-CN" altLang="en-US" b="1">
                  <a:solidFill>
                    <a:srgbClr val="000099"/>
                  </a:solidFill>
                  <a:latin typeface="+mn-lt"/>
                  <a:ea typeface="黑体" pitchFamily="2" charset="-122"/>
                </a:rPr>
                <a:t>检测到</a:t>
              </a:r>
            </a:p>
            <a:p>
              <a:pPr eaLnBrk="0" hangingPunct="0">
                <a:lnSpc>
                  <a:spcPct val="90000"/>
                </a:lnSpc>
              </a:pPr>
              <a:r>
                <a:rPr kumimoji="1" lang="zh-CN" altLang="en-US" b="1">
                  <a:solidFill>
                    <a:srgbClr val="000099"/>
                  </a:solidFill>
                  <a:latin typeface="+mn-lt"/>
                  <a:ea typeface="黑体" pitchFamily="2" charset="-122"/>
                </a:rPr>
                <a:t>发生碰撞</a:t>
              </a:r>
            </a:p>
          </p:txBody>
        </p:sp>
        <p:sp>
          <p:nvSpPr>
            <p:cNvPr id="413769" name="Text Box 73"/>
            <p:cNvSpPr txBox="1">
              <a:spLocks noChangeArrowheads="1"/>
            </p:cNvSpPr>
            <p:nvPr/>
          </p:nvSpPr>
          <p:spPr bwMode="auto">
            <a:xfrm>
              <a:off x="1294" y="3566"/>
              <a:ext cx="4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99"/>
                  </a:solidFill>
                  <a:latin typeface="+mn-lt"/>
                  <a:ea typeface="黑体" pitchFamily="2" charset="-122"/>
                </a:rPr>
                <a:t>STOP</a:t>
              </a:r>
            </a:p>
          </p:txBody>
        </p:sp>
      </p:grpSp>
      <p:sp>
        <p:nvSpPr>
          <p:cNvPr id="413770" name="Rectangle 74"/>
          <p:cNvSpPr>
            <a:spLocks noChangeArrowheads="1"/>
          </p:cNvSpPr>
          <p:nvPr/>
        </p:nvSpPr>
        <p:spPr bwMode="auto">
          <a:xfrm>
            <a:off x="1973568" y="4946303"/>
            <a:ext cx="433388" cy="50165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A</a:t>
            </a:r>
          </a:p>
        </p:txBody>
      </p:sp>
      <p:sp>
        <p:nvSpPr>
          <p:cNvPr id="413771" name="Rectangle 75"/>
          <p:cNvSpPr>
            <a:spLocks noChangeArrowheads="1"/>
          </p:cNvSpPr>
          <p:nvPr/>
        </p:nvSpPr>
        <p:spPr bwMode="auto">
          <a:xfrm>
            <a:off x="7077909" y="4220319"/>
            <a:ext cx="433388" cy="5048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en-US" altLang="zh-CN" b="1">
                <a:solidFill>
                  <a:srgbClr val="000099"/>
                </a:solidFill>
                <a:latin typeface="+mn-lt"/>
                <a:ea typeface="黑体" pitchFamily="2" charset="-122"/>
              </a:rPr>
              <a:t>B</a:t>
            </a:r>
          </a:p>
        </p:txBody>
      </p:sp>
      <p:sp>
        <p:nvSpPr>
          <p:cNvPr id="413772" name="Text Box 76"/>
          <p:cNvSpPr txBox="1">
            <a:spLocks noChangeArrowheads="1"/>
          </p:cNvSpPr>
          <p:nvPr/>
        </p:nvSpPr>
        <p:spPr bwMode="auto">
          <a:xfrm>
            <a:off x="7374441" y="1671811"/>
            <a:ext cx="2331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单程端到端</a:t>
            </a:r>
          </a:p>
          <a:p>
            <a:pPr algn="ctr"/>
            <a:r>
              <a:rPr lang="zh-CN" altLang="en-US" sz="2400" b="1" dirty="0">
                <a:solidFill>
                  <a:srgbClr val="000099"/>
                </a:solidFill>
                <a:latin typeface="+mn-lt"/>
                <a:ea typeface="黑体" pitchFamily="2" charset="-122"/>
              </a:rPr>
              <a:t>传播时延记为 </a:t>
            </a:r>
            <a:r>
              <a:rPr lang="zh-CN" altLang="en-US" sz="2400" b="1" i="1" dirty="0">
                <a:solidFill>
                  <a:srgbClr val="000099"/>
                </a:solidFill>
                <a:latin typeface="+mn-lt"/>
                <a:ea typeface="黑体" pitchFamily="2" charset="-122"/>
                <a:sym typeface="Symbol" pitchFamily="18" charset="2"/>
              </a:rPr>
              <a:t></a:t>
            </a:r>
            <a:r>
              <a:rPr lang="zh-CN" altLang="en-US" sz="2400" b="1" dirty="0">
                <a:solidFill>
                  <a:srgbClr val="000099"/>
                </a:solidFill>
                <a:latin typeface="+mn-lt"/>
                <a:ea typeface="黑体" pitchFamily="2" charset="-122"/>
              </a:rPr>
              <a:t> </a:t>
            </a:r>
          </a:p>
        </p:txBody>
      </p:sp>
      <p:sp>
        <p:nvSpPr>
          <p:cNvPr id="2" name="文本框 1"/>
          <p:cNvSpPr txBox="1"/>
          <p:nvPr/>
        </p:nvSpPr>
        <p:spPr>
          <a:xfrm>
            <a:off x="4973336" y="5966040"/>
            <a:ext cx="2108269" cy="923330"/>
          </a:xfrm>
          <a:prstGeom prst="rect">
            <a:avLst/>
          </a:prstGeom>
          <a:noFill/>
        </p:spPr>
        <p:txBody>
          <a:bodyPr wrap="none" rtlCol="0">
            <a:spAutoFit/>
          </a:bodyPr>
          <a:lstStyle/>
          <a:p>
            <a:r>
              <a:rPr lang="zh-CN" altLang="en-US" sz="5400" b="1" dirty="0" smtClean="0">
                <a:solidFill>
                  <a:srgbClr val="00B050"/>
                </a:solidFill>
              </a:rPr>
              <a:t>书</a:t>
            </a:r>
            <a:r>
              <a:rPr lang="en-US" altLang="zh-CN" sz="5400" b="1" dirty="0" smtClean="0">
                <a:solidFill>
                  <a:srgbClr val="00B050"/>
                </a:solidFill>
              </a:rPr>
              <a:t>P89</a:t>
            </a:r>
            <a:endParaRPr lang="zh-CN" altLang="en-US" sz="5400" b="1" dirty="0">
              <a:solidFill>
                <a:srgbClr val="00B050"/>
              </a:solidFill>
            </a:endParaRPr>
          </a:p>
        </p:txBody>
      </p:sp>
    </p:spTree>
    <p:extLst>
      <p:ext uri="{BB962C8B-B14F-4D97-AF65-F5344CB8AC3E}">
        <p14:creationId xmlns:p14="http://schemas.microsoft.com/office/powerpoint/2010/main" val="3542315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7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413757"/>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413737"/>
                                        </p:tgtEl>
                                        <p:attrNameLst>
                                          <p:attrName>style.visibility</p:attrName>
                                        </p:attrNameLst>
                                      </p:cBhvr>
                                      <p:to>
                                        <p:strVal val="visible"/>
                                      </p:to>
                                    </p:set>
                                    <p:animEffect transition="in" filter="wipe(left)">
                                      <p:cBhvr>
                                        <p:cTn id="50" dur="7000"/>
                                        <p:tgtEl>
                                          <p:spTgt spid="413737"/>
                                        </p:tgtEl>
                                      </p:cBhvr>
                                    </p:animEffect>
                                  </p:childTnLst>
                                </p:cTn>
                              </p:par>
                              <p:par>
                                <p:cTn id="51" presetID="22" presetClass="entr" presetSubtype="2" fill="hold" nodeType="withEffect">
                                  <p:stCondLst>
                                    <p:cond delay="6000"/>
                                  </p:stCondLst>
                                  <p:childTnLst>
                                    <p:set>
                                      <p:cBhvr>
                                        <p:cTn id="52" dur="1" fill="hold">
                                          <p:stCondLst>
                                            <p:cond delay="0"/>
                                          </p:stCondLst>
                                        </p:cTn>
                                        <p:tgtEl>
                                          <p:spTgt spid="413740"/>
                                        </p:tgtEl>
                                        <p:attrNameLst>
                                          <p:attrName>style.visibility</p:attrName>
                                        </p:attrNameLst>
                                      </p:cBhvr>
                                      <p:to>
                                        <p:strVal val="visible"/>
                                      </p:to>
                                    </p:set>
                                    <p:animEffect transition="in" filter="wipe(right)">
                                      <p:cBhvr>
                                        <p:cTn id="53" dur="1000"/>
                                        <p:tgtEl>
                                          <p:spTgt spid="413740"/>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41376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41376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413744"/>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413767"/>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4137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lgn="ctr"/>
            <a:r>
              <a:rPr lang="en-US" altLang="zh-CN" dirty="0"/>
              <a:t>CSMA/CD </a:t>
            </a:r>
            <a:r>
              <a:rPr lang="zh-CN" altLang="en-US" dirty="0"/>
              <a:t>重要特性</a:t>
            </a:r>
          </a:p>
        </p:txBody>
      </p:sp>
      <p:sp>
        <p:nvSpPr>
          <p:cNvPr id="414723" name="Rectangle 3"/>
          <p:cNvSpPr>
            <a:spLocks noGrp="1" noChangeArrowheads="1"/>
          </p:cNvSpPr>
          <p:nvPr>
            <p:ph idx="1"/>
          </p:nvPr>
        </p:nvSpPr>
        <p:spPr/>
        <p:txBody>
          <a:bodyPr/>
          <a:lstStyle/>
          <a:p>
            <a:r>
              <a:rPr lang="zh-CN" altLang="en-US" dirty="0">
                <a:solidFill>
                  <a:srgbClr val="00B050"/>
                </a:solidFill>
              </a:rPr>
              <a:t>使用 </a:t>
            </a:r>
            <a:r>
              <a:rPr lang="en-US" altLang="zh-CN" dirty="0">
                <a:solidFill>
                  <a:srgbClr val="00B050"/>
                </a:solidFill>
              </a:rPr>
              <a:t>CSMA/CD </a:t>
            </a:r>
            <a:r>
              <a:rPr lang="zh-CN" altLang="en-US" dirty="0">
                <a:solidFill>
                  <a:srgbClr val="00B050"/>
                </a:solidFill>
              </a:rPr>
              <a:t>协议的以太网不能进行全双工通信而只能进行双向交替通信（半双工通信）。</a:t>
            </a:r>
          </a:p>
          <a:p>
            <a:r>
              <a:rPr lang="zh-CN" altLang="en-US" dirty="0"/>
              <a:t>每个站在发送数据之后的一小段时间内，存在着遭遇碰撞的可能性。 </a:t>
            </a:r>
          </a:p>
          <a:p>
            <a:r>
              <a:rPr lang="zh-CN" altLang="en-US" dirty="0"/>
              <a:t>这种</a:t>
            </a:r>
            <a:r>
              <a:rPr lang="zh-CN" altLang="en-US" dirty="0">
                <a:solidFill>
                  <a:srgbClr val="FF0000"/>
                </a:solidFill>
              </a:rPr>
              <a:t>发送的不确定性</a:t>
            </a:r>
            <a:r>
              <a:rPr lang="zh-CN" altLang="en-US" dirty="0"/>
              <a:t>使整个以太网的平均通信量远小于以太网的最高数据率。  </a:t>
            </a:r>
          </a:p>
        </p:txBody>
      </p:sp>
    </p:spTree>
    <p:extLst>
      <p:ext uri="{BB962C8B-B14F-4D97-AF65-F5344CB8AC3E}">
        <p14:creationId xmlns:p14="http://schemas.microsoft.com/office/powerpoint/2010/main" val="34411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4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zh-CN" altLang="en-US" dirty="0"/>
              <a:t>争用期</a:t>
            </a:r>
          </a:p>
        </p:txBody>
      </p:sp>
      <p:sp>
        <p:nvSpPr>
          <p:cNvPr id="415747" name="Rectangle 3"/>
          <p:cNvSpPr>
            <a:spLocks noGrp="1" noChangeArrowheads="1"/>
          </p:cNvSpPr>
          <p:nvPr>
            <p:ph idx="1"/>
          </p:nvPr>
        </p:nvSpPr>
        <p:spPr/>
        <p:txBody>
          <a:bodyPr/>
          <a:lstStyle/>
          <a:p>
            <a:r>
              <a:rPr lang="zh-CN" altLang="en-US" dirty="0"/>
              <a:t>最先发送数据帧的站，在发送数据帧后</a:t>
            </a:r>
            <a:r>
              <a:rPr lang="zh-CN" altLang="en-US" dirty="0">
                <a:solidFill>
                  <a:srgbClr val="FF0000"/>
                </a:solidFill>
              </a:rPr>
              <a:t>至多</a:t>
            </a:r>
            <a:r>
              <a:rPr lang="zh-CN" altLang="en-US" dirty="0"/>
              <a:t>经过时间 </a:t>
            </a:r>
            <a:r>
              <a:rPr lang="en-US" altLang="zh-CN" dirty="0">
                <a:solidFill>
                  <a:srgbClr val="FF0000"/>
                </a:solidFill>
              </a:rPr>
              <a:t>2</a:t>
            </a:r>
            <a:r>
              <a:rPr lang="en-US" altLang="zh-CN" i="1" dirty="0">
                <a:solidFill>
                  <a:srgbClr val="FF0000"/>
                </a:solidFill>
                <a:sym typeface="Symbol" pitchFamily="18" charset="2"/>
              </a:rPr>
              <a:t> </a:t>
            </a:r>
            <a:r>
              <a:rPr lang="zh-CN" altLang="en-US" dirty="0">
                <a:solidFill>
                  <a:srgbClr val="FF0000"/>
                </a:solidFill>
                <a:sym typeface="Symbol" pitchFamily="18" charset="2"/>
              </a:rPr>
              <a:t>（两倍的端到端往返时延）</a:t>
            </a:r>
            <a:r>
              <a:rPr lang="zh-CN" altLang="en-US" dirty="0"/>
              <a:t>就可知道发送的数据帧是否遭受了碰撞。</a:t>
            </a:r>
          </a:p>
          <a:p>
            <a:r>
              <a:rPr lang="zh-CN" altLang="en-US" sz="3600" dirty="0">
                <a:solidFill>
                  <a:srgbClr val="00B050"/>
                </a:solidFill>
              </a:rPr>
              <a:t>以太网的端到端往返时延 </a:t>
            </a:r>
            <a:r>
              <a:rPr lang="en-US" altLang="zh-CN" sz="3600" dirty="0">
                <a:solidFill>
                  <a:srgbClr val="00B050"/>
                </a:solidFill>
              </a:rPr>
              <a:t>2</a:t>
            </a:r>
            <a:r>
              <a:rPr lang="en-US" altLang="zh-CN" sz="3600" i="1" dirty="0">
                <a:solidFill>
                  <a:srgbClr val="00B050"/>
                </a:solidFill>
                <a:sym typeface="Symbol" pitchFamily="18" charset="2"/>
              </a:rPr>
              <a:t> </a:t>
            </a:r>
            <a:r>
              <a:rPr lang="zh-CN" altLang="en-US" sz="3600" dirty="0">
                <a:solidFill>
                  <a:srgbClr val="00B050"/>
                </a:solidFill>
              </a:rPr>
              <a:t>称为争用期，或碰撞窗口。</a:t>
            </a:r>
          </a:p>
          <a:p>
            <a:r>
              <a:rPr lang="zh-CN" altLang="en-US" dirty="0">
                <a:solidFill>
                  <a:srgbClr val="00B050"/>
                </a:solidFill>
              </a:rPr>
              <a:t>经过争用期这段时间还没有检测到碰撞，才能肯定这次发送不会发生碰撞。</a:t>
            </a:r>
          </a:p>
        </p:txBody>
      </p:sp>
    </p:spTree>
    <p:extLst>
      <p:ext uri="{BB962C8B-B14F-4D97-AF65-F5344CB8AC3E}">
        <p14:creationId xmlns:p14="http://schemas.microsoft.com/office/powerpoint/2010/main" val="403334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5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495300" y="188640"/>
            <a:ext cx="9066212" cy="1440160"/>
          </a:xfrm>
        </p:spPr>
        <p:txBody>
          <a:bodyPr/>
          <a:lstStyle/>
          <a:p>
            <a:pPr algn="ctr"/>
            <a:r>
              <a:rPr lang="zh-CN" altLang="en-US" sz="4000" dirty="0"/>
              <a:t>二进制指数类型退避算法 </a:t>
            </a:r>
            <a:r>
              <a:rPr lang="en-US" altLang="zh-CN" sz="4000" dirty="0"/>
              <a:t/>
            </a:r>
            <a:br>
              <a:rPr lang="en-US" altLang="zh-CN" sz="4000" dirty="0"/>
            </a:br>
            <a:r>
              <a:rPr lang="en-US" altLang="zh-CN" sz="4000" dirty="0"/>
              <a:t>(truncated binary exponential type)</a:t>
            </a:r>
          </a:p>
        </p:txBody>
      </p:sp>
      <p:sp>
        <p:nvSpPr>
          <p:cNvPr id="416771" name="Rectangle 3"/>
          <p:cNvSpPr>
            <a:spLocks noGrp="1" noChangeArrowheads="1"/>
          </p:cNvSpPr>
          <p:nvPr>
            <p:ph idx="1"/>
          </p:nvPr>
        </p:nvSpPr>
        <p:spPr>
          <a:xfrm>
            <a:off x="495300" y="1700808"/>
            <a:ext cx="9066212" cy="4430117"/>
          </a:xfrm>
        </p:spPr>
        <p:txBody>
          <a:bodyPr/>
          <a:lstStyle/>
          <a:p>
            <a:r>
              <a:rPr lang="zh-CN" altLang="en-US" sz="2800" dirty="0"/>
              <a:t>发生碰撞的站在停止发送数据后，要推迟（退避）一个</a:t>
            </a:r>
            <a:r>
              <a:rPr lang="zh-CN" altLang="en-US" sz="2800" dirty="0">
                <a:solidFill>
                  <a:srgbClr val="FF0000"/>
                </a:solidFill>
              </a:rPr>
              <a:t>随机时间</a:t>
            </a:r>
            <a:r>
              <a:rPr lang="zh-CN" altLang="en-US" sz="2800" dirty="0"/>
              <a:t>才能再发送数据。</a:t>
            </a:r>
          </a:p>
          <a:p>
            <a:pPr lvl="1"/>
            <a:r>
              <a:rPr lang="zh-CN" altLang="en-US" sz="2400" dirty="0">
                <a:solidFill>
                  <a:srgbClr val="00B050"/>
                </a:solidFill>
                <a:latin typeface="Arial" charset="0"/>
                <a:ea typeface="黑体" pitchFamily="2" charset="-122"/>
              </a:rPr>
              <a:t>基本退避时间取为争用期 </a:t>
            </a:r>
            <a:r>
              <a:rPr lang="en-US" altLang="zh-CN" sz="2400" dirty="0">
                <a:solidFill>
                  <a:srgbClr val="00B050"/>
                </a:solidFill>
                <a:latin typeface="Arial" charset="0"/>
                <a:ea typeface="黑体" pitchFamily="2" charset="-122"/>
              </a:rPr>
              <a:t>2</a:t>
            </a:r>
            <a:r>
              <a:rPr lang="en-US" altLang="zh-CN" sz="2400" i="1" dirty="0">
                <a:solidFill>
                  <a:srgbClr val="00B050"/>
                </a:solidFill>
                <a:latin typeface="Arial" charset="0"/>
                <a:ea typeface="黑体" pitchFamily="2" charset="-122"/>
                <a:sym typeface="Symbol" pitchFamily="18" charset="2"/>
              </a:rPr>
              <a:t></a:t>
            </a:r>
            <a:r>
              <a:rPr lang="zh-CN" altLang="en-US" sz="2400" dirty="0">
                <a:solidFill>
                  <a:srgbClr val="00B050"/>
                </a:solidFill>
                <a:latin typeface="Arial" charset="0"/>
                <a:ea typeface="黑体" pitchFamily="2" charset="-122"/>
              </a:rPr>
              <a:t>。</a:t>
            </a:r>
          </a:p>
          <a:p>
            <a:pPr lvl="1"/>
            <a:r>
              <a:rPr lang="zh-CN" altLang="en-US" sz="2400" dirty="0">
                <a:latin typeface="Arial" charset="0"/>
                <a:ea typeface="黑体" pitchFamily="2" charset="-122"/>
              </a:rPr>
              <a:t>从整数集合 </a:t>
            </a:r>
            <a:r>
              <a:rPr lang="en-US" altLang="zh-CN" sz="2400" dirty="0">
                <a:latin typeface="Arial" charset="0"/>
                <a:ea typeface="黑体" pitchFamily="2" charset="-122"/>
              </a:rPr>
              <a:t>[0, 1, … , (2</a:t>
            </a:r>
            <a:r>
              <a:rPr lang="en-US" altLang="zh-CN" sz="2400" i="1" baseline="30000" dirty="0">
                <a:latin typeface="Arial" charset="0"/>
                <a:ea typeface="黑体" pitchFamily="2" charset="-122"/>
              </a:rPr>
              <a:t>k</a:t>
            </a:r>
            <a:r>
              <a:rPr lang="en-US" altLang="zh-CN" sz="2400" i="1" dirty="0">
                <a:latin typeface="Arial" charset="0"/>
                <a:ea typeface="黑体" pitchFamily="2" charset="-122"/>
              </a:rPr>
              <a:t> </a:t>
            </a:r>
            <a:r>
              <a:rPr lang="en-US" altLang="zh-CN" sz="2400" dirty="0">
                <a:latin typeface="Arial" charset="0"/>
                <a:ea typeface="黑体" pitchFamily="2" charset="-122"/>
                <a:sym typeface="Symbol" pitchFamily="18" charset="2"/>
              </a:rPr>
              <a:t></a:t>
            </a:r>
            <a:r>
              <a:rPr lang="en-US" altLang="zh-CN" sz="2400" dirty="0">
                <a:latin typeface="Arial" charset="0"/>
                <a:ea typeface="黑体" pitchFamily="2" charset="-122"/>
              </a:rPr>
              <a:t>1)] </a:t>
            </a:r>
            <a:r>
              <a:rPr lang="zh-CN" altLang="en-US" sz="2400" dirty="0">
                <a:latin typeface="Arial" charset="0"/>
                <a:ea typeface="黑体" pitchFamily="2" charset="-122"/>
              </a:rPr>
              <a:t>中</a:t>
            </a:r>
            <a:r>
              <a:rPr lang="zh-CN" altLang="en-US" sz="2400" dirty="0">
                <a:solidFill>
                  <a:srgbClr val="FF0000"/>
                </a:solidFill>
                <a:latin typeface="Arial" charset="0"/>
                <a:ea typeface="黑体" pitchFamily="2" charset="-122"/>
              </a:rPr>
              <a:t>随机</a:t>
            </a:r>
            <a:r>
              <a:rPr lang="zh-CN" altLang="en-US" sz="2400" dirty="0">
                <a:latin typeface="Arial" charset="0"/>
                <a:ea typeface="黑体" pitchFamily="2" charset="-122"/>
              </a:rPr>
              <a:t>地取出一个数，记为 </a:t>
            </a:r>
            <a:r>
              <a:rPr lang="en-US" altLang="zh-CN" sz="2400" i="1" dirty="0">
                <a:latin typeface="Arial" charset="0"/>
                <a:ea typeface="黑体" pitchFamily="2" charset="-122"/>
              </a:rPr>
              <a:t>r</a:t>
            </a:r>
            <a:r>
              <a:rPr lang="zh-CN" altLang="en-US" sz="2400" dirty="0">
                <a:latin typeface="Arial" charset="0"/>
                <a:ea typeface="黑体" pitchFamily="2" charset="-122"/>
              </a:rPr>
              <a:t>。重传所需的时延</a:t>
            </a:r>
            <a:r>
              <a:rPr lang="zh-CN" altLang="en-US" sz="2400" dirty="0">
                <a:solidFill>
                  <a:srgbClr val="00B050"/>
                </a:solidFill>
                <a:latin typeface="Arial" charset="0"/>
                <a:ea typeface="黑体" pitchFamily="2" charset="-122"/>
              </a:rPr>
              <a:t>就是 </a:t>
            </a:r>
            <a:r>
              <a:rPr lang="en-US" altLang="zh-CN" sz="2400" i="1" dirty="0">
                <a:solidFill>
                  <a:srgbClr val="00B050"/>
                </a:solidFill>
                <a:latin typeface="Arial" charset="0"/>
                <a:ea typeface="黑体" pitchFamily="2" charset="-122"/>
              </a:rPr>
              <a:t>r </a:t>
            </a:r>
            <a:r>
              <a:rPr lang="zh-CN" altLang="en-US" sz="2400" dirty="0">
                <a:solidFill>
                  <a:srgbClr val="00B050"/>
                </a:solidFill>
                <a:latin typeface="Arial" charset="0"/>
                <a:ea typeface="黑体" pitchFamily="2" charset="-122"/>
              </a:rPr>
              <a:t>倍的基本退避时间。</a:t>
            </a:r>
          </a:p>
          <a:p>
            <a:pPr lvl="1"/>
            <a:r>
              <a:rPr lang="zh-CN" altLang="en-US" sz="2400" dirty="0">
                <a:latin typeface="Arial" charset="0"/>
                <a:ea typeface="黑体" pitchFamily="2" charset="-122"/>
              </a:rPr>
              <a:t>参数 </a:t>
            </a:r>
            <a:r>
              <a:rPr lang="en-US" altLang="zh-CN" sz="2400" i="1" dirty="0">
                <a:latin typeface="Arial" charset="0"/>
                <a:ea typeface="黑体" pitchFamily="2" charset="-122"/>
              </a:rPr>
              <a:t>k</a:t>
            </a:r>
            <a:r>
              <a:rPr lang="en-US" altLang="zh-CN" sz="2400" dirty="0">
                <a:latin typeface="Arial" charset="0"/>
                <a:ea typeface="黑体" pitchFamily="2" charset="-122"/>
              </a:rPr>
              <a:t> </a:t>
            </a:r>
            <a:r>
              <a:rPr lang="zh-CN" altLang="en-US" sz="2400" dirty="0">
                <a:latin typeface="Arial" charset="0"/>
                <a:ea typeface="黑体" pitchFamily="2" charset="-122"/>
              </a:rPr>
              <a:t>按下面的公式计算：</a:t>
            </a:r>
          </a:p>
          <a:p>
            <a:pPr lvl="1">
              <a:buFont typeface="Wingdings" pitchFamily="2" charset="2"/>
              <a:buNone/>
            </a:pPr>
            <a:r>
              <a:rPr lang="zh-CN" altLang="en-US" dirty="0">
                <a:solidFill>
                  <a:srgbClr val="0000FF"/>
                </a:solidFill>
                <a:latin typeface="Arial" charset="0"/>
                <a:ea typeface="黑体" pitchFamily="2" charset="-122"/>
              </a:rPr>
              <a:t>                 </a:t>
            </a:r>
            <a:r>
              <a:rPr lang="en-US" altLang="zh-CN" i="1" dirty="0">
                <a:solidFill>
                  <a:srgbClr val="0000FF"/>
                </a:solidFill>
                <a:latin typeface="Arial" charset="0"/>
                <a:ea typeface="黑体" pitchFamily="2" charset="-122"/>
              </a:rPr>
              <a:t>k</a:t>
            </a:r>
            <a:r>
              <a:rPr lang="en-US" altLang="zh-CN" dirty="0">
                <a:solidFill>
                  <a:srgbClr val="0000FF"/>
                </a:solidFill>
                <a:latin typeface="Arial" charset="0"/>
                <a:ea typeface="黑体" pitchFamily="2" charset="-122"/>
              </a:rPr>
              <a:t> = Min[</a:t>
            </a:r>
            <a:r>
              <a:rPr lang="zh-CN" altLang="en-US" dirty="0">
                <a:solidFill>
                  <a:srgbClr val="0000FF"/>
                </a:solidFill>
                <a:latin typeface="Arial" charset="0"/>
                <a:ea typeface="黑体" pitchFamily="2" charset="-122"/>
              </a:rPr>
              <a:t>重传次数</a:t>
            </a:r>
            <a:r>
              <a:rPr lang="en-US" altLang="zh-CN" dirty="0">
                <a:solidFill>
                  <a:srgbClr val="0000FF"/>
                </a:solidFill>
                <a:latin typeface="Arial" charset="0"/>
                <a:ea typeface="黑体" pitchFamily="2" charset="-122"/>
              </a:rPr>
              <a:t>, 10]</a:t>
            </a:r>
          </a:p>
          <a:p>
            <a:pPr lvl="1"/>
            <a:r>
              <a:rPr lang="zh-CN" altLang="en-US" sz="2400" dirty="0">
                <a:latin typeface="Arial" charset="0"/>
                <a:ea typeface="黑体" pitchFamily="2" charset="-122"/>
              </a:rPr>
              <a:t>当 </a:t>
            </a:r>
            <a:r>
              <a:rPr lang="en-US" altLang="zh-CN" sz="2400" i="1" dirty="0">
                <a:latin typeface="Arial" charset="0"/>
                <a:ea typeface="黑体" pitchFamily="2" charset="-122"/>
              </a:rPr>
              <a:t>k </a:t>
            </a:r>
            <a:r>
              <a:rPr lang="en-US" altLang="zh-CN" sz="2400" dirty="0">
                <a:latin typeface="Arial" charset="0"/>
                <a:ea typeface="黑体" pitchFamily="2" charset="-122"/>
                <a:sym typeface="Symbol" pitchFamily="18" charset="2"/>
              </a:rPr>
              <a:t> </a:t>
            </a:r>
            <a:r>
              <a:rPr lang="en-US" altLang="zh-CN" sz="2400" dirty="0">
                <a:latin typeface="Arial" charset="0"/>
                <a:ea typeface="黑体" pitchFamily="2" charset="-122"/>
              </a:rPr>
              <a:t>10 </a:t>
            </a:r>
            <a:r>
              <a:rPr lang="zh-CN" altLang="en-US" sz="2400" dirty="0">
                <a:latin typeface="Arial" charset="0"/>
                <a:ea typeface="黑体" pitchFamily="2" charset="-122"/>
              </a:rPr>
              <a:t>时，参数 </a:t>
            </a:r>
            <a:r>
              <a:rPr lang="en-US" altLang="zh-CN" sz="2400" i="1" dirty="0">
                <a:latin typeface="Arial" charset="0"/>
                <a:ea typeface="黑体" pitchFamily="2" charset="-122"/>
              </a:rPr>
              <a:t>k</a:t>
            </a:r>
            <a:r>
              <a:rPr lang="en-US" altLang="zh-CN" sz="2400" dirty="0">
                <a:latin typeface="Arial" charset="0"/>
                <a:ea typeface="黑体" pitchFamily="2" charset="-122"/>
              </a:rPr>
              <a:t> </a:t>
            </a:r>
            <a:r>
              <a:rPr lang="zh-CN" altLang="en-US" sz="2400" dirty="0">
                <a:latin typeface="Arial" charset="0"/>
                <a:ea typeface="黑体" pitchFamily="2" charset="-122"/>
              </a:rPr>
              <a:t>等于重传次数。</a:t>
            </a:r>
          </a:p>
          <a:p>
            <a:pPr lvl="1"/>
            <a:r>
              <a:rPr lang="zh-CN" altLang="en-US" sz="2400" dirty="0">
                <a:latin typeface="Arial" charset="0"/>
                <a:ea typeface="黑体" pitchFamily="2" charset="-122"/>
              </a:rPr>
              <a:t>当重传达 </a:t>
            </a:r>
            <a:r>
              <a:rPr lang="en-US" altLang="zh-CN" sz="2400" dirty="0">
                <a:latin typeface="Arial" charset="0"/>
                <a:ea typeface="黑体" pitchFamily="2" charset="-122"/>
              </a:rPr>
              <a:t>16 </a:t>
            </a:r>
            <a:r>
              <a:rPr lang="zh-CN" altLang="en-US" sz="2400" dirty="0">
                <a:latin typeface="Arial" charset="0"/>
                <a:ea typeface="黑体" pitchFamily="2" charset="-122"/>
              </a:rPr>
              <a:t>次仍不能成功时即丢弃该帧，并向高层报告。</a:t>
            </a:r>
            <a:r>
              <a:rPr lang="zh-CN" altLang="en-US" sz="2400" dirty="0"/>
              <a:t> </a:t>
            </a:r>
          </a:p>
        </p:txBody>
      </p:sp>
    </p:spTree>
    <p:extLst>
      <p:ext uri="{BB962C8B-B14F-4D97-AF65-F5344CB8AC3E}">
        <p14:creationId xmlns:p14="http://schemas.microsoft.com/office/powerpoint/2010/main" val="3278003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67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16771">
                                            <p:txEl>
                                              <p:pRg st="4" end="4"/>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16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以太网中若发生介质访问冲突</a:t>
            </a:r>
            <a:r>
              <a:rPr lang="en-US" altLang="zh-CN" sz="2800" dirty="0"/>
              <a:t>,</a:t>
            </a:r>
            <a:r>
              <a:rPr lang="zh-CN" altLang="en-US" sz="2800" dirty="0"/>
              <a:t>则按照二进制指数回退算法决定下一次重发的时间。</a:t>
            </a:r>
            <a:r>
              <a:rPr lang="zh-CN" altLang="en-US" sz="2800" dirty="0" smtClean="0"/>
              <a:t>使用</a:t>
            </a:r>
            <a:r>
              <a:rPr lang="zh-CN" altLang="en-US" sz="2800" dirty="0"/>
              <a:t>二进制回退算法的理由是</a:t>
            </a:r>
            <a:r>
              <a:rPr lang="en-US" altLang="zh-CN" sz="2800" dirty="0"/>
              <a:t>()</a:t>
            </a:r>
            <a:r>
              <a:rPr lang="zh-CN" altLang="en-US" sz="2800" dirty="0"/>
              <a:t>。</a:t>
            </a: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这种算法简单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这种算法执行速度快</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这种算法考虑了网络负载对冲突的影响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这种算法与网络的规模大小无关</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24417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1700808"/>
            <a:ext cx="8936302" cy="1915467"/>
          </a:xfrm>
          <a:prstGeom prst="rect">
            <a:avLst/>
          </a:prstGeom>
        </p:spPr>
      </p:pic>
    </p:spTree>
    <p:extLst>
      <p:ext uri="{BB962C8B-B14F-4D97-AF65-F5344CB8AC3E}">
        <p14:creationId xmlns:p14="http://schemas.microsoft.com/office/powerpoint/2010/main" val="2007944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在以太网的二进制回退算法中</a:t>
            </a:r>
            <a:r>
              <a:rPr lang="en-US" altLang="zh-CN" sz="2800" dirty="0"/>
              <a:t>,</a:t>
            </a:r>
            <a:r>
              <a:rPr lang="zh-CN" altLang="en-US" sz="2800" dirty="0"/>
              <a:t>在</a:t>
            </a:r>
            <a:r>
              <a:rPr lang="en-US" altLang="zh-CN" sz="2800" dirty="0"/>
              <a:t>11</a:t>
            </a:r>
            <a:r>
              <a:rPr lang="zh-CN" altLang="en-US" sz="2800" dirty="0"/>
              <a:t>次碰撞之后</a:t>
            </a:r>
            <a:r>
              <a:rPr lang="en-US" altLang="zh-CN" sz="2800" dirty="0"/>
              <a:t>,</a:t>
            </a:r>
            <a:r>
              <a:rPr lang="zh-CN" altLang="en-US" sz="2800" dirty="0"/>
              <a:t>站点会在</a:t>
            </a:r>
            <a:r>
              <a:rPr lang="en-US" altLang="zh-CN" sz="2800" dirty="0"/>
              <a:t>0~()</a:t>
            </a:r>
            <a:r>
              <a:rPr lang="zh-CN" altLang="en-US" sz="2800" dirty="0" smtClean="0"/>
              <a:t>之间选择</a:t>
            </a:r>
            <a:r>
              <a:rPr lang="zh-CN" altLang="en-US" sz="2800" dirty="0"/>
              <a:t>一个随机数。</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255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511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1023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 </a:t>
            </a:r>
            <a:r>
              <a:rPr lang="en-US" altLang="zh-CN" sz="2800" dirty="0"/>
              <a:t>2047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6952376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2060848"/>
            <a:ext cx="8819087" cy="830889"/>
          </a:xfrm>
          <a:prstGeom prst="rect">
            <a:avLst/>
          </a:prstGeom>
        </p:spPr>
      </p:pic>
    </p:spTree>
    <p:extLst>
      <p:ext uri="{BB962C8B-B14F-4D97-AF65-F5344CB8AC3E}">
        <p14:creationId xmlns:p14="http://schemas.microsoft.com/office/powerpoint/2010/main" val="3349876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a:t>3.1.2  </a:t>
            </a:r>
            <a:r>
              <a:rPr lang="zh-CN" altLang="en-US" dirty="0"/>
              <a:t>三个基本问题 </a:t>
            </a:r>
          </a:p>
        </p:txBody>
      </p:sp>
      <p:sp>
        <p:nvSpPr>
          <p:cNvPr id="130051" name="Rectangle 3"/>
          <p:cNvSpPr>
            <a:spLocks noGrp="1" noChangeArrowheads="1"/>
          </p:cNvSpPr>
          <p:nvPr>
            <p:ph idx="1"/>
          </p:nvPr>
        </p:nvSpPr>
        <p:spPr/>
        <p:txBody>
          <a:bodyPr/>
          <a:lstStyle/>
          <a:p>
            <a:r>
              <a:rPr lang="zh-CN" altLang="zh-CN" dirty="0"/>
              <a:t>数据链路层协议有许多种，但有三个基本问题则是共同的。这三个基本问题是</a:t>
            </a:r>
            <a:r>
              <a:rPr lang="zh-CN" altLang="en-US" dirty="0"/>
              <a:t>：</a:t>
            </a:r>
            <a:endParaRPr lang="en-US" altLang="zh-CN" dirty="0"/>
          </a:p>
          <a:p>
            <a:pPr>
              <a:buFont typeface="Wingdings" pitchFamily="2" charset="2"/>
              <a:buNone/>
            </a:pPr>
            <a:r>
              <a:rPr lang="en-US" altLang="zh-CN" dirty="0">
                <a:solidFill>
                  <a:srgbClr val="00B050"/>
                </a:solidFill>
              </a:rPr>
              <a:t>1. </a:t>
            </a:r>
            <a:r>
              <a:rPr lang="zh-CN" altLang="en-US" dirty="0">
                <a:solidFill>
                  <a:srgbClr val="00B050"/>
                </a:solidFill>
              </a:rPr>
              <a:t>封装成帧</a:t>
            </a:r>
          </a:p>
          <a:p>
            <a:pPr>
              <a:buFont typeface="Wingdings" pitchFamily="2" charset="2"/>
              <a:buNone/>
            </a:pPr>
            <a:r>
              <a:rPr lang="en-US" altLang="zh-CN" dirty="0">
                <a:solidFill>
                  <a:srgbClr val="00B050"/>
                </a:solidFill>
              </a:rPr>
              <a:t>2. </a:t>
            </a:r>
            <a:r>
              <a:rPr lang="zh-CN" altLang="en-US" dirty="0">
                <a:solidFill>
                  <a:srgbClr val="00B050"/>
                </a:solidFill>
              </a:rPr>
              <a:t>透明传输</a:t>
            </a:r>
          </a:p>
          <a:p>
            <a:pPr>
              <a:buFont typeface="Wingdings" pitchFamily="2" charset="2"/>
              <a:buNone/>
            </a:pPr>
            <a:r>
              <a:rPr lang="en-US" altLang="zh-CN" dirty="0">
                <a:solidFill>
                  <a:srgbClr val="00B050"/>
                </a:solidFill>
              </a:rPr>
              <a:t>3. </a:t>
            </a:r>
            <a:r>
              <a:rPr lang="zh-CN" altLang="en-US" dirty="0">
                <a:solidFill>
                  <a:srgbClr val="00B050"/>
                </a:solidFill>
              </a:rPr>
              <a:t>差错控制 </a:t>
            </a:r>
          </a:p>
          <a:p>
            <a:pPr>
              <a:buFont typeface="Wingdings" pitchFamily="2" charset="2"/>
              <a:buNone/>
            </a:pPr>
            <a:endParaRPr lang="en-US" altLang="zh-CN" dirty="0"/>
          </a:p>
        </p:txBody>
      </p:sp>
    </p:spTree>
    <p:extLst>
      <p:ext uri="{BB962C8B-B14F-4D97-AF65-F5344CB8AC3E}">
        <p14:creationId xmlns:p14="http://schemas.microsoft.com/office/powerpoint/2010/main" val="14456926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a:t>
            </a:r>
            <a:r>
              <a:rPr lang="en-US" altLang="zh-CN" sz="2800" dirty="0"/>
              <a:t>CSMA/CD </a:t>
            </a:r>
            <a:r>
              <a:rPr lang="zh-CN" altLang="en-US" sz="2800" dirty="0"/>
              <a:t>协议的叙述中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边发送数据帧</a:t>
            </a:r>
            <a:r>
              <a:rPr lang="en-US" altLang="zh-CN" sz="2800" dirty="0"/>
              <a:t>,</a:t>
            </a:r>
            <a:r>
              <a:rPr lang="zh-CN" altLang="en-US" sz="2800" dirty="0"/>
              <a:t>边检测是否发生冲突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适用于无线网络</a:t>
            </a:r>
            <a:r>
              <a:rPr lang="en-US" altLang="zh-CN" sz="2800" dirty="0"/>
              <a:t>,</a:t>
            </a:r>
            <a:r>
              <a:rPr lang="zh-CN" altLang="en-US" sz="2800" dirty="0"/>
              <a:t>以实现无线链路共享</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需要根据网络跨距和数据传输率限定最小帧长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当信号传播延迟趋近</a:t>
            </a:r>
            <a:r>
              <a:rPr lang="en-US" altLang="zh-CN" sz="2800" dirty="0"/>
              <a:t>0</a:t>
            </a:r>
            <a:r>
              <a:rPr lang="zh-CN" altLang="en-US" sz="2800" dirty="0"/>
              <a:t>时</a:t>
            </a:r>
            <a:r>
              <a:rPr lang="en-US" altLang="zh-CN" sz="2800" dirty="0"/>
              <a:t>,</a:t>
            </a:r>
            <a:r>
              <a:rPr lang="zh-CN" altLang="en-US" sz="2800" dirty="0"/>
              <a:t>信道利用率趋近</a:t>
            </a:r>
            <a:r>
              <a:rPr lang="en-US" altLang="zh-CN" sz="2800" dirty="0"/>
              <a:t>100%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2217951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844824"/>
            <a:ext cx="8235724" cy="640557"/>
          </a:xfrm>
          <a:prstGeom prst="rect">
            <a:avLst/>
          </a:prstGeom>
        </p:spPr>
      </p:pic>
    </p:spTree>
    <p:extLst>
      <p:ext uri="{BB962C8B-B14F-4D97-AF65-F5344CB8AC3E}">
        <p14:creationId xmlns:p14="http://schemas.microsoft.com/office/powerpoint/2010/main" val="13362208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1412776"/>
            <a:ext cx="7924800" cy="2143125"/>
          </a:xfrm>
          <a:prstGeom prst="rect">
            <a:avLst/>
          </a:prstGeom>
          <a:noFill/>
        </p:spPr>
        <p:txBody>
          <a:bodyPr vert="horz" wrap="square" rtlCol="0" anchor="ctr" anchorCtr="0">
            <a:noAutofit/>
          </a:bodyPr>
          <a:lstStyle/>
          <a:p>
            <a:pPr latinLnBrk="1"/>
            <a:r>
              <a:rPr lang="zh-CN" altLang="en-US" sz="2800" dirty="0"/>
              <a:t>以太网使用的</a:t>
            </a:r>
            <a:r>
              <a:rPr lang="en-US" altLang="zh-CN" sz="2800" dirty="0"/>
              <a:t>CSMA/CD</a:t>
            </a:r>
            <a:r>
              <a:rPr lang="zh-CN" altLang="en-US" sz="2800" dirty="0"/>
              <a:t>协议是以争用方式接入共享信道的。与传统的时分复用</a:t>
            </a:r>
            <a:r>
              <a:rPr lang="en-US" altLang="zh-CN" sz="2800" dirty="0"/>
              <a:t>(TDM</a:t>
            </a:r>
            <a:r>
              <a:rPr lang="en-US" altLang="zh-CN" sz="2800" dirty="0" smtClean="0"/>
              <a:t>)</a:t>
            </a:r>
            <a:r>
              <a:rPr lang="zh-CN" altLang="en-US" sz="2800" dirty="0" smtClean="0"/>
              <a:t>相比</a:t>
            </a:r>
            <a:r>
              <a:rPr lang="en-US" altLang="zh-CN" sz="2800" dirty="0"/>
              <a:t>,</a:t>
            </a:r>
            <a:r>
              <a:rPr lang="zh-CN" altLang="en-US" sz="2800" dirty="0"/>
              <a:t>其优缺点如何</a:t>
            </a:r>
            <a:r>
              <a:rPr lang="en-US" altLang="zh-CN" sz="2800" dirty="0"/>
              <a:t>?</a:t>
            </a:r>
          </a:p>
        </p:txBody>
      </p:sp>
      <p:sp>
        <p:nvSpPr>
          <p:cNvPr id="4" name="圆角矩形 3"/>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9906000" cy="635000"/>
            <a:chOff x="0" y="0"/>
            <a:chExt cx="9906000" cy="635000"/>
          </a:xfrm>
        </p:grpSpPr>
        <p:sp>
          <p:nvSpPr>
            <p:cNvPr id="5"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334578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6576" y="1988840"/>
            <a:ext cx="8081374" cy="2186167"/>
          </a:xfrm>
          <a:prstGeom prst="rect">
            <a:avLst/>
          </a:prstGeom>
        </p:spPr>
      </p:pic>
    </p:spTree>
    <p:extLst>
      <p:ext uri="{BB962C8B-B14F-4D97-AF65-F5344CB8AC3E}">
        <p14:creationId xmlns:p14="http://schemas.microsoft.com/office/powerpoint/2010/main" val="1642300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lgn="ctr"/>
            <a:r>
              <a:rPr lang="zh-CN" altLang="en-US"/>
              <a:t>争用期的长度 </a:t>
            </a:r>
          </a:p>
        </p:txBody>
      </p:sp>
      <p:sp>
        <p:nvSpPr>
          <p:cNvPr id="417795" name="Rectangle 3"/>
          <p:cNvSpPr>
            <a:spLocks noGrp="1" noChangeArrowheads="1"/>
          </p:cNvSpPr>
          <p:nvPr>
            <p:ph idx="1"/>
          </p:nvPr>
        </p:nvSpPr>
        <p:spPr/>
        <p:txBody>
          <a:bodyPr/>
          <a:lstStyle/>
          <a:p>
            <a:r>
              <a:rPr lang="en-US" altLang="zh-CN" dirty="0">
                <a:solidFill>
                  <a:srgbClr val="00B050"/>
                </a:solidFill>
              </a:rPr>
              <a:t>10 Mbit/s </a:t>
            </a:r>
            <a:r>
              <a:rPr lang="zh-CN" altLang="en-US" dirty="0">
                <a:solidFill>
                  <a:srgbClr val="00B050"/>
                </a:solidFill>
              </a:rPr>
              <a:t>以太网取 </a:t>
            </a:r>
            <a:r>
              <a:rPr lang="en-US" altLang="zh-CN" dirty="0">
                <a:solidFill>
                  <a:srgbClr val="00B050"/>
                </a:solidFill>
              </a:rPr>
              <a:t>51.2 </a:t>
            </a:r>
            <a:r>
              <a:rPr lang="en-US" altLang="zh-CN" dirty="0">
                <a:solidFill>
                  <a:srgbClr val="00B050"/>
                </a:solidFill>
                <a:sym typeface="Symbol" pitchFamily="18" charset="2"/>
              </a:rPr>
              <a:t></a:t>
            </a:r>
            <a:r>
              <a:rPr lang="en-US" altLang="zh-CN" dirty="0">
                <a:solidFill>
                  <a:srgbClr val="00B050"/>
                </a:solidFill>
              </a:rPr>
              <a:t>s </a:t>
            </a:r>
            <a:r>
              <a:rPr lang="zh-CN" altLang="en-US" dirty="0">
                <a:solidFill>
                  <a:srgbClr val="00B050"/>
                </a:solidFill>
              </a:rPr>
              <a:t>为争用期的长度。</a:t>
            </a:r>
          </a:p>
          <a:p>
            <a:r>
              <a:rPr lang="zh-CN" altLang="en-US" dirty="0">
                <a:solidFill>
                  <a:srgbClr val="00B050"/>
                </a:solidFill>
              </a:rPr>
              <a:t>对于 </a:t>
            </a:r>
            <a:r>
              <a:rPr lang="en-US" altLang="zh-CN" dirty="0">
                <a:solidFill>
                  <a:srgbClr val="00B050"/>
                </a:solidFill>
              </a:rPr>
              <a:t>10 Mbit/s </a:t>
            </a:r>
            <a:r>
              <a:rPr lang="zh-CN" altLang="en-US" dirty="0">
                <a:solidFill>
                  <a:srgbClr val="00B050"/>
                </a:solidFill>
              </a:rPr>
              <a:t>以太网，在争用期内可发送 </a:t>
            </a:r>
            <a:r>
              <a:rPr lang="en-US" altLang="zh-CN" dirty="0">
                <a:solidFill>
                  <a:srgbClr val="00B050"/>
                </a:solidFill>
              </a:rPr>
              <a:t>512 bit</a:t>
            </a:r>
            <a:r>
              <a:rPr lang="zh-CN" altLang="en-US" dirty="0">
                <a:solidFill>
                  <a:srgbClr val="00B050"/>
                </a:solidFill>
              </a:rPr>
              <a:t>，即 </a:t>
            </a:r>
            <a:r>
              <a:rPr lang="en-US" altLang="zh-CN" dirty="0">
                <a:solidFill>
                  <a:srgbClr val="00B050"/>
                </a:solidFill>
              </a:rPr>
              <a:t>64 </a:t>
            </a:r>
            <a:r>
              <a:rPr lang="zh-CN" altLang="en-US" dirty="0">
                <a:solidFill>
                  <a:srgbClr val="00B050"/>
                </a:solidFill>
              </a:rPr>
              <a:t>字节。</a:t>
            </a:r>
          </a:p>
        </p:txBody>
      </p:sp>
      <p:sp>
        <p:nvSpPr>
          <p:cNvPr id="2" name="矩形 1"/>
          <p:cNvSpPr/>
          <p:nvPr/>
        </p:nvSpPr>
        <p:spPr>
          <a:xfrm>
            <a:off x="920552" y="3071862"/>
            <a:ext cx="8280920" cy="1569660"/>
          </a:xfrm>
          <a:prstGeom prst="rect">
            <a:avLst/>
          </a:prstGeom>
          <a:solidFill>
            <a:srgbClr val="FFFF66"/>
          </a:solidFill>
          <a:ln>
            <a:solidFill>
              <a:srgbClr val="000099"/>
            </a:solidFill>
          </a:ln>
        </p:spPr>
        <p:txBody>
          <a:bodyPr wrap="square">
            <a:spAutoFit/>
          </a:bodyPr>
          <a:lstStyle/>
          <a:p>
            <a:r>
              <a:rPr lang="zh-CN" altLang="en-US" sz="3200" b="1" dirty="0">
                <a:solidFill>
                  <a:srgbClr val="000099"/>
                </a:solidFill>
                <a:latin typeface="+mn-lt"/>
                <a:ea typeface="黑体" pitchFamily="2" charset="-122"/>
              </a:rPr>
              <a:t>这意味着：</a:t>
            </a:r>
          </a:p>
          <a:p>
            <a:r>
              <a:rPr lang="zh-CN" altLang="en-US" sz="3200" b="1" dirty="0">
                <a:solidFill>
                  <a:srgbClr val="0000FF"/>
                </a:solidFill>
                <a:latin typeface="+mn-lt"/>
                <a:ea typeface="黑体" pitchFamily="2" charset="-122"/>
              </a:rPr>
              <a:t>以太网在发送数据时，若前 </a:t>
            </a:r>
            <a:r>
              <a:rPr lang="en-US" altLang="zh-CN" sz="3200" b="1" dirty="0">
                <a:solidFill>
                  <a:srgbClr val="0000FF"/>
                </a:solidFill>
                <a:latin typeface="+mn-lt"/>
                <a:ea typeface="黑体" pitchFamily="2" charset="-122"/>
              </a:rPr>
              <a:t>64 </a:t>
            </a:r>
            <a:r>
              <a:rPr lang="zh-CN" altLang="en-US" sz="3200" b="1" dirty="0">
                <a:solidFill>
                  <a:srgbClr val="0000FF"/>
                </a:solidFill>
                <a:latin typeface="+mn-lt"/>
                <a:ea typeface="黑体" pitchFamily="2" charset="-122"/>
              </a:rPr>
              <a:t>字节没有发生冲突，则后续的数据就不会发生冲突。</a:t>
            </a:r>
          </a:p>
        </p:txBody>
      </p:sp>
    </p:spTree>
    <p:extLst>
      <p:ext uri="{BB962C8B-B14F-4D97-AF65-F5344CB8AC3E}">
        <p14:creationId xmlns:p14="http://schemas.microsoft.com/office/powerpoint/2010/main" val="2745525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lgn="ctr"/>
            <a:r>
              <a:rPr lang="zh-CN" altLang="en-US"/>
              <a:t>最短有效帧长 </a:t>
            </a:r>
          </a:p>
        </p:txBody>
      </p:sp>
      <p:sp>
        <p:nvSpPr>
          <p:cNvPr id="418819" name="Rectangle 3"/>
          <p:cNvSpPr>
            <a:spLocks noGrp="1" noChangeArrowheads="1"/>
          </p:cNvSpPr>
          <p:nvPr>
            <p:ph idx="1"/>
          </p:nvPr>
        </p:nvSpPr>
        <p:spPr/>
        <p:txBody>
          <a:bodyPr/>
          <a:lstStyle/>
          <a:p>
            <a:r>
              <a:rPr lang="zh-CN" altLang="en-US" sz="3600" dirty="0">
                <a:solidFill>
                  <a:srgbClr val="00B050"/>
                </a:solidFill>
              </a:rPr>
              <a:t>如果发生冲突，就一定是在发送的前 </a:t>
            </a:r>
            <a:r>
              <a:rPr lang="en-US" altLang="zh-CN" sz="3600" dirty="0">
                <a:solidFill>
                  <a:srgbClr val="00B050"/>
                </a:solidFill>
              </a:rPr>
              <a:t>64 </a:t>
            </a:r>
            <a:r>
              <a:rPr lang="zh-CN" altLang="en-US" sz="3600" dirty="0">
                <a:solidFill>
                  <a:srgbClr val="00B050"/>
                </a:solidFill>
              </a:rPr>
              <a:t>字节之内。 </a:t>
            </a:r>
          </a:p>
          <a:p>
            <a:r>
              <a:rPr lang="zh-CN" altLang="en-US" sz="3600" dirty="0">
                <a:solidFill>
                  <a:srgbClr val="00B050"/>
                </a:solidFill>
              </a:rPr>
              <a:t>由于一检测到冲突就立即中止发送，这时已经发送出去的数据一定小于 </a:t>
            </a:r>
            <a:r>
              <a:rPr lang="en-US" altLang="zh-CN" sz="3600" dirty="0">
                <a:solidFill>
                  <a:srgbClr val="00B050"/>
                </a:solidFill>
              </a:rPr>
              <a:t>64 </a:t>
            </a:r>
            <a:r>
              <a:rPr lang="zh-CN" altLang="en-US" sz="3600" dirty="0">
                <a:solidFill>
                  <a:srgbClr val="00B050"/>
                </a:solidFill>
              </a:rPr>
              <a:t>字节。 </a:t>
            </a:r>
          </a:p>
          <a:p>
            <a:r>
              <a:rPr lang="zh-CN" altLang="en-US" sz="3600" dirty="0">
                <a:solidFill>
                  <a:srgbClr val="00B050"/>
                </a:solidFill>
              </a:rPr>
              <a:t>以太网规定了最短有效帧长为 </a:t>
            </a:r>
            <a:r>
              <a:rPr lang="en-US" altLang="zh-CN" sz="3600" dirty="0">
                <a:solidFill>
                  <a:srgbClr val="00B050"/>
                </a:solidFill>
              </a:rPr>
              <a:t>64 </a:t>
            </a:r>
            <a:r>
              <a:rPr lang="zh-CN" altLang="en-US" sz="3600" dirty="0">
                <a:solidFill>
                  <a:srgbClr val="00B050"/>
                </a:solidFill>
              </a:rPr>
              <a:t>字节，凡长度小于 </a:t>
            </a:r>
            <a:r>
              <a:rPr lang="en-US" altLang="zh-CN" sz="3600" dirty="0">
                <a:solidFill>
                  <a:srgbClr val="00B050"/>
                </a:solidFill>
              </a:rPr>
              <a:t>64 </a:t>
            </a:r>
            <a:r>
              <a:rPr lang="zh-CN" altLang="en-US" sz="3600" dirty="0">
                <a:solidFill>
                  <a:srgbClr val="00B050"/>
                </a:solidFill>
              </a:rPr>
              <a:t>字节的帧都是由于冲突而异常中止的无效帧。</a:t>
            </a:r>
          </a:p>
        </p:txBody>
      </p:sp>
      <p:sp>
        <p:nvSpPr>
          <p:cNvPr id="2" name="五角星 1"/>
          <p:cNvSpPr/>
          <p:nvPr/>
        </p:nvSpPr>
        <p:spPr bwMode="auto">
          <a:xfrm>
            <a:off x="5385048" y="5229200"/>
            <a:ext cx="1584176" cy="1296144"/>
          </a:xfrm>
          <a:prstGeom prst="star5">
            <a:avLst/>
          </a:prstGeom>
          <a:solidFill>
            <a:srgbClr val="FF0000"/>
          </a:solid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FF0000"/>
              </a:solidFill>
              <a:effectLst/>
              <a:latin typeface="Arial" charset="0"/>
            </a:endParaRPr>
          </a:p>
        </p:txBody>
      </p:sp>
    </p:spTree>
    <p:extLst>
      <p:ext uri="{BB962C8B-B14F-4D97-AF65-F5344CB8AC3E}">
        <p14:creationId xmlns:p14="http://schemas.microsoft.com/office/powerpoint/2010/main" val="1205821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zh-CN" altLang="en-US" dirty="0"/>
              <a:t>强化碰撞 </a:t>
            </a:r>
          </a:p>
        </p:txBody>
      </p:sp>
      <p:sp>
        <p:nvSpPr>
          <p:cNvPr id="419843" name="Rectangle 3"/>
          <p:cNvSpPr>
            <a:spLocks noGrp="1" noChangeArrowheads="1"/>
          </p:cNvSpPr>
          <p:nvPr>
            <p:ph idx="1"/>
          </p:nvPr>
        </p:nvSpPr>
        <p:spPr/>
        <p:txBody>
          <a:bodyPr/>
          <a:lstStyle/>
          <a:p>
            <a:pPr marL="0" indent="0">
              <a:buNone/>
            </a:pPr>
            <a:r>
              <a:rPr lang="zh-CN" altLang="en-US" dirty="0"/>
              <a:t>当发送数据的站一旦发现发生了碰撞时：</a:t>
            </a:r>
          </a:p>
          <a:p>
            <a:r>
              <a:rPr lang="en-US" altLang="zh-CN" dirty="0">
                <a:latin typeface="Arial" charset="0"/>
              </a:rPr>
              <a:t>(1) </a:t>
            </a:r>
            <a:r>
              <a:rPr lang="zh-CN" altLang="en-US" dirty="0">
                <a:latin typeface="Arial" charset="0"/>
                <a:ea typeface="黑体" pitchFamily="2" charset="-122"/>
              </a:rPr>
              <a:t>立即停止发送数据；</a:t>
            </a:r>
          </a:p>
          <a:p>
            <a:r>
              <a:rPr lang="en-US" altLang="zh-CN" dirty="0">
                <a:latin typeface="Arial" charset="0"/>
                <a:ea typeface="黑体" pitchFamily="2" charset="-122"/>
              </a:rPr>
              <a:t>(2) </a:t>
            </a:r>
            <a:r>
              <a:rPr lang="zh-CN" altLang="en-US" dirty="0">
                <a:latin typeface="Arial" charset="0"/>
                <a:ea typeface="黑体" pitchFamily="2" charset="-122"/>
              </a:rPr>
              <a:t>再继续发送若干比特的</a:t>
            </a:r>
            <a:r>
              <a:rPr lang="zh-CN" altLang="en-US" dirty="0">
                <a:solidFill>
                  <a:srgbClr val="FF0000"/>
                </a:solidFill>
                <a:latin typeface="Arial" charset="0"/>
                <a:ea typeface="黑体" pitchFamily="2" charset="-122"/>
              </a:rPr>
              <a:t>人为干扰信号  </a:t>
            </a:r>
            <a:r>
              <a:rPr lang="en-US" altLang="zh-CN" dirty="0">
                <a:latin typeface="Arial" charset="0"/>
                <a:ea typeface="黑体" pitchFamily="2" charset="-122"/>
              </a:rPr>
              <a:t>(jamming signal)</a:t>
            </a:r>
            <a:r>
              <a:rPr lang="zh-CN" altLang="en-US" dirty="0">
                <a:latin typeface="Arial" charset="0"/>
                <a:ea typeface="黑体" pitchFamily="2" charset="-122"/>
              </a:rPr>
              <a:t>，以便让所有用户都知道现在已经发生了碰撞。</a:t>
            </a:r>
            <a:r>
              <a:rPr lang="zh-CN" altLang="en-US" dirty="0"/>
              <a:t>  </a:t>
            </a:r>
          </a:p>
        </p:txBody>
      </p:sp>
    </p:spTree>
    <p:extLst>
      <p:ext uri="{BB962C8B-B14F-4D97-AF65-F5344CB8AC3E}">
        <p14:creationId xmlns:p14="http://schemas.microsoft.com/office/powerpoint/2010/main" val="2123947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284685" y="4463255"/>
            <a:ext cx="316442" cy="3000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67" name="Rectangle 3"/>
          <p:cNvSpPr>
            <a:spLocks noChangeArrowheads="1"/>
          </p:cNvSpPr>
          <p:nvPr/>
        </p:nvSpPr>
        <p:spPr bwMode="auto">
          <a:xfrm>
            <a:off x="1320800" y="3618706"/>
            <a:ext cx="228733" cy="2841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868" name="Group 4"/>
          <p:cNvGrpSpPr>
            <a:grpSpLocks/>
          </p:cNvGrpSpPr>
          <p:nvPr/>
        </p:nvGrpSpPr>
        <p:grpSpPr bwMode="auto">
          <a:xfrm>
            <a:off x="1157420" y="1850230"/>
            <a:ext cx="7090701" cy="3309938"/>
            <a:chOff x="673" y="1619"/>
            <a:chExt cx="4123" cy="2085"/>
          </a:xfrm>
        </p:grpSpPr>
        <p:grpSp>
          <p:nvGrpSpPr>
            <p:cNvPr id="420869" name="Group 5"/>
            <p:cNvGrpSpPr>
              <a:grpSpLocks/>
            </p:cNvGrpSpPr>
            <p:nvPr/>
          </p:nvGrpSpPr>
          <p:grpSpPr bwMode="auto">
            <a:xfrm>
              <a:off x="992" y="1619"/>
              <a:ext cx="3804" cy="1645"/>
              <a:chOff x="992" y="1619"/>
              <a:chExt cx="3804" cy="1645"/>
            </a:xfrm>
          </p:grpSpPr>
          <p:sp>
            <p:nvSpPr>
              <p:cNvPr id="420870" name="AutoShape 6"/>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71" name="AutoShape 7"/>
              <p:cNvSpPr>
                <a:spLocks noChangeArrowheads="1"/>
              </p:cNvSpPr>
              <p:nvPr/>
            </p:nvSpPr>
            <p:spPr bwMode="auto">
              <a:xfrm rot="601221">
                <a:off x="2228" y="2087"/>
                <a:ext cx="1066" cy="424"/>
              </a:xfrm>
              <a:prstGeom prst="rightArrow">
                <a:avLst>
                  <a:gd name="adj1" fmla="val 49370"/>
                  <a:gd name="adj2" fmla="val 80790"/>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2000" b="1" dirty="0">
                    <a:solidFill>
                      <a:srgbClr val="0000CC"/>
                    </a:solidFill>
                    <a:latin typeface="+mn-lt"/>
                    <a:ea typeface="黑体" pitchFamily="2" charset="-122"/>
                  </a:rPr>
                  <a:t>数据帧</a:t>
                </a:r>
              </a:p>
            </p:txBody>
          </p:sp>
        </p:grpSp>
        <p:grpSp>
          <p:nvGrpSpPr>
            <p:cNvPr id="420872" name="Group 8"/>
            <p:cNvGrpSpPr>
              <a:grpSpLocks/>
            </p:cNvGrpSpPr>
            <p:nvPr/>
          </p:nvGrpSpPr>
          <p:grpSpPr bwMode="auto">
            <a:xfrm>
              <a:off x="673" y="2614"/>
              <a:ext cx="4123" cy="1090"/>
              <a:chOff x="673" y="2606"/>
              <a:chExt cx="4123" cy="1090"/>
            </a:xfrm>
          </p:grpSpPr>
          <p:grpSp>
            <p:nvGrpSpPr>
              <p:cNvPr id="420873" name="Group 9"/>
              <p:cNvGrpSpPr>
                <a:grpSpLocks/>
              </p:cNvGrpSpPr>
              <p:nvPr/>
            </p:nvGrpSpPr>
            <p:grpSpPr bwMode="auto">
              <a:xfrm>
                <a:off x="992" y="2627"/>
                <a:ext cx="3804" cy="1061"/>
                <a:chOff x="992" y="2627"/>
                <a:chExt cx="3804" cy="1061"/>
              </a:xfrm>
            </p:grpSpPr>
            <p:grpSp>
              <p:nvGrpSpPr>
                <p:cNvPr id="420874" name="Group 10"/>
                <p:cNvGrpSpPr>
                  <a:grpSpLocks/>
                </p:cNvGrpSpPr>
                <p:nvPr/>
              </p:nvGrpSpPr>
              <p:grpSpPr bwMode="auto">
                <a:xfrm>
                  <a:off x="992" y="2627"/>
                  <a:ext cx="3804" cy="1061"/>
                  <a:chOff x="992" y="2627"/>
                  <a:chExt cx="3804" cy="1061"/>
                </a:xfrm>
              </p:grpSpPr>
              <p:sp>
                <p:nvSpPr>
                  <p:cNvPr id="420875" name="AutoShape 11"/>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76" name="AutoShape 12"/>
                  <p:cNvSpPr>
                    <a:spLocks noChangeArrowheads="1"/>
                  </p:cNvSpPr>
                  <p:nvPr/>
                </p:nvSpPr>
                <p:spPr bwMode="auto">
                  <a:xfrm rot="601221">
                    <a:off x="2272" y="2973"/>
                    <a:ext cx="1737" cy="469"/>
                  </a:xfrm>
                  <a:prstGeom prst="rightArrow">
                    <a:avLst>
                      <a:gd name="adj1" fmla="val 49370"/>
                      <a:gd name="adj2" fmla="val 119013"/>
                    </a:avLst>
                  </a:prstGeom>
                  <a:solidFill>
                    <a:srgbClr val="FFFF00"/>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877" name="Text Box 13"/>
                <p:cNvSpPr txBox="1">
                  <a:spLocks noChangeArrowheads="1"/>
                </p:cNvSpPr>
                <p:nvPr/>
              </p:nvSpPr>
              <p:spPr bwMode="auto">
                <a:xfrm rot="595815">
                  <a:off x="2555" y="3034"/>
                  <a:ext cx="7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solidFill>
                        <a:srgbClr val="0000CC"/>
                      </a:solidFill>
                      <a:latin typeface="+mn-lt"/>
                      <a:ea typeface="黑体" pitchFamily="2" charset="-122"/>
                    </a:rPr>
                    <a:t>干扰信号</a:t>
                  </a:r>
                  <a:endParaRPr kumimoji="1" lang="zh-CN" altLang="en-US" b="1" dirty="0">
                    <a:solidFill>
                      <a:srgbClr val="0000CC"/>
                    </a:solidFill>
                    <a:latin typeface="+mn-lt"/>
                    <a:ea typeface="黑体" pitchFamily="2" charset="-122"/>
                  </a:endParaRPr>
                </a:p>
              </p:txBody>
            </p:sp>
          </p:grpSp>
          <p:grpSp>
            <p:nvGrpSpPr>
              <p:cNvPr id="420878" name="Group 14"/>
              <p:cNvGrpSpPr>
                <a:grpSpLocks/>
              </p:cNvGrpSpPr>
              <p:nvPr/>
            </p:nvGrpSpPr>
            <p:grpSpPr bwMode="auto">
              <a:xfrm>
                <a:off x="673" y="2606"/>
                <a:ext cx="319" cy="1090"/>
                <a:chOff x="673" y="2606"/>
                <a:chExt cx="319" cy="1090"/>
              </a:xfrm>
            </p:grpSpPr>
            <p:sp>
              <p:nvSpPr>
                <p:cNvPr id="420879"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0"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1" name="Rectangle 17"/>
                <p:cNvSpPr>
                  <a:spLocks noChangeArrowheads="1"/>
                </p:cNvSpPr>
                <p:nvPr/>
              </p:nvSpPr>
              <p:spPr bwMode="auto">
                <a:xfrm>
                  <a:off x="728" y="3259"/>
                  <a:ext cx="165" cy="23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itchFamily="2" charset="-122"/>
                      <a:sym typeface="Symbol" pitchFamily="18" charset="2"/>
                    </a:rPr>
                    <a:t></a:t>
                  </a:r>
                </a:p>
              </p:txBody>
            </p:sp>
            <p:sp>
              <p:nvSpPr>
                <p:cNvPr id="420882"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3"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4" name="Text Box 20"/>
                <p:cNvSpPr txBox="1">
                  <a:spLocks noChangeArrowheads="1"/>
                </p:cNvSpPr>
                <p:nvPr/>
              </p:nvSpPr>
              <p:spPr bwMode="auto">
                <a:xfrm>
                  <a:off x="673" y="2722"/>
                  <a:ext cx="239" cy="2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r>
                    <a:rPr kumimoji="1" lang="en-US" altLang="zh-CN" b="1" i="1" baseline="-25000">
                      <a:solidFill>
                        <a:srgbClr val="0000CC"/>
                      </a:solidFill>
                      <a:latin typeface="+mn-lt"/>
                      <a:ea typeface="黑体" pitchFamily="2" charset="-122"/>
                    </a:rPr>
                    <a:t>J</a:t>
                  </a:r>
                  <a:endParaRPr kumimoji="1" lang="en-US" altLang="zh-CN" b="1">
                    <a:solidFill>
                      <a:srgbClr val="0000CC"/>
                    </a:solidFill>
                    <a:latin typeface="+mn-lt"/>
                    <a:ea typeface="黑体" pitchFamily="2" charset="-122"/>
                  </a:endParaRPr>
                </a:p>
              </p:txBody>
            </p:sp>
          </p:grpSp>
        </p:grpSp>
      </p:grpSp>
      <p:sp>
        <p:nvSpPr>
          <p:cNvPr id="420885" name="Rectangle 2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dirty="0"/>
              <a:t>人为干扰信号 </a:t>
            </a:r>
          </a:p>
        </p:txBody>
      </p:sp>
      <p:sp>
        <p:nvSpPr>
          <p:cNvPr id="420886" name="Line 22"/>
          <p:cNvSpPr>
            <a:spLocks noChangeShapeType="1"/>
          </p:cNvSpPr>
          <p:nvPr/>
        </p:nvSpPr>
        <p:spPr bwMode="auto">
          <a:xfrm>
            <a:off x="1721513" y="1850230"/>
            <a:ext cx="6523169" cy="0"/>
          </a:xfrm>
          <a:prstGeom prst="line">
            <a:avLst/>
          </a:prstGeom>
          <a:noFill/>
          <a:ln w="5715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7" name="Line 23"/>
          <p:cNvSpPr>
            <a:spLocks noChangeShapeType="1"/>
          </p:cNvSpPr>
          <p:nvPr/>
        </p:nvSpPr>
        <p:spPr bwMode="auto">
          <a:xfrm>
            <a:off x="1706033" y="1858168"/>
            <a:ext cx="0" cy="3435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8" name="Line 24"/>
          <p:cNvSpPr>
            <a:spLocks noChangeShapeType="1"/>
          </p:cNvSpPr>
          <p:nvPr/>
        </p:nvSpPr>
        <p:spPr bwMode="auto">
          <a:xfrm>
            <a:off x="8299715" y="1850230"/>
            <a:ext cx="10215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89" name="Line 25"/>
          <p:cNvSpPr>
            <a:spLocks noChangeShapeType="1"/>
          </p:cNvSpPr>
          <p:nvPr/>
        </p:nvSpPr>
        <p:spPr bwMode="auto">
          <a:xfrm>
            <a:off x="8299715" y="2861468"/>
            <a:ext cx="4351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0" name="Line 26"/>
          <p:cNvSpPr>
            <a:spLocks noChangeShapeType="1"/>
          </p:cNvSpPr>
          <p:nvPr/>
        </p:nvSpPr>
        <p:spPr bwMode="auto">
          <a:xfrm>
            <a:off x="8502650" y="1858168"/>
            <a:ext cx="0" cy="100330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1" name="Rectangle 27"/>
          <p:cNvSpPr>
            <a:spLocks noChangeArrowheads="1"/>
          </p:cNvSpPr>
          <p:nvPr/>
        </p:nvSpPr>
        <p:spPr bwMode="auto">
          <a:xfrm>
            <a:off x="130188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itchFamily="2" charset="-122"/>
              </a:rPr>
              <a:t>A</a:t>
            </a:r>
          </a:p>
        </p:txBody>
      </p:sp>
      <p:sp>
        <p:nvSpPr>
          <p:cNvPr id="420892" name="Rectangle 28"/>
          <p:cNvSpPr>
            <a:spLocks noChangeArrowheads="1"/>
          </p:cNvSpPr>
          <p:nvPr/>
        </p:nvSpPr>
        <p:spPr bwMode="auto">
          <a:xfrm>
            <a:off x="8072703" y="1412080"/>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800" b="1">
                <a:solidFill>
                  <a:srgbClr val="0000CC"/>
                </a:solidFill>
                <a:latin typeface="+mn-lt"/>
                <a:ea typeface="黑体" pitchFamily="2" charset="-122"/>
              </a:rPr>
              <a:t>B</a:t>
            </a:r>
          </a:p>
        </p:txBody>
      </p:sp>
      <p:sp>
        <p:nvSpPr>
          <p:cNvPr id="420893" name="Line 29"/>
          <p:cNvSpPr>
            <a:spLocks noChangeShapeType="1"/>
          </p:cNvSpPr>
          <p:nvPr/>
        </p:nvSpPr>
        <p:spPr bwMode="auto">
          <a:xfrm>
            <a:off x="935567" y="2055018"/>
            <a:ext cx="0" cy="2322512"/>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4" name="Line 30"/>
          <p:cNvSpPr>
            <a:spLocks noChangeShapeType="1"/>
          </p:cNvSpPr>
          <p:nvPr/>
        </p:nvSpPr>
        <p:spPr bwMode="auto">
          <a:xfrm>
            <a:off x="8244681" y="1843881"/>
            <a:ext cx="0" cy="3457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5" name="Line 31"/>
          <p:cNvSpPr>
            <a:spLocks noChangeShapeType="1"/>
          </p:cNvSpPr>
          <p:nvPr/>
        </p:nvSpPr>
        <p:spPr bwMode="auto">
          <a:xfrm>
            <a:off x="1219333" y="3432968"/>
            <a:ext cx="433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6" name="Line 32"/>
          <p:cNvSpPr>
            <a:spLocks noChangeShapeType="1"/>
          </p:cNvSpPr>
          <p:nvPr/>
        </p:nvSpPr>
        <p:spPr bwMode="auto">
          <a:xfrm>
            <a:off x="1193535" y="1850230"/>
            <a:ext cx="433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897" name="Line 33"/>
          <p:cNvSpPr>
            <a:spLocks noChangeShapeType="1"/>
          </p:cNvSpPr>
          <p:nvPr/>
        </p:nvSpPr>
        <p:spPr bwMode="auto">
          <a:xfrm>
            <a:off x="1415389" y="1850230"/>
            <a:ext cx="0" cy="157003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898" name="Group 34"/>
          <p:cNvGrpSpPr>
            <a:grpSpLocks/>
          </p:cNvGrpSpPr>
          <p:nvPr/>
        </p:nvGrpSpPr>
        <p:grpSpPr bwMode="auto">
          <a:xfrm>
            <a:off x="1186652" y="2374108"/>
            <a:ext cx="440253" cy="391442"/>
            <a:chOff x="4272" y="1968"/>
            <a:chExt cx="218" cy="223"/>
          </a:xfrm>
        </p:grpSpPr>
        <p:sp>
          <p:nvSpPr>
            <p:cNvPr id="420899" name="Rectangle 35"/>
            <p:cNvSpPr>
              <a:spLocks noChangeArrowheads="1"/>
            </p:cNvSpPr>
            <p:nvPr/>
          </p:nvSpPr>
          <p:spPr bwMode="auto">
            <a:xfrm>
              <a:off x="4309" y="2009"/>
              <a:ext cx="181" cy="1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0" name="Text Box 36"/>
            <p:cNvSpPr txBox="1">
              <a:spLocks noChangeArrowheads="1"/>
            </p:cNvSpPr>
            <p:nvPr/>
          </p:nvSpPr>
          <p:spPr bwMode="auto">
            <a:xfrm>
              <a:off x="4272" y="1968"/>
              <a:ext cx="21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r>
                <a:rPr kumimoji="1" lang="en-US" altLang="zh-CN" b="1" i="1" baseline="-25000">
                  <a:solidFill>
                    <a:srgbClr val="0000CC"/>
                  </a:solidFill>
                  <a:latin typeface="+mn-lt"/>
                  <a:ea typeface="黑体" pitchFamily="2" charset="-122"/>
                </a:rPr>
                <a:t>B</a:t>
              </a:r>
              <a:endParaRPr kumimoji="1" lang="en-US" altLang="zh-CN" b="1">
                <a:solidFill>
                  <a:srgbClr val="0000CC"/>
                </a:solidFill>
                <a:latin typeface="+mn-lt"/>
                <a:ea typeface="黑体" pitchFamily="2" charset="-122"/>
              </a:endParaRPr>
            </a:p>
          </p:txBody>
        </p:sp>
      </p:grpSp>
      <p:sp>
        <p:nvSpPr>
          <p:cNvPr id="420901" name="Text Box 37"/>
          <p:cNvSpPr txBox="1">
            <a:spLocks noChangeArrowheads="1"/>
          </p:cNvSpPr>
          <p:nvPr/>
        </p:nvSpPr>
        <p:spPr bwMode="auto">
          <a:xfrm>
            <a:off x="741231" y="4347369"/>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i="1">
                <a:solidFill>
                  <a:srgbClr val="0000CC"/>
                </a:solidFill>
                <a:latin typeface="+mn-lt"/>
                <a:ea typeface="黑体" pitchFamily="2" charset="-122"/>
              </a:rPr>
              <a:t>t</a:t>
            </a:r>
          </a:p>
        </p:txBody>
      </p:sp>
      <p:sp>
        <p:nvSpPr>
          <p:cNvPr id="420902" name="Line 38"/>
          <p:cNvSpPr>
            <a:spLocks noChangeShapeType="1"/>
          </p:cNvSpPr>
          <p:nvPr/>
        </p:nvSpPr>
        <p:spPr bwMode="auto">
          <a:xfrm>
            <a:off x="1706033" y="5147468"/>
            <a:ext cx="6555846" cy="0"/>
          </a:xfrm>
          <a:prstGeom prst="line">
            <a:avLst/>
          </a:prstGeom>
          <a:noFill/>
          <a:ln w="19050">
            <a:solidFill>
              <a:schemeClr val="tx1"/>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3" name="Rectangle 39"/>
          <p:cNvSpPr>
            <a:spLocks noChangeArrowheads="1"/>
          </p:cNvSpPr>
          <p:nvPr/>
        </p:nvSpPr>
        <p:spPr bwMode="auto">
          <a:xfrm>
            <a:off x="8366787" y="2124868"/>
            <a:ext cx="283733"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CC"/>
                </a:solidFill>
                <a:latin typeface="+mn-lt"/>
                <a:ea typeface="黑体" pitchFamily="2" charset="-122"/>
                <a:sym typeface="Symbol" pitchFamily="18" charset="2"/>
              </a:rPr>
              <a:t></a:t>
            </a:r>
          </a:p>
        </p:txBody>
      </p:sp>
      <p:grpSp>
        <p:nvGrpSpPr>
          <p:cNvPr id="420904" name="Group 40"/>
          <p:cNvGrpSpPr>
            <a:grpSpLocks/>
          </p:cNvGrpSpPr>
          <p:nvPr/>
        </p:nvGrpSpPr>
        <p:grpSpPr bwMode="auto">
          <a:xfrm>
            <a:off x="6640116" y="1124744"/>
            <a:ext cx="1621763" cy="1316037"/>
            <a:chOff x="3861" y="1162"/>
            <a:chExt cx="943" cy="829"/>
          </a:xfrm>
        </p:grpSpPr>
        <p:sp>
          <p:nvSpPr>
            <p:cNvPr id="420905"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06" name="Text Box 42"/>
            <p:cNvSpPr txBox="1">
              <a:spLocks noChangeArrowheads="1"/>
            </p:cNvSpPr>
            <p:nvPr/>
          </p:nvSpPr>
          <p:spPr bwMode="auto">
            <a:xfrm>
              <a:off x="3878" y="1162"/>
              <a:ext cx="7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CC"/>
                  </a:solidFill>
                  <a:latin typeface="+mn-lt"/>
                  <a:ea typeface="黑体" pitchFamily="2" charset="-122"/>
                </a:rPr>
                <a:t>B </a:t>
              </a:r>
              <a:r>
                <a:rPr kumimoji="1" lang="zh-CN" altLang="en-US" b="1">
                  <a:solidFill>
                    <a:srgbClr val="0000CC"/>
                  </a:solidFill>
                  <a:latin typeface="+mn-lt"/>
                  <a:ea typeface="黑体" pitchFamily="2" charset="-122"/>
                </a:rPr>
                <a:t>发送数据</a:t>
              </a:r>
            </a:p>
          </p:txBody>
        </p:sp>
        <p:sp>
          <p:nvSpPr>
            <p:cNvPr id="420907" name="Line 43"/>
            <p:cNvSpPr>
              <a:spLocks noChangeShapeType="1"/>
            </p:cNvSpPr>
            <p:nvPr/>
          </p:nvSpPr>
          <p:spPr bwMode="auto">
            <a:xfrm>
              <a:off x="4377" y="1389"/>
              <a:ext cx="427" cy="602"/>
            </a:xfrm>
            <a:prstGeom prst="line">
              <a:avLst/>
            </a:prstGeom>
            <a:noFill/>
            <a:ln w="1905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909" name="Line 45"/>
          <p:cNvSpPr>
            <a:spLocks noChangeShapeType="1"/>
          </p:cNvSpPr>
          <p:nvPr/>
        </p:nvSpPr>
        <p:spPr bwMode="auto">
          <a:xfrm flipH="1">
            <a:off x="1699154" y="2861469"/>
            <a:ext cx="584729" cy="57943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0" name="AutoShape 46"/>
          <p:cNvSpPr>
            <a:spLocks noChangeArrowheads="1"/>
          </p:cNvSpPr>
          <p:nvPr/>
        </p:nvSpPr>
        <p:spPr bwMode="auto">
          <a:xfrm>
            <a:off x="1706033" y="2061369"/>
            <a:ext cx="1843617" cy="1584325"/>
          </a:xfrm>
          <a:prstGeom prst="irregularSeal1">
            <a:avLst/>
          </a:prstGeom>
          <a:solidFill>
            <a:srgbClr val="FF99FF"/>
          </a:solidFill>
          <a:ln w="19050">
            <a:solidFill>
              <a:schemeClr val="tx1"/>
            </a:solidFill>
            <a:miter lim="800000"/>
            <a:headEnd/>
            <a:tailEnd/>
          </a:ln>
          <a:effectLst/>
        </p:spPr>
        <p:txBody>
          <a:bodyPr wrap="none" anchor="ctr"/>
          <a:lstStyle/>
          <a:p>
            <a:endParaRPr lang="zh-CN" altLang="en-US" b="1">
              <a:solidFill>
                <a:srgbClr val="0000CC"/>
              </a:solidFill>
              <a:latin typeface="+mn-lt"/>
              <a:ea typeface="黑体" pitchFamily="2" charset="-122"/>
            </a:endParaRPr>
          </a:p>
        </p:txBody>
      </p:sp>
      <p:sp>
        <p:nvSpPr>
          <p:cNvPr id="420911" name="Text Box 47"/>
          <p:cNvSpPr txBox="1">
            <a:spLocks noChangeArrowheads="1"/>
          </p:cNvSpPr>
          <p:nvPr/>
        </p:nvSpPr>
        <p:spPr bwMode="auto">
          <a:xfrm>
            <a:off x="2010437" y="2509044"/>
            <a:ext cx="110799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85000"/>
              </a:lnSpc>
            </a:pPr>
            <a:r>
              <a:rPr kumimoji="1" lang="en-US" altLang="zh-CN" sz="2400" b="1">
                <a:solidFill>
                  <a:srgbClr val="0000CC"/>
                </a:solidFill>
                <a:latin typeface="+mn-lt"/>
                <a:ea typeface="黑体" pitchFamily="2" charset="-122"/>
              </a:rPr>
              <a:t>A </a:t>
            </a:r>
            <a:r>
              <a:rPr kumimoji="1" lang="zh-CN" altLang="en-US" sz="2400" b="1">
                <a:solidFill>
                  <a:srgbClr val="0000CC"/>
                </a:solidFill>
                <a:latin typeface="+mn-lt"/>
                <a:ea typeface="黑体" pitchFamily="2" charset="-122"/>
              </a:rPr>
              <a:t>检测</a:t>
            </a:r>
          </a:p>
          <a:p>
            <a:pPr eaLnBrk="0" hangingPunct="0">
              <a:lnSpc>
                <a:spcPct val="85000"/>
              </a:lnSpc>
            </a:pPr>
            <a:r>
              <a:rPr kumimoji="1" lang="zh-CN" altLang="en-US" sz="2400" b="1">
                <a:solidFill>
                  <a:srgbClr val="0000CC"/>
                </a:solidFill>
                <a:latin typeface="+mn-lt"/>
                <a:ea typeface="黑体" pitchFamily="2" charset="-122"/>
              </a:rPr>
              <a:t>到冲突</a:t>
            </a:r>
          </a:p>
        </p:txBody>
      </p:sp>
      <p:grpSp>
        <p:nvGrpSpPr>
          <p:cNvPr id="420912" name="Group 48"/>
          <p:cNvGrpSpPr>
            <a:grpSpLocks/>
          </p:cNvGrpSpPr>
          <p:nvPr/>
        </p:nvGrpSpPr>
        <p:grpSpPr bwMode="auto">
          <a:xfrm>
            <a:off x="5028671" y="1254918"/>
            <a:ext cx="1927887" cy="1397000"/>
            <a:chOff x="2925" y="1207"/>
            <a:chExt cx="1121" cy="880"/>
          </a:xfrm>
        </p:grpSpPr>
        <p:sp>
          <p:nvSpPr>
            <p:cNvPr id="420913" name="Line 49"/>
            <p:cNvSpPr>
              <a:spLocks noChangeShapeType="1"/>
            </p:cNvSpPr>
            <p:nvPr/>
          </p:nvSpPr>
          <p:spPr bwMode="auto">
            <a:xfrm>
              <a:off x="3787" y="1706"/>
              <a:ext cx="232" cy="381"/>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20914" name="Group 50"/>
            <p:cNvGrpSpPr>
              <a:grpSpLocks/>
            </p:cNvGrpSpPr>
            <p:nvPr/>
          </p:nvGrpSpPr>
          <p:grpSpPr bwMode="auto">
            <a:xfrm>
              <a:off x="2925" y="1207"/>
              <a:ext cx="1121" cy="681"/>
              <a:chOff x="3514" y="2256"/>
              <a:chExt cx="1121" cy="681"/>
            </a:xfrm>
          </p:grpSpPr>
          <p:sp>
            <p:nvSpPr>
              <p:cNvPr id="420915" name="AutoShape 51"/>
              <p:cNvSpPr>
                <a:spLocks noChangeArrowheads="1"/>
              </p:cNvSpPr>
              <p:nvPr/>
            </p:nvSpPr>
            <p:spPr bwMode="auto">
              <a:xfrm>
                <a:off x="3514" y="2256"/>
                <a:ext cx="1121" cy="681"/>
              </a:xfrm>
              <a:prstGeom prst="irregularSeal1">
                <a:avLst/>
              </a:prstGeom>
              <a:solidFill>
                <a:srgbClr val="FF00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6" name="Text Box 52"/>
              <p:cNvSpPr txBox="1">
                <a:spLocks noChangeArrowheads="1"/>
              </p:cNvSpPr>
              <p:nvPr/>
            </p:nvSpPr>
            <p:spPr bwMode="auto">
              <a:xfrm>
                <a:off x="3721" y="2446"/>
                <a:ext cx="6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b="1" dirty="0">
                    <a:solidFill>
                      <a:srgbClr val="0000CC"/>
                    </a:solidFill>
                    <a:latin typeface="+mn-lt"/>
                    <a:ea typeface="黑体" pitchFamily="2" charset="-122"/>
                  </a:rPr>
                  <a:t>开始冲突</a:t>
                </a:r>
              </a:p>
            </p:txBody>
          </p:sp>
        </p:grpSp>
      </p:grpSp>
      <p:sp>
        <p:nvSpPr>
          <p:cNvPr id="420918" name="Line 54"/>
          <p:cNvSpPr>
            <a:spLocks noChangeShapeType="1"/>
          </p:cNvSpPr>
          <p:nvPr/>
        </p:nvSpPr>
        <p:spPr bwMode="auto">
          <a:xfrm>
            <a:off x="8330671" y="5147468"/>
            <a:ext cx="990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19" name="Line 55"/>
          <p:cNvSpPr>
            <a:spLocks noChangeShapeType="1"/>
          </p:cNvSpPr>
          <p:nvPr/>
        </p:nvSpPr>
        <p:spPr bwMode="auto">
          <a:xfrm>
            <a:off x="9008269" y="1828006"/>
            <a:ext cx="0" cy="3306763"/>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0" name="Text Box 56"/>
          <p:cNvSpPr txBox="1">
            <a:spLocks noChangeArrowheads="1"/>
          </p:cNvSpPr>
          <p:nvPr/>
        </p:nvSpPr>
        <p:spPr bwMode="auto">
          <a:xfrm>
            <a:off x="8755460" y="2456656"/>
            <a:ext cx="492443" cy="230832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400" b="1">
                <a:solidFill>
                  <a:srgbClr val="0000CC"/>
                </a:solidFill>
                <a:latin typeface="+mn-lt"/>
                <a:ea typeface="黑体" pitchFamily="2" charset="-122"/>
              </a:rPr>
              <a:t>信</a:t>
            </a:r>
          </a:p>
          <a:p>
            <a:pPr eaLnBrk="0" hangingPunct="0"/>
            <a:r>
              <a:rPr kumimoji="1" lang="zh-CN" altLang="en-US" sz="2400" b="1">
                <a:solidFill>
                  <a:srgbClr val="0000CC"/>
                </a:solidFill>
                <a:latin typeface="+mn-lt"/>
                <a:ea typeface="黑体" pitchFamily="2" charset="-122"/>
              </a:rPr>
              <a:t>道</a:t>
            </a:r>
          </a:p>
          <a:p>
            <a:pPr eaLnBrk="0" hangingPunct="0"/>
            <a:r>
              <a:rPr kumimoji="1" lang="zh-CN" altLang="en-US" sz="2400" b="1">
                <a:solidFill>
                  <a:srgbClr val="0000CC"/>
                </a:solidFill>
                <a:latin typeface="+mn-lt"/>
                <a:ea typeface="黑体" pitchFamily="2" charset="-122"/>
              </a:rPr>
              <a:t>占</a:t>
            </a:r>
          </a:p>
          <a:p>
            <a:pPr eaLnBrk="0" hangingPunct="0"/>
            <a:r>
              <a:rPr kumimoji="1" lang="zh-CN" altLang="en-US" sz="2400" b="1">
                <a:solidFill>
                  <a:srgbClr val="0000CC"/>
                </a:solidFill>
                <a:latin typeface="+mn-lt"/>
                <a:ea typeface="黑体" pitchFamily="2" charset="-122"/>
              </a:rPr>
              <a:t>用</a:t>
            </a:r>
          </a:p>
          <a:p>
            <a:pPr eaLnBrk="0" hangingPunct="0"/>
            <a:r>
              <a:rPr kumimoji="1" lang="zh-CN" altLang="en-US" sz="2400" b="1">
                <a:solidFill>
                  <a:srgbClr val="0000CC"/>
                </a:solidFill>
                <a:latin typeface="+mn-lt"/>
                <a:ea typeface="黑体" pitchFamily="2" charset="-122"/>
              </a:rPr>
              <a:t>时</a:t>
            </a:r>
          </a:p>
          <a:p>
            <a:pPr eaLnBrk="0" hangingPunct="0"/>
            <a:r>
              <a:rPr kumimoji="1" lang="zh-CN" altLang="en-US" sz="2400" b="1">
                <a:solidFill>
                  <a:srgbClr val="0000CC"/>
                </a:solidFill>
                <a:latin typeface="+mn-lt"/>
                <a:ea typeface="黑体" pitchFamily="2" charset="-122"/>
              </a:rPr>
              <a:t>间</a:t>
            </a:r>
          </a:p>
        </p:txBody>
      </p:sp>
      <p:grpSp>
        <p:nvGrpSpPr>
          <p:cNvPr id="420921" name="Group 57"/>
          <p:cNvGrpSpPr>
            <a:grpSpLocks/>
          </p:cNvGrpSpPr>
          <p:nvPr/>
        </p:nvGrpSpPr>
        <p:grpSpPr bwMode="auto">
          <a:xfrm>
            <a:off x="1754188" y="1124744"/>
            <a:ext cx="1745589" cy="720725"/>
            <a:chOff x="1020" y="1162"/>
            <a:chExt cx="1015" cy="454"/>
          </a:xfrm>
        </p:grpSpPr>
        <p:sp>
          <p:nvSpPr>
            <p:cNvPr id="42092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3" name="Text Box 59"/>
            <p:cNvSpPr txBox="1">
              <a:spLocks noChangeArrowheads="1"/>
            </p:cNvSpPr>
            <p:nvPr/>
          </p:nvSpPr>
          <p:spPr bwMode="auto">
            <a:xfrm>
              <a:off x="1111" y="1162"/>
              <a:ext cx="7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a:solidFill>
                    <a:srgbClr val="0000CC"/>
                  </a:solidFill>
                  <a:latin typeface="+mn-lt"/>
                  <a:ea typeface="黑体" pitchFamily="2" charset="-122"/>
                </a:rPr>
                <a:t>A </a:t>
              </a:r>
              <a:r>
                <a:rPr kumimoji="1" lang="zh-CN" altLang="en-US" b="1">
                  <a:solidFill>
                    <a:srgbClr val="0000CC"/>
                  </a:solidFill>
                  <a:latin typeface="+mn-lt"/>
                  <a:ea typeface="黑体" pitchFamily="2" charset="-122"/>
                </a:rPr>
                <a:t>发送数据</a:t>
              </a:r>
            </a:p>
          </p:txBody>
        </p:sp>
        <p:sp>
          <p:nvSpPr>
            <p:cNvPr id="420924" name="Line 60"/>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sp>
        <p:nvSpPr>
          <p:cNvPr id="420925" name="Line 61"/>
          <p:cNvSpPr>
            <a:spLocks noChangeShapeType="1"/>
          </p:cNvSpPr>
          <p:nvPr/>
        </p:nvSpPr>
        <p:spPr bwMode="auto">
          <a:xfrm flipH="1">
            <a:off x="1692275" y="2440781"/>
            <a:ext cx="6528329" cy="1008063"/>
          </a:xfrm>
          <a:prstGeom prst="line">
            <a:avLst/>
          </a:prstGeom>
          <a:noFill/>
          <a:ln w="571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6" name="Rectangle 62"/>
          <p:cNvSpPr>
            <a:spLocks noChangeArrowheads="1"/>
          </p:cNvSpPr>
          <p:nvPr/>
        </p:nvSpPr>
        <p:spPr bwMode="auto">
          <a:xfrm>
            <a:off x="1288125" y="5092378"/>
            <a:ext cx="466063" cy="354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20927" name="Text Box 63"/>
          <p:cNvSpPr txBox="1">
            <a:spLocks noChangeArrowheads="1"/>
          </p:cNvSpPr>
          <p:nvPr/>
        </p:nvSpPr>
        <p:spPr bwMode="auto">
          <a:xfrm>
            <a:off x="708089" y="5445224"/>
            <a:ext cx="8915400" cy="830997"/>
          </a:xfrm>
          <a:prstGeom prst="rect">
            <a:avLst/>
          </a:prstGeom>
          <a:solidFill>
            <a:srgbClr val="00FFFF"/>
          </a:solidFill>
          <a:ln w="9525">
            <a:solidFill>
              <a:srgbClr val="333399"/>
            </a:solidFill>
            <a:miter lim="800000"/>
            <a:headEnd/>
            <a:tailEnd/>
          </a:ln>
          <a:effectLst/>
        </p:spPr>
        <p:txBody>
          <a:bodyPr>
            <a:spAutoFit/>
          </a:bodyPr>
          <a:lstStyle/>
          <a:p>
            <a:r>
              <a:rPr lang="en-US" altLang="zh-CN" sz="2400" b="1" dirty="0">
                <a:solidFill>
                  <a:srgbClr val="000066"/>
                </a:solidFill>
                <a:latin typeface="+mn-lt"/>
                <a:ea typeface="黑体" pitchFamily="2" charset="-122"/>
              </a:rPr>
              <a:t>B </a:t>
            </a:r>
            <a:r>
              <a:rPr lang="zh-CN" altLang="en-US" sz="2400" b="1" dirty="0">
                <a:solidFill>
                  <a:srgbClr val="000066"/>
                </a:solidFill>
                <a:latin typeface="+mn-lt"/>
                <a:ea typeface="黑体" pitchFamily="2" charset="-122"/>
              </a:rPr>
              <a:t>也能够检测到冲突，并立即停止发送数据帧，接着就发送干扰信号。这里为了简单起见，只画出 </a:t>
            </a:r>
            <a:r>
              <a:rPr lang="en-US" altLang="zh-CN" sz="2400" b="1" dirty="0">
                <a:solidFill>
                  <a:srgbClr val="000066"/>
                </a:solidFill>
                <a:latin typeface="+mn-lt"/>
                <a:ea typeface="黑体" pitchFamily="2" charset="-122"/>
              </a:rPr>
              <a:t>A </a:t>
            </a:r>
            <a:r>
              <a:rPr lang="zh-CN" altLang="en-US" sz="2400" b="1" dirty="0">
                <a:solidFill>
                  <a:srgbClr val="000066"/>
                </a:solidFill>
                <a:latin typeface="+mn-lt"/>
                <a:ea typeface="黑体" pitchFamily="2" charset="-122"/>
              </a:rPr>
              <a:t>发送干扰信号的情况。</a:t>
            </a:r>
          </a:p>
        </p:txBody>
      </p:sp>
    </p:spTree>
    <p:extLst>
      <p:ext uri="{BB962C8B-B14F-4D97-AF65-F5344CB8AC3E}">
        <p14:creationId xmlns:p14="http://schemas.microsoft.com/office/powerpoint/2010/main" val="279813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wipe(up)">
                                      <p:cBhvr>
                                        <p:cTn id="7" dur="18000"/>
                                        <p:tgtEl>
                                          <p:spTgt spid="420868"/>
                                        </p:tgtEl>
                                      </p:cBhvr>
                                    </p:animEffect>
                                  </p:childTnLst>
                                </p:cTn>
                              </p:par>
                              <p:par>
                                <p:cTn id="8" presetID="1" presetClass="entr" presetSubtype="0" fill="hold" nodeType="withEffect">
                                  <p:stCondLst>
                                    <p:cond delay="3500"/>
                                  </p:stCondLst>
                                  <p:childTnLst>
                                    <p:set>
                                      <p:cBhvr>
                                        <p:cTn id="9" dur="1" fill="hold">
                                          <p:stCondLst>
                                            <p:cond delay="0"/>
                                          </p:stCondLst>
                                        </p:cTn>
                                        <p:tgtEl>
                                          <p:spTgt spid="420904"/>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420925"/>
                                        </p:tgtEl>
                                        <p:attrNameLst>
                                          <p:attrName>style.visibility</p:attrName>
                                        </p:attrNameLst>
                                      </p:cBhvr>
                                      <p:to>
                                        <p:strVal val="visible"/>
                                      </p:to>
                                    </p:set>
                                    <p:animEffect transition="in" filter="wipe(right)">
                                      <p:cBhvr>
                                        <p:cTn id="12" dur="5000"/>
                                        <p:tgtEl>
                                          <p:spTgt spid="420925"/>
                                        </p:tgtEl>
                                      </p:cBhvr>
                                    </p:animEffect>
                                  </p:childTnLst>
                                </p:cTn>
                              </p:par>
                              <p:par>
                                <p:cTn id="13" presetID="1" presetClass="entr" presetSubtype="0" fill="hold" nodeType="withEffect">
                                  <p:stCondLst>
                                    <p:cond delay="4000"/>
                                  </p:stCondLst>
                                  <p:childTnLst>
                                    <p:set>
                                      <p:cBhvr>
                                        <p:cTn id="14" dur="1" fill="hold">
                                          <p:stCondLst>
                                            <p:cond delay="0"/>
                                          </p:stCondLst>
                                        </p:cTn>
                                        <p:tgtEl>
                                          <p:spTgt spid="420912"/>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420912"/>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5" grpId="0" animBg="1"/>
      <p:bldP spid="4209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CSMA/CD</a:t>
            </a:r>
            <a:r>
              <a:rPr lang="zh-CN" altLang="zh-CN" dirty="0"/>
              <a:t>协议的要点</a:t>
            </a:r>
            <a:endParaRPr lang="zh-CN" altLang="en-US" dirty="0"/>
          </a:p>
        </p:txBody>
      </p:sp>
      <p:sp>
        <p:nvSpPr>
          <p:cNvPr id="3" name="内容占位符 2"/>
          <p:cNvSpPr>
            <a:spLocks noGrp="1"/>
          </p:cNvSpPr>
          <p:nvPr>
            <p:ph idx="1"/>
          </p:nvPr>
        </p:nvSpPr>
        <p:spPr/>
        <p:txBody>
          <a:bodyPr/>
          <a:lstStyle/>
          <a:p>
            <a:pPr>
              <a:lnSpc>
                <a:spcPct val="105000"/>
              </a:lnSpc>
            </a:pPr>
            <a:r>
              <a:rPr lang="en-US" altLang="zh-CN" sz="2600" dirty="0">
                <a:solidFill>
                  <a:srgbClr val="0000FF"/>
                </a:solidFill>
              </a:rPr>
              <a:t>(1) </a:t>
            </a:r>
            <a:r>
              <a:rPr lang="zh-CN" altLang="zh-CN" sz="2600" dirty="0">
                <a:solidFill>
                  <a:srgbClr val="0000FF"/>
                </a:solidFill>
              </a:rPr>
              <a:t>准备发送</a:t>
            </a:r>
            <a:r>
              <a:rPr lang="zh-CN" altLang="en-US" sz="2600" dirty="0">
                <a:solidFill>
                  <a:srgbClr val="0000FF"/>
                </a:solidFill>
              </a:rPr>
              <a:t>。</a:t>
            </a:r>
            <a:r>
              <a:rPr lang="zh-CN" altLang="zh-CN" sz="2600" dirty="0"/>
              <a:t>但在发送之前，必须先检测信道。</a:t>
            </a:r>
          </a:p>
          <a:p>
            <a:pPr>
              <a:lnSpc>
                <a:spcPct val="105000"/>
              </a:lnSpc>
            </a:pPr>
            <a:r>
              <a:rPr lang="en-US" altLang="zh-CN" sz="2600" dirty="0">
                <a:solidFill>
                  <a:srgbClr val="0000FF"/>
                </a:solidFill>
              </a:rPr>
              <a:t>(2) </a:t>
            </a:r>
            <a:r>
              <a:rPr lang="zh-CN" altLang="zh-CN" sz="2600" dirty="0">
                <a:solidFill>
                  <a:srgbClr val="0000FF"/>
                </a:solidFill>
              </a:rPr>
              <a:t>检测信道</a:t>
            </a:r>
            <a:r>
              <a:rPr lang="zh-CN" altLang="en-US" sz="2600" dirty="0">
                <a:solidFill>
                  <a:srgbClr val="0000FF"/>
                </a:solidFill>
              </a:rPr>
              <a:t>。</a:t>
            </a:r>
            <a:r>
              <a:rPr lang="zh-CN" altLang="zh-CN" sz="2600" dirty="0"/>
              <a:t>若检测到信道忙，则应不停地检测，一直等待信道转为空闲。若检测到信道空闲，并在</a:t>
            </a:r>
            <a:r>
              <a:rPr lang="en-US" altLang="zh-CN" sz="2600" dirty="0"/>
              <a:t> 96 </a:t>
            </a:r>
            <a:r>
              <a:rPr lang="zh-CN" altLang="zh-CN" sz="2600" dirty="0">
                <a:solidFill>
                  <a:srgbClr val="0070C0"/>
                </a:solidFill>
              </a:rPr>
              <a:t>比特时间</a:t>
            </a:r>
            <a:r>
              <a:rPr lang="zh-CN" altLang="zh-CN" sz="2600" dirty="0"/>
              <a:t>内信道保持空闲（保证了帧间最小间隔），就发送这个帧。</a:t>
            </a:r>
          </a:p>
          <a:p>
            <a:pPr>
              <a:lnSpc>
                <a:spcPct val="105000"/>
              </a:lnSpc>
            </a:pPr>
            <a:r>
              <a:rPr lang="en-US" altLang="zh-CN" sz="2600" dirty="0">
                <a:solidFill>
                  <a:srgbClr val="0000FF"/>
                </a:solidFill>
              </a:rPr>
              <a:t>(3) </a:t>
            </a:r>
            <a:r>
              <a:rPr lang="zh-CN" altLang="en-US" sz="2600" dirty="0">
                <a:solidFill>
                  <a:srgbClr val="0000FF"/>
                </a:solidFill>
              </a:rPr>
              <a:t>检查碰撞。</a:t>
            </a:r>
            <a:r>
              <a:rPr lang="zh-CN" altLang="zh-CN" sz="2600" dirty="0"/>
              <a:t>在发送过程中仍不停地检测信道，即网络适配器要边发送边监听。这里只有</a:t>
            </a:r>
            <a:r>
              <a:rPr lang="zh-CN" altLang="zh-CN" sz="2600" dirty="0">
                <a:solidFill>
                  <a:srgbClr val="FF0000"/>
                </a:solidFill>
              </a:rPr>
              <a:t>两种可能性：</a:t>
            </a:r>
            <a:endParaRPr lang="en-US" altLang="zh-CN" sz="2600" dirty="0">
              <a:solidFill>
                <a:srgbClr val="FF0000"/>
              </a:solidFill>
            </a:endParaRPr>
          </a:p>
          <a:p>
            <a:pPr lvl="1">
              <a:lnSpc>
                <a:spcPct val="105000"/>
              </a:lnSpc>
            </a:pPr>
            <a:r>
              <a:rPr lang="zh-CN" altLang="zh-CN" sz="2200" dirty="0">
                <a:solidFill>
                  <a:srgbClr val="FF0000"/>
                </a:solidFill>
              </a:rPr>
              <a:t>①发送成功：</a:t>
            </a:r>
            <a:r>
              <a:rPr lang="zh-CN" altLang="zh-CN" sz="2200" dirty="0"/>
              <a:t>在争用期内一直未检测到碰撞。这个帧肯定能够发送成功。发送完毕后，其他什么也不做。然后回到</a:t>
            </a:r>
            <a:r>
              <a:rPr lang="en-US" altLang="zh-CN" sz="2200" dirty="0"/>
              <a:t> (1)</a:t>
            </a:r>
            <a:r>
              <a:rPr lang="zh-CN" altLang="zh-CN" sz="2200" dirty="0"/>
              <a:t>。</a:t>
            </a:r>
          </a:p>
          <a:p>
            <a:pPr lvl="1">
              <a:lnSpc>
                <a:spcPct val="105000"/>
              </a:lnSpc>
            </a:pPr>
            <a:r>
              <a:rPr lang="zh-CN" altLang="zh-CN" sz="2200" dirty="0">
                <a:solidFill>
                  <a:srgbClr val="FF0000"/>
                </a:solidFill>
              </a:rPr>
              <a:t>②发送失败：</a:t>
            </a:r>
            <a:r>
              <a:rPr lang="zh-CN" altLang="zh-CN" sz="2200" dirty="0"/>
              <a:t>在争用期内检测到碰撞。这时立即停止发送数据，并按规定发送人为干扰信号。适配器接着就执行指数退避算法，等待</a:t>
            </a:r>
            <a:r>
              <a:rPr lang="en-US" altLang="zh-CN" sz="2200" dirty="0"/>
              <a:t> </a:t>
            </a:r>
            <a:r>
              <a:rPr lang="en-US" altLang="zh-CN" sz="2200" i="1" dirty="0"/>
              <a:t>r </a:t>
            </a:r>
            <a:r>
              <a:rPr lang="zh-CN" altLang="zh-CN" sz="2200" dirty="0"/>
              <a:t>倍</a:t>
            </a:r>
            <a:r>
              <a:rPr lang="en-US" altLang="zh-CN" sz="2200" dirty="0"/>
              <a:t> 512 </a:t>
            </a:r>
            <a:r>
              <a:rPr lang="zh-CN" altLang="zh-CN" sz="2200" dirty="0">
                <a:solidFill>
                  <a:srgbClr val="0000FF"/>
                </a:solidFill>
              </a:rPr>
              <a:t>比特时间</a:t>
            </a:r>
            <a:r>
              <a:rPr lang="zh-CN" altLang="zh-CN" sz="2200" dirty="0"/>
              <a:t>后，返回到步骤</a:t>
            </a:r>
            <a:r>
              <a:rPr lang="en-US" altLang="zh-CN" sz="2200" dirty="0"/>
              <a:t> (2)</a:t>
            </a:r>
            <a:r>
              <a:rPr lang="zh-CN" altLang="zh-CN" sz="2200" dirty="0"/>
              <a:t>，继续检测信道。但若重传达</a:t>
            </a:r>
            <a:r>
              <a:rPr lang="en-US" altLang="zh-CN" sz="2200" dirty="0"/>
              <a:t> 16 </a:t>
            </a:r>
            <a:r>
              <a:rPr lang="zh-CN" altLang="zh-CN" sz="2200" dirty="0"/>
              <a:t>次仍不能成功，则停止重传而向上报错。</a:t>
            </a:r>
          </a:p>
          <a:p>
            <a:pPr>
              <a:lnSpc>
                <a:spcPct val="105000"/>
              </a:lnSpc>
            </a:pPr>
            <a:endParaRPr lang="zh-CN" altLang="zh-CN" sz="2400" dirty="0"/>
          </a:p>
          <a:p>
            <a:pPr>
              <a:lnSpc>
                <a:spcPct val="105000"/>
              </a:lnSpc>
            </a:pPr>
            <a:endParaRPr lang="zh-CN" altLang="en-US" sz="2400" dirty="0"/>
          </a:p>
        </p:txBody>
      </p:sp>
    </p:spTree>
    <p:extLst>
      <p:ext uri="{BB962C8B-B14F-4D97-AF65-F5344CB8AC3E}">
        <p14:creationId xmlns:p14="http://schemas.microsoft.com/office/powerpoint/2010/main" val="36535219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无线局域网不使用 </a:t>
            </a:r>
            <a:r>
              <a:rPr lang="en-US" altLang="zh-CN" sz="2800" dirty="0"/>
              <a:t>CSMA/CD</a:t>
            </a:r>
            <a:r>
              <a:rPr lang="zh-CN" altLang="en-US" sz="2800" dirty="0"/>
              <a:t>而使用</a:t>
            </a:r>
            <a:r>
              <a:rPr lang="en-US" altLang="zh-CN" sz="2800" dirty="0"/>
              <a:t>CSMA/CA</a:t>
            </a:r>
            <a:r>
              <a:rPr lang="zh-CN" altLang="en-US" sz="2800" dirty="0"/>
              <a:t>的原因是</a:t>
            </a:r>
            <a:r>
              <a:rPr lang="en-US" altLang="zh-CN" sz="2800" dirty="0"/>
              <a:t>,</a:t>
            </a:r>
            <a:r>
              <a:rPr lang="zh-CN" altLang="en-US" sz="2800" dirty="0"/>
              <a:t>无线局域网</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不能同时收发</a:t>
            </a:r>
            <a:r>
              <a:rPr lang="en-US" altLang="zh-CN" sz="2800" dirty="0"/>
              <a:t>,</a:t>
            </a:r>
            <a:r>
              <a:rPr lang="zh-CN" altLang="en-US" sz="2800" dirty="0"/>
              <a:t>无法在发送时接收信号</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不需要在发送过程中进行冲突检测</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无线信号的广播特性</a:t>
            </a:r>
            <a:r>
              <a:rPr lang="en-US" altLang="zh-CN" sz="2800" dirty="0"/>
              <a:t>,</a:t>
            </a:r>
            <a:r>
              <a:rPr lang="zh-CN" altLang="en-US" sz="2800" dirty="0"/>
              <a:t>使得不会出现冲突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7292280" cy="642938"/>
          </a:xfrm>
          <a:prstGeom prst="rect">
            <a:avLst/>
          </a:prstGeom>
          <a:noFill/>
        </p:spPr>
        <p:txBody>
          <a:bodyPr vert="horz" rtlCol="0" anchor="ctr" anchorCtr="0">
            <a:noAutofit/>
          </a:bodyPr>
          <a:lstStyle/>
          <a:p>
            <a:r>
              <a:rPr lang="zh-CN" altLang="en-US" sz="2800" dirty="0"/>
              <a:t>覆盖范围很小</a:t>
            </a:r>
            <a:r>
              <a:rPr lang="en-US" altLang="zh-CN" sz="2800" dirty="0"/>
              <a:t>,</a:t>
            </a:r>
            <a:r>
              <a:rPr lang="zh-CN" altLang="en-US" sz="2800" dirty="0"/>
              <a:t>不进行冲突检测不影响正确性</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363264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t>1.  </a:t>
            </a:r>
            <a:r>
              <a:rPr lang="zh-CN" altLang="en-US" dirty="0"/>
              <a:t>封装成帧</a:t>
            </a:r>
          </a:p>
        </p:txBody>
      </p:sp>
      <p:sp>
        <p:nvSpPr>
          <p:cNvPr id="352259" name="Rectangle 3"/>
          <p:cNvSpPr>
            <a:spLocks noGrp="1" noChangeArrowheads="1"/>
          </p:cNvSpPr>
          <p:nvPr>
            <p:ph idx="1"/>
          </p:nvPr>
        </p:nvSpPr>
        <p:spPr/>
        <p:txBody>
          <a:bodyPr/>
          <a:lstStyle/>
          <a:p>
            <a:pPr algn="just"/>
            <a:r>
              <a:rPr lang="zh-CN" altLang="en-US" sz="2800" dirty="0">
                <a:solidFill>
                  <a:srgbClr val="00B050"/>
                </a:solidFill>
              </a:rPr>
              <a:t>封装成帧 </a:t>
            </a:r>
            <a:r>
              <a:rPr lang="en-US" altLang="zh-CN" sz="2800" dirty="0">
                <a:solidFill>
                  <a:srgbClr val="00B050"/>
                </a:solidFill>
              </a:rPr>
              <a:t>(framing) </a:t>
            </a:r>
            <a:r>
              <a:rPr lang="zh-CN" altLang="en-US" sz="2800" dirty="0">
                <a:solidFill>
                  <a:srgbClr val="00B050"/>
                </a:solidFill>
              </a:rPr>
              <a:t>就是在一段数据的前后分别添加首部和尾部，然后就构成了一个帧。</a:t>
            </a:r>
            <a:r>
              <a:rPr lang="zh-CN" altLang="en-US" sz="2800" dirty="0"/>
              <a:t>确定帧的界限。</a:t>
            </a:r>
          </a:p>
          <a:p>
            <a:pPr algn="just"/>
            <a:r>
              <a:rPr lang="zh-CN" altLang="en-US" sz="2800" dirty="0"/>
              <a:t>首部和尾部的一个重要作用就是进行</a:t>
            </a:r>
            <a:r>
              <a:rPr lang="zh-CN" altLang="en-US" sz="2800" dirty="0">
                <a:solidFill>
                  <a:srgbClr val="FF0000"/>
                </a:solidFill>
              </a:rPr>
              <a:t>帧定界。</a:t>
            </a:r>
            <a:r>
              <a:rPr lang="zh-CN" altLang="en-US" dirty="0"/>
              <a:t>  </a:t>
            </a:r>
          </a:p>
        </p:txBody>
      </p:sp>
      <p:sp>
        <p:nvSpPr>
          <p:cNvPr id="23" name="页脚占位符 4"/>
          <p:cNvSpPr>
            <a:spLocks noGrp="1"/>
          </p:cNvSpPr>
          <p:nvPr>
            <p:ph type="ftr" sz="quarter" idx="11"/>
          </p:nvPr>
        </p:nvSpPr>
        <p:spPr>
          <a:xfrm>
            <a:off x="3620901" y="5448964"/>
            <a:ext cx="3136900" cy="457200"/>
          </a:xfrm>
        </p:spPr>
        <p:txBody>
          <a:bodyPr/>
          <a:lstStyle/>
          <a:p>
            <a:r>
              <a:rPr lang="zh-CN" altLang="en-US" b="1">
                <a:solidFill>
                  <a:srgbClr val="000099"/>
                </a:solidFill>
                <a:latin typeface="+mn-lt"/>
                <a:ea typeface="黑体" pitchFamily="2" charset="-122"/>
              </a:rPr>
              <a:t>课件制作人：谢希仁</a:t>
            </a:r>
          </a:p>
        </p:txBody>
      </p:sp>
      <p:sp>
        <p:nvSpPr>
          <p:cNvPr id="352260" name="Text Box 4"/>
          <p:cNvSpPr txBox="1">
            <a:spLocks noChangeArrowheads="1"/>
          </p:cNvSpPr>
          <p:nvPr/>
        </p:nvSpPr>
        <p:spPr bwMode="auto">
          <a:xfrm>
            <a:off x="8453516"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帧结束</a:t>
            </a:r>
          </a:p>
        </p:txBody>
      </p:sp>
      <p:sp>
        <p:nvSpPr>
          <p:cNvPr id="352261" name="Rectangle 5"/>
          <p:cNvSpPr>
            <a:spLocks noChangeArrowheads="1"/>
          </p:cNvSpPr>
          <p:nvPr/>
        </p:nvSpPr>
        <p:spPr bwMode="auto">
          <a:xfrm>
            <a:off x="1821999" y="4053726"/>
            <a:ext cx="1293283"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帧首部</a:t>
            </a:r>
          </a:p>
        </p:txBody>
      </p:sp>
      <p:sp>
        <p:nvSpPr>
          <p:cNvPr id="352262" name="Rectangle 6"/>
          <p:cNvSpPr>
            <a:spLocks noChangeArrowheads="1"/>
          </p:cNvSpPr>
          <p:nvPr/>
        </p:nvSpPr>
        <p:spPr bwMode="auto">
          <a:xfrm>
            <a:off x="3115283" y="2980576"/>
            <a:ext cx="4634839"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400" b="1">
                <a:solidFill>
                  <a:srgbClr val="000099"/>
                </a:solidFill>
                <a:latin typeface="+mn-lt"/>
                <a:ea typeface="黑体" pitchFamily="2" charset="-122"/>
              </a:rPr>
              <a:t>IP </a:t>
            </a:r>
            <a:r>
              <a:rPr kumimoji="1" lang="zh-CN" altLang="en-US" sz="2400" b="1">
                <a:solidFill>
                  <a:srgbClr val="000099"/>
                </a:solidFill>
                <a:latin typeface="+mn-lt"/>
                <a:ea typeface="黑体" pitchFamily="2" charset="-122"/>
              </a:rPr>
              <a:t>数据报</a:t>
            </a:r>
          </a:p>
        </p:txBody>
      </p:sp>
      <p:sp>
        <p:nvSpPr>
          <p:cNvPr id="352263" name="Rectangle 7"/>
          <p:cNvSpPr>
            <a:spLocks noChangeArrowheads="1"/>
          </p:cNvSpPr>
          <p:nvPr/>
        </p:nvSpPr>
        <p:spPr bwMode="auto">
          <a:xfrm>
            <a:off x="3115283" y="4053726"/>
            <a:ext cx="4634839"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帧的数据部分</a:t>
            </a:r>
          </a:p>
        </p:txBody>
      </p:sp>
      <p:sp>
        <p:nvSpPr>
          <p:cNvPr id="352264" name="Rectangle 8"/>
          <p:cNvSpPr>
            <a:spLocks noChangeArrowheads="1"/>
          </p:cNvSpPr>
          <p:nvPr/>
        </p:nvSpPr>
        <p:spPr bwMode="auto">
          <a:xfrm>
            <a:off x="7750122" y="4053726"/>
            <a:ext cx="1293283"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帧尾部</a:t>
            </a:r>
          </a:p>
        </p:txBody>
      </p:sp>
      <p:sp>
        <p:nvSpPr>
          <p:cNvPr id="352265" name="Line 9"/>
          <p:cNvSpPr>
            <a:spLocks noChangeShapeType="1"/>
          </p:cNvSpPr>
          <p:nvPr/>
        </p:nvSpPr>
        <p:spPr bwMode="auto">
          <a:xfrm>
            <a:off x="3115283" y="5007813"/>
            <a:ext cx="4634839"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6" name="Line 10"/>
          <p:cNvSpPr>
            <a:spLocks noChangeShapeType="1"/>
          </p:cNvSpPr>
          <p:nvPr/>
        </p:nvSpPr>
        <p:spPr bwMode="auto">
          <a:xfrm>
            <a:off x="1821999" y="5485651"/>
            <a:ext cx="72214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7" name="Line 11"/>
          <p:cNvSpPr>
            <a:spLocks noChangeShapeType="1"/>
          </p:cNvSpPr>
          <p:nvPr/>
        </p:nvSpPr>
        <p:spPr bwMode="auto">
          <a:xfrm>
            <a:off x="1821999" y="4725144"/>
            <a:ext cx="0" cy="1073150"/>
          </a:xfrm>
          <a:prstGeom prst="line">
            <a:avLst/>
          </a:prstGeom>
          <a:noFill/>
          <a:ln w="5715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8" name="Line 12"/>
          <p:cNvSpPr>
            <a:spLocks noChangeShapeType="1"/>
          </p:cNvSpPr>
          <p:nvPr/>
        </p:nvSpPr>
        <p:spPr bwMode="auto">
          <a:xfrm>
            <a:off x="9043405" y="4769688"/>
            <a:ext cx="0" cy="1073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69" name="Line 13"/>
          <p:cNvSpPr>
            <a:spLocks noChangeShapeType="1"/>
          </p:cNvSpPr>
          <p:nvPr/>
        </p:nvSpPr>
        <p:spPr bwMode="auto">
          <a:xfrm>
            <a:off x="3115282" y="4769688"/>
            <a:ext cx="0"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0" name="Line 14"/>
          <p:cNvSpPr>
            <a:spLocks noChangeShapeType="1"/>
          </p:cNvSpPr>
          <p:nvPr/>
        </p:nvSpPr>
        <p:spPr bwMode="auto">
          <a:xfrm>
            <a:off x="7750121" y="4769688"/>
            <a:ext cx="0"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1" name="Text Box 15"/>
          <p:cNvSpPr txBox="1">
            <a:spLocks noChangeArrowheads="1"/>
          </p:cNvSpPr>
          <p:nvPr/>
        </p:nvSpPr>
        <p:spPr bwMode="auto">
          <a:xfrm>
            <a:off x="4840234" y="4761751"/>
            <a:ext cx="110479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sym typeface="Symbol" pitchFamily="18" charset="2"/>
              </a:rPr>
              <a:t> </a:t>
            </a:r>
            <a:r>
              <a:rPr kumimoji="1" lang="en-US" altLang="zh-CN" sz="2400" b="1">
                <a:solidFill>
                  <a:srgbClr val="000099"/>
                </a:solidFill>
                <a:latin typeface="+mn-lt"/>
                <a:ea typeface="黑体" pitchFamily="2" charset="-122"/>
              </a:rPr>
              <a:t>MTU</a:t>
            </a:r>
          </a:p>
        </p:txBody>
      </p:sp>
      <p:sp>
        <p:nvSpPr>
          <p:cNvPr id="352272" name="Text Box 16"/>
          <p:cNvSpPr txBox="1">
            <a:spLocks noChangeArrowheads="1"/>
          </p:cNvSpPr>
          <p:nvPr/>
        </p:nvSpPr>
        <p:spPr bwMode="auto">
          <a:xfrm>
            <a:off x="4152317" y="5264988"/>
            <a:ext cx="264687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数据链路层的帧长</a:t>
            </a:r>
          </a:p>
        </p:txBody>
      </p:sp>
      <p:sp>
        <p:nvSpPr>
          <p:cNvPr id="352273" name="AutoShape 17"/>
          <p:cNvSpPr>
            <a:spLocks noChangeArrowheads="1"/>
          </p:cNvSpPr>
          <p:nvPr/>
        </p:nvSpPr>
        <p:spPr bwMode="auto">
          <a:xfrm>
            <a:off x="5055208" y="3577476"/>
            <a:ext cx="754989" cy="595312"/>
          </a:xfrm>
          <a:prstGeom prst="downArrow">
            <a:avLst>
              <a:gd name="adj1" fmla="val 50000"/>
              <a:gd name="adj2" fmla="val 25000"/>
            </a:avLst>
          </a:prstGeom>
          <a:solidFill>
            <a:srgbClr val="66FF33"/>
          </a:solidFill>
          <a:ln w="9525">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b="1">
              <a:solidFill>
                <a:srgbClr val="000099"/>
              </a:solidFill>
              <a:latin typeface="+mn-lt"/>
              <a:ea typeface="黑体" pitchFamily="2" charset="-122"/>
            </a:endParaRPr>
          </a:p>
        </p:txBody>
      </p:sp>
      <p:sp>
        <p:nvSpPr>
          <p:cNvPr id="352274" name="Text Box 18"/>
          <p:cNvSpPr txBox="1">
            <a:spLocks noChangeArrowheads="1"/>
          </p:cNvSpPr>
          <p:nvPr/>
        </p:nvSpPr>
        <p:spPr bwMode="auto">
          <a:xfrm>
            <a:off x="537786" y="5733256"/>
            <a:ext cx="259228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a:solidFill>
                  <a:srgbClr val="000099"/>
                </a:solidFill>
                <a:latin typeface="+mn-lt"/>
                <a:ea typeface="黑体" pitchFamily="2" charset="-122"/>
              </a:rPr>
              <a:t>从这里开始发送</a:t>
            </a:r>
          </a:p>
        </p:txBody>
      </p:sp>
      <p:sp>
        <p:nvSpPr>
          <p:cNvPr id="352275" name="Line 19"/>
          <p:cNvSpPr>
            <a:spLocks noChangeShapeType="1"/>
          </p:cNvSpPr>
          <p:nvPr/>
        </p:nvSpPr>
        <p:spPr bwMode="auto">
          <a:xfrm flipV="1">
            <a:off x="1830598" y="3596527"/>
            <a:ext cx="0" cy="396875"/>
          </a:xfrm>
          <a:prstGeom prst="line">
            <a:avLst/>
          </a:prstGeom>
          <a:noFill/>
          <a:ln w="3810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6" name="Line 20"/>
          <p:cNvSpPr>
            <a:spLocks noChangeShapeType="1"/>
          </p:cNvSpPr>
          <p:nvPr/>
        </p:nvSpPr>
        <p:spPr bwMode="auto">
          <a:xfrm flipV="1">
            <a:off x="9036526" y="3596527"/>
            <a:ext cx="0" cy="396875"/>
          </a:xfrm>
          <a:prstGeom prst="line">
            <a:avLst/>
          </a:prstGeom>
          <a:noFill/>
          <a:ln w="38100">
            <a:solidFill>
              <a:srgbClr val="C000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2277" name="Text Box 21"/>
          <p:cNvSpPr txBox="1">
            <a:spLocks noChangeArrowheads="1"/>
          </p:cNvSpPr>
          <p:nvPr/>
        </p:nvSpPr>
        <p:spPr bwMode="auto">
          <a:xfrm>
            <a:off x="1304343" y="3104401"/>
            <a:ext cx="1107996"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帧开始</a:t>
            </a:r>
          </a:p>
        </p:txBody>
      </p:sp>
      <p:sp>
        <p:nvSpPr>
          <p:cNvPr id="24" name="Line 11"/>
          <p:cNvSpPr>
            <a:spLocks noChangeShapeType="1"/>
          </p:cNvSpPr>
          <p:nvPr/>
        </p:nvSpPr>
        <p:spPr bwMode="auto">
          <a:xfrm rot="16200000">
            <a:off x="1316596" y="3897052"/>
            <a:ext cx="0" cy="936103"/>
          </a:xfrm>
          <a:prstGeom prst="line">
            <a:avLst/>
          </a:prstGeom>
          <a:noFill/>
          <a:ln w="57150">
            <a:solidFill>
              <a:srgbClr val="000099"/>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 name="Text Box 18"/>
          <p:cNvSpPr txBox="1">
            <a:spLocks noChangeArrowheads="1"/>
          </p:cNvSpPr>
          <p:nvPr/>
        </p:nvSpPr>
        <p:spPr bwMode="auto">
          <a:xfrm>
            <a:off x="560512" y="3831431"/>
            <a:ext cx="971628" cy="461665"/>
          </a:xfrm>
          <a:prstGeom prst="rect">
            <a:avLst/>
          </a:prstGeom>
          <a:noFill/>
          <a:ln>
            <a:noFill/>
          </a:ln>
          <a:effectLst/>
        </p:spPr>
        <p:txBody>
          <a:bodyPr wrap="square">
            <a:spAutoFit/>
          </a:bodyPr>
          <a:lstStyle/>
          <a:p>
            <a:pPr algn="ctr"/>
            <a:r>
              <a:rPr kumimoji="1" lang="zh-CN" altLang="en-US" sz="2400" b="1" dirty="0">
                <a:solidFill>
                  <a:srgbClr val="000099"/>
                </a:solidFill>
                <a:latin typeface="+mn-lt"/>
                <a:ea typeface="黑体" pitchFamily="2" charset="-122"/>
              </a:rPr>
              <a:t>发送</a:t>
            </a:r>
          </a:p>
        </p:txBody>
      </p:sp>
      <p:sp>
        <p:nvSpPr>
          <p:cNvPr id="3" name="矩形 2"/>
          <p:cNvSpPr/>
          <p:nvPr/>
        </p:nvSpPr>
        <p:spPr>
          <a:xfrm>
            <a:off x="2972903" y="5832475"/>
            <a:ext cx="6745780" cy="954086"/>
          </a:xfrm>
          <a:prstGeom prst="rect">
            <a:avLst/>
          </a:prstGeom>
        </p:spPr>
        <p:txBody>
          <a:bodyPr wrap="square">
            <a:spAutoFit/>
          </a:bodyPr>
          <a:lstStyle/>
          <a:p>
            <a:r>
              <a:rPr lang="zh-CN" altLang="en-US" b="1">
                <a:solidFill>
                  <a:srgbClr val="00B050"/>
                </a:solidFill>
                <a:latin typeface="-apple-system"/>
              </a:rPr>
              <a:t>每一种数据链路层协议都规定了所能够传送的帧的数据部分长度的</a:t>
            </a:r>
            <a:r>
              <a:rPr lang="zh-CN" altLang="en-US" b="1" smtClean="0">
                <a:solidFill>
                  <a:srgbClr val="00B050"/>
                </a:solidFill>
                <a:latin typeface="-apple-system"/>
              </a:rPr>
              <a:t>上限，即</a:t>
            </a:r>
            <a:r>
              <a:rPr lang="zh-CN" altLang="en-US" b="1">
                <a:solidFill>
                  <a:srgbClr val="00B050"/>
                </a:solidFill>
                <a:latin typeface="-apple-system"/>
              </a:rPr>
              <a:t>最大传输单元</a:t>
            </a:r>
            <a:r>
              <a:rPr lang="en-US" altLang="zh-CN" b="1">
                <a:solidFill>
                  <a:srgbClr val="00B050"/>
                </a:solidFill>
                <a:latin typeface="-apple-system"/>
              </a:rPr>
              <a:t>MTU</a:t>
            </a:r>
            <a:r>
              <a:rPr lang="zh-CN" altLang="en-US" b="1">
                <a:solidFill>
                  <a:srgbClr val="00B050"/>
                </a:solidFill>
                <a:latin typeface="-apple-system"/>
              </a:rPr>
              <a:t>（</a:t>
            </a:r>
            <a:r>
              <a:rPr lang="en-US" altLang="zh-CN" b="1">
                <a:solidFill>
                  <a:srgbClr val="00B050"/>
                </a:solidFill>
                <a:latin typeface="-apple-system"/>
              </a:rPr>
              <a:t>Maximum Transfer Unit</a:t>
            </a:r>
            <a:r>
              <a:rPr lang="zh-CN" altLang="en-US" b="1">
                <a:solidFill>
                  <a:srgbClr val="00B050"/>
                </a:solidFill>
                <a:latin typeface="-apple-system"/>
              </a:rPr>
              <a:t>），以太网的</a:t>
            </a:r>
            <a:r>
              <a:rPr lang="en-US" altLang="zh-CN" b="1">
                <a:solidFill>
                  <a:srgbClr val="00B050"/>
                </a:solidFill>
                <a:latin typeface="-apple-system"/>
              </a:rPr>
              <a:t>MTU</a:t>
            </a:r>
            <a:r>
              <a:rPr lang="zh-CN" altLang="en-US" b="1">
                <a:solidFill>
                  <a:srgbClr val="00B050"/>
                </a:solidFill>
                <a:latin typeface="-apple-system"/>
              </a:rPr>
              <a:t>为</a:t>
            </a:r>
            <a:r>
              <a:rPr lang="en-US" altLang="zh-CN" b="1">
                <a:solidFill>
                  <a:srgbClr val="00B050"/>
                </a:solidFill>
                <a:latin typeface="-apple-system"/>
              </a:rPr>
              <a:t>1500</a:t>
            </a:r>
            <a:r>
              <a:rPr lang="zh-CN" altLang="en-US" b="1">
                <a:solidFill>
                  <a:srgbClr val="00B050"/>
                </a:solidFill>
                <a:latin typeface="-apple-system"/>
              </a:rPr>
              <a:t>个字节。</a:t>
            </a:r>
            <a:endParaRPr lang="zh-CN" altLang="en-US" b="1">
              <a:solidFill>
                <a:srgbClr val="00B050"/>
              </a:solidFill>
            </a:endParaRPr>
          </a:p>
        </p:txBody>
      </p:sp>
    </p:spTree>
    <p:extLst>
      <p:ext uri="{BB962C8B-B14F-4D97-AF65-F5344CB8AC3E}">
        <p14:creationId xmlns:p14="http://schemas.microsoft.com/office/powerpoint/2010/main" val="36477275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700808"/>
            <a:ext cx="8162147" cy="1121945"/>
          </a:xfrm>
          <a:prstGeom prst="rect">
            <a:avLst/>
          </a:prstGeom>
        </p:spPr>
      </p:pic>
    </p:spTree>
    <p:extLst>
      <p:ext uri="{BB962C8B-B14F-4D97-AF65-F5344CB8AC3E}">
        <p14:creationId xmlns:p14="http://schemas.microsoft.com/office/powerpoint/2010/main" val="712781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在下列协议中</a:t>
            </a:r>
            <a:r>
              <a:rPr lang="en-US" altLang="zh-CN" sz="2800" dirty="0"/>
              <a:t>,</a:t>
            </a:r>
            <a:r>
              <a:rPr lang="zh-CN" altLang="en-US" sz="2800" dirty="0"/>
              <a:t>不会发生碰撞的是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TDM</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 ALOHA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CSMA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 CSMA/CD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6316563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68624" y="2276872"/>
            <a:ext cx="6935398" cy="745225"/>
          </a:xfrm>
          <a:prstGeom prst="rect">
            <a:avLst/>
          </a:prstGeom>
        </p:spPr>
      </p:pic>
      <p:sp>
        <p:nvSpPr>
          <p:cNvPr id="3" name="矩形 2"/>
          <p:cNvSpPr/>
          <p:nvPr/>
        </p:nvSpPr>
        <p:spPr>
          <a:xfrm>
            <a:off x="1064568" y="3284984"/>
            <a:ext cx="8424936" cy="1754326"/>
          </a:xfrm>
          <a:prstGeom prst="rect">
            <a:avLst/>
          </a:prstGeom>
        </p:spPr>
        <p:txBody>
          <a:bodyPr wrap="square">
            <a:spAutoFit/>
          </a:bodyPr>
          <a:lstStyle/>
          <a:p>
            <a:r>
              <a:rPr lang="en-US" altLang="zh-CN" dirty="0" smtClean="0">
                <a:solidFill>
                  <a:srgbClr val="333333"/>
                </a:solidFill>
                <a:latin typeface="Helvetica Neue"/>
              </a:rPr>
              <a:t>     </a:t>
            </a:r>
            <a:r>
              <a:rPr lang="en-US" altLang="zh-CN" dirty="0">
                <a:solidFill>
                  <a:srgbClr val="333333"/>
                </a:solidFill>
                <a:latin typeface="Helvetica Neue"/>
              </a:rPr>
              <a:t>ALOHA</a:t>
            </a:r>
            <a:r>
              <a:rPr lang="zh-CN" altLang="en-US" dirty="0">
                <a:solidFill>
                  <a:srgbClr val="333333"/>
                </a:solidFill>
                <a:latin typeface="Helvetica Neue"/>
              </a:rPr>
              <a:t>协议和它的后继者</a:t>
            </a:r>
            <a:r>
              <a:rPr lang="en-US" altLang="zh-CN" dirty="0">
                <a:solidFill>
                  <a:srgbClr val="333333"/>
                </a:solidFill>
                <a:latin typeface="Helvetica Neue"/>
              </a:rPr>
              <a:t>CSMA/CD</a:t>
            </a:r>
            <a:r>
              <a:rPr lang="zh-CN" altLang="en-US" dirty="0">
                <a:solidFill>
                  <a:srgbClr val="333333"/>
                </a:solidFill>
                <a:latin typeface="Helvetica Neue"/>
              </a:rPr>
              <a:t>都是随机访问或者竞争发送协议。随机访问意味着对任何站都无法预计其发送的时刻；竞争发送是指所有发送的站自由竞争信道的使用权。 </a:t>
            </a:r>
            <a:r>
              <a:rPr lang="en-US" altLang="zh-CN" dirty="0">
                <a:solidFill>
                  <a:srgbClr val="333333"/>
                </a:solidFill>
                <a:latin typeface="Helvetica Neue"/>
              </a:rPr>
              <a:t>Aloha</a:t>
            </a:r>
            <a:r>
              <a:rPr lang="zh-CN" altLang="en-US" dirty="0">
                <a:solidFill>
                  <a:srgbClr val="333333"/>
                </a:solidFill>
                <a:latin typeface="Helvetica Neue"/>
              </a:rPr>
              <a:t>协议或称</a:t>
            </a:r>
            <a:r>
              <a:rPr lang="en-US" altLang="zh-CN" dirty="0">
                <a:solidFill>
                  <a:srgbClr val="333333"/>
                </a:solidFill>
                <a:latin typeface="Helvetica Neue"/>
              </a:rPr>
              <a:t>Aloha</a:t>
            </a:r>
            <a:r>
              <a:rPr lang="zh-CN" altLang="en-US" dirty="0">
                <a:solidFill>
                  <a:srgbClr val="333333"/>
                </a:solidFill>
                <a:latin typeface="Helvetica Neue"/>
              </a:rPr>
              <a:t>技术、</a:t>
            </a:r>
            <a:r>
              <a:rPr lang="en-US" altLang="zh-CN" dirty="0">
                <a:solidFill>
                  <a:srgbClr val="333333"/>
                </a:solidFill>
                <a:latin typeface="Helvetica Neue"/>
              </a:rPr>
              <a:t>Aloha</a:t>
            </a:r>
            <a:r>
              <a:rPr lang="zh-CN" altLang="en-US" dirty="0">
                <a:solidFill>
                  <a:srgbClr val="333333"/>
                </a:solidFill>
                <a:latin typeface="Helvetica Neue"/>
              </a:rPr>
              <a:t>网，是世界上最早的无线电计算机通信网。它是</a:t>
            </a:r>
            <a:r>
              <a:rPr lang="en-US" altLang="zh-CN" dirty="0">
                <a:solidFill>
                  <a:srgbClr val="333333"/>
                </a:solidFill>
                <a:latin typeface="Helvetica Neue"/>
              </a:rPr>
              <a:t>1968</a:t>
            </a:r>
            <a:r>
              <a:rPr lang="zh-CN" altLang="en-US" dirty="0">
                <a:solidFill>
                  <a:srgbClr val="333333"/>
                </a:solidFill>
                <a:latin typeface="Helvetica Neue"/>
              </a:rPr>
              <a:t>年美国夏威夷大学的一项研究计划的名字。由该校</a:t>
            </a:r>
            <a:r>
              <a:rPr lang="en-US" altLang="zh-CN" dirty="0">
                <a:solidFill>
                  <a:srgbClr val="333333"/>
                </a:solidFill>
                <a:latin typeface="Helvetica Neue"/>
              </a:rPr>
              <a:t>Norman </a:t>
            </a:r>
            <a:r>
              <a:rPr lang="en-US" altLang="zh-CN" dirty="0" err="1">
                <a:solidFill>
                  <a:srgbClr val="333333"/>
                </a:solidFill>
                <a:latin typeface="Helvetica Neue"/>
              </a:rPr>
              <a:t>Amramson</a:t>
            </a:r>
            <a:r>
              <a:rPr lang="zh-CN" altLang="en-US" dirty="0">
                <a:solidFill>
                  <a:srgbClr val="333333"/>
                </a:solidFill>
                <a:latin typeface="Helvetica Neue"/>
              </a:rPr>
              <a:t>等人为他们的地面无线分组网设计的。</a:t>
            </a:r>
            <a:r>
              <a:rPr lang="en-US" altLang="zh-CN" dirty="0">
                <a:solidFill>
                  <a:srgbClr val="333333"/>
                </a:solidFill>
                <a:latin typeface="Helvetica Neue"/>
              </a:rPr>
              <a:t>70</a:t>
            </a:r>
            <a:r>
              <a:rPr lang="zh-CN" altLang="en-US" dirty="0">
                <a:solidFill>
                  <a:srgbClr val="333333"/>
                </a:solidFill>
                <a:latin typeface="Helvetica Neue"/>
              </a:rPr>
              <a:t>年代初研制成功一种使用无线广播技术的分组交换计算机网络，也是最早最基本的无线数据通信协议。</a:t>
            </a:r>
          </a:p>
        </p:txBody>
      </p:sp>
    </p:spTree>
    <p:extLst>
      <p:ext uri="{BB962C8B-B14F-4D97-AF65-F5344CB8AC3E}">
        <p14:creationId xmlns:p14="http://schemas.microsoft.com/office/powerpoint/2010/main" val="591684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在 </a:t>
            </a:r>
            <a:r>
              <a:rPr lang="en-US" altLang="zh-CN" sz="2800" dirty="0"/>
              <a:t>CSMA/CD </a:t>
            </a:r>
            <a:r>
              <a:rPr lang="zh-CN" altLang="en-US" sz="2800" dirty="0"/>
              <a:t>协议的定义中</a:t>
            </a:r>
            <a:r>
              <a:rPr lang="en-US" altLang="zh-CN" sz="2800" dirty="0"/>
              <a:t>,“</a:t>
            </a:r>
            <a:r>
              <a:rPr lang="zh-CN" altLang="en-US" sz="2800" dirty="0"/>
              <a:t>争议期”指的是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信号在最远两个端点之间往返传输的时间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信号从线路一端传输到另一端的时间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从发送开始到收到应答的时间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从发送完毕到收到应答的时间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0308891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20552" y="2276872"/>
            <a:ext cx="8460197" cy="563531"/>
          </a:xfrm>
          <a:prstGeom prst="rect">
            <a:avLst/>
          </a:prstGeom>
        </p:spPr>
      </p:pic>
    </p:spTree>
    <p:extLst>
      <p:ext uri="{BB962C8B-B14F-4D97-AF65-F5344CB8AC3E}">
        <p14:creationId xmlns:p14="http://schemas.microsoft.com/office/powerpoint/2010/main" val="3921538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以太网中</a:t>
            </a:r>
            <a:r>
              <a:rPr lang="en-US" altLang="zh-CN" sz="2800" dirty="0"/>
              <a:t>,</a:t>
            </a:r>
            <a:r>
              <a:rPr lang="zh-CN" altLang="en-US" sz="2800" dirty="0"/>
              <a:t>当数据传输率提高时</a:t>
            </a:r>
            <a:r>
              <a:rPr lang="en-US" altLang="zh-CN" sz="2800" dirty="0"/>
              <a:t>,</a:t>
            </a:r>
            <a:r>
              <a:rPr lang="zh-CN" altLang="en-US" sz="2800" dirty="0"/>
              <a:t>帧的发送时间会相应地缩短</a:t>
            </a:r>
            <a:r>
              <a:rPr lang="en-US" altLang="zh-CN" sz="2800" dirty="0"/>
              <a:t>,</a:t>
            </a:r>
            <a:r>
              <a:rPr lang="zh-CN" altLang="en-US" sz="2800" dirty="0"/>
              <a:t>这样可能会影响到</a:t>
            </a:r>
            <a:r>
              <a:rPr lang="zh-CN" altLang="en-US" sz="2800" dirty="0" smtClean="0"/>
              <a:t>冲突的</a:t>
            </a:r>
            <a:r>
              <a:rPr lang="zh-CN" altLang="en-US" sz="2800" dirty="0"/>
              <a:t>检测。为了能有效地检测冲突</a:t>
            </a:r>
            <a:r>
              <a:rPr lang="en-US" altLang="zh-CN" sz="2800" dirty="0"/>
              <a:t>,</a:t>
            </a:r>
            <a:r>
              <a:rPr lang="zh-CN" altLang="en-US" sz="2800" dirty="0"/>
              <a:t>可以使用的解决方案有</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减少电缆介质的长度或减少最短帧长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减少电缆介质的长度或增加最短帧长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增加电缆介质的长度或减少最短帧长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增加电缆介质的长度或增加最短帧长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010113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20552" y="2636912"/>
            <a:ext cx="8366034" cy="595499"/>
          </a:xfrm>
          <a:prstGeom prst="rect">
            <a:avLst/>
          </a:prstGeom>
        </p:spPr>
      </p:pic>
    </p:spTree>
    <p:extLst>
      <p:ext uri="{BB962C8B-B14F-4D97-AF65-F5344CB8AC3E}">
        <p14:creationId xmlns:p14="http://schemas.microsoft.com/office/powerpoint/2010/main" val="4280363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3.3.3  </a:t>
            </a:r>
            <a:r>
              <a:rPr lang="zh-CN" altLang="zh-CN" dirty="0"/>
              <a:t>使用集线器的星形拓扑</a:t>
            </a:r>
            <a:endParaRPr lang="zh-CN" altLang="en-US" dirty="0"/>
          </a:p>
        </p:txBody>
      </p:sp>
      <p:sp>
        <p:nvSpPr>
          <p:cNvPr id="3" name="内容占位符 2"/>
          <p:cNvSpPr>
            <a:spLocks noGrp="1"/>
          </p:cNvSpPr>
          <p:nvPr>
            <p:ph idx="1"/>
          </p:nvPr>
        </p:nvSpPr>
        <p:spPr/>
        <p:txBody>
          <a:bodyPr/>
          <a:lstStyle/>
          <a:p>
            <a:r>
              <a:rPr lang="zh-CN" altLang="zh-CN" dirty="0">
                <a:solidFill>
                  <a:srgbClr val="00B050"/>
                </a:solidFill>
              </a:rPr>
              <a:t>传统以太网最初是使用粗同轴电缆，后来演进到使用比较便宜的细同轴电缆，最后发展为使用更便宜和更灵活的双绞线。</a:t>
            </a:r>
            <a:endParaRPr lang="en-US" altLang="zh-CN" dirty="0">
              <a:solidFill>
                <a:srgbClr val="00B050"/>
              </a:solidFill>
            </a:endParaRPr>
          </a:p>
          <a:p>
            <a:r>
              <a:rPr lang="zh-CN" altLang="en-US" dirty="0"/>
              <a:t>采用</a:t>
            </a:r>
            <a:r>
              <a:rPr lang="zh-CN" altLang="zh-CN" dirty="0"/>
              <a:t>双绞线</a:t>
            </a:r>
            <a:r>
              <a:rPr lang="zh-CN" altLang="en-US" dirty="0"/>
              <a:t>的</a:t>
            </a:r>
            <a:r>
              <a:rPr lang="zh-CN" altLang="zh-CN" dirty="0"/>
              <a:t>以太网采用星形拓扑，在星形的中心则增加了一种可靠性非常高的设备，叫做</a:t>
            </a:r>
            <a:r>
              <a:rPr lang="zh-CN" altLang="zh-CN" dirty="0">
                <a:solidFill>
                  <a:srgbClr val="FF0000"/>
                </a:solidFill>
              </a:rPr>
              <a:t>集线器</a:t>
            </a:r>
            <a:r>
              <a:rPr lang="en-US" altLang="zh-CN" dirty="0">
                <a:solidFill>
                  <a:srgbClr val="FF0000"/>
                </a:solidFill>
              </a:rPr>
              <a:t> </a:t>
            </a:r>
            <a:r>
              <a:rPr lang="en-US" altLang="zh-CN" dirty="0"/>
              <a:t>(hub)</a:t>
            </a:r>
            <a:r>
              <a:rPr lang="zh-CN" altLang="en-US" dirty="0"/>
              <a:t>。</a:t>
            </a:r>
          </a:p>
        </p:txBody>
      </p:sp>
    </p:spTree>
    <p:extLst>
      <p:ext uri="{BB962C8B-B14F-4D97-AF65-F5344CB8AC3E}">
        <p14:creationId xmlns:p14="http://schemas.microsoft.com/office/powerpoint/2010/main" val="17885684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pPr algn="ctr"/>
            <a:r>
              <a:rPr lang="zh-CN" altLang="en-US" dirty="0"/>
              <a:t>使用集线器的双绞线以太网 </a:t>
            </a:r>
          </a:p>
        </p:txBody>
      </p:sp>
      <p:grpSp>
        <p:nvGrpSpPr>
          <p:cNvPr id="2" name="组合 1"/>
          <p:cNvGrpSpPr/>
          <p:nvPr/>
        </p:nvGrpSpPr>
        <p:grpSpPr>
          <a:xfrm>
            <a:off x="1987005" y="1411388"/>
            <a:ext cx="6157714" cy="3313756"/>
            <a:chOff x="896012" y="1340768"/>
            <a:chExt cx="7255800" cy="3830637"/>
          </a:xfrm>
        </p:grpSpPr>
        <p:sp>
          <p:nvSpPr>
            <p:cNvPr id="637957" name="Text Box 5"/>
            <p:cNvSpPr txBox="1">
              <a:spLocks noChangeArrowheads="1"/>
            </p:cNvSpPr>
            <p:nvPr/>
          </p:nvSpPr>
          <p:spPr bwMode="auto">
            <a:xfrm>
              <a:off x="3860933" y="2434555"/>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集线器</a:t>
              </a:r>
            </a:p>
          </p:txBody>
        </p:sp>
        <p:sp>
          <p:nvSpPr>
            <p:cNvPr id="637958" name="Line 6"/>
            <p:cNvSpPr>
              <a:spLocks noChangeShapeType="1"/>
            </p:cNvSpPr>
            <p:nvPr/>
          </p:nvSpPr>
          <p:spPr bwMode="auto">
            <a:xfrm flipV="1">
              <a:off x="1317360" y="3272755"/>
              <a:ext cx="2806700" cy="38735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59" name="Line 7"/>
            <p:cNvSpPr>
              <a:spLocks noChangeShapeType="1"/>
            </p:cNvSpPr>
            <p:nvPr/>
          </p:nvSpPr>
          <p:spPr bwMode="auto">
            <a:xfrm>
              <a:off x="2440386" y="1986881"/>
              <a:ext cx="1824698" cy="11588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0" name="Line 8"/>
            <p:cNvSpPr>
              <a:spLocks noChangeShapeType="1"/>
            </p:cNvSpPr>
            <p:nvPr/>
          </p:nvSpPr>
          <p:spPr bwMode="auto">
            <a:xfrm flipV="1">
              <a:off x="4124061" y="3401342"/>
              <a:ext cx="423069" cy="167640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1" name="Line 9"/>
            <p:cNvSpPr>
              <a:spLocks noChangeShapeType="1"/>
            </p:cNvSpPr>
            <p:nvPr/>
          </p:nvSpPr>
          <p:spPr bwMode="auto">
            <a:xfrm flipH="1">
              <a:off x="4686433" y="1855117"/>
              <a:ext cx="1683676" cy="14176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62" name="Line 10"/>
            <p:cNvSpPr>
              <a:spLocks noChangeShapeType="1"/>
            </p:cNvSpPr>
            <p:nvPr/>
          </p:nvSpPr>
          <p:spPr bwMode="auto">
            <a:xfrm>
              <a:off x="4825735" y="3401343"/>
              <a:ext cx="2806700" cy="1301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pic>
          <p:nvPicPr>
            <p:cNvPr id="637963"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773" y="1597942"/>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9456" y="1340768"/>
              <a:ext cx="797983"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6"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8450" y="4433217"/>
              <a:ext cx="79798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7"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3829" y="3015581"/>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8"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012" y="3145756"/>
              <a:ext cx="79798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7969" name="Text Box 17"/>
            <p:cNvSpPr txBox="1">
              <a:spLocks noChangeArrowheads="1"/>
            </p:cNvSpPr>
            <p:nvPr/>
          </p:nvSpPr>
          <p:spPr bwMode="auto">
            <a:xfrm>
              <a:off x="5236766" y="442369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两对双绞线</a:t>
              </a:r>
            </a:p>
          </p:txBody>
        </p:sp>
        <p:sp>
          <p:nvSpPr>
            <p:cNvPr id="637970" name="Line 18"/>
            <p:cNvSpPr>
              <a:spLocks noChangeShapeType="1"/>
            </p:cNvSpPr>
            <p:nvPr/>
          </p:nvSpPr>
          <p:spPr bwMode="auto">
            <a:xfrm flipV="1">
              <a:off x="6110420" y="3531517"/>
              <a:ext cx="259688" cy="941388"/>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71" name="Text Box 19"/>
            <p:cNvSpPr txBox="1">
              <a:spLocks noChangeArrowheads="1"/>
            </p:cNvSpPr>
            <p:nvPr/>
          </p:nvSpPr>
          <p:spPr bwMode="auto">
            <a:xfrm>
              <a:off x="6512851" y="14995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站点</a:t>
              </a:r>
            </a:p>
          </p:txBody>
        </p:sp>
        <p:sp>
          <p:nvSpPr>
            <p:cNvPr id="637972" name="Text Box 20"/>
            <p:cNvSpPr txBox="1">
              <a:spLocks noChangeArrowheads="1"/>
            </p:cNvSpPr>
            <p:nvPr/>
          </p:nvSpPr>
          <p:spPr bwMode="auto">
            <a:xfrm>
              <a:off x="5616840" y="2553617"/>
              <a:ext cx="1728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RJ-45 </a:t>
              </a:r>
              <a:r>
                <a:rPr lang="zh-CN" altLang="en-US" sz="2400" b="1">
                  <a:solidFill>
                    <a:srgbClr val="000099"/>
                  </a:solidFill>
                  <a:latin typeface="+mn-lt"/>
                  <a:ea typeface="黑体" pitchFamily="2" charset="-122"/>
                </a:rPr>
                <a:t>插头</a:t>
              </a:r>
            </a:p>
          </p:txBody>
        </p:sp>
        <p:sp>
          <p:nvSpPr>
            <p:cNvPr id="637973" name="Line 21"/>
            <p:cNvSpPr>
              <a:spLocks noChangeShapeType="1"/>
            </p:cNvSpPr>
            <p:nvPr/>
          </p:nvSpPr>
          <p:spPr bwMode="auto">
            <a:xfrm>
              <a:off x="6753623" y="3001293"/>
              <a:ext cx="600207" cy="530225"/>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7974" name="Line 22"/>
            <p:cNvSpPr>
              <a:spLocks noChangeShapeType="1"/>
            </p:cNvSpPr>
            <p:nvPr/>
          </p:nvSpPr>
          <p:spPr bwMode="auto">
            <a:xfrm flipH="1">
              <a:off x="5388108" y="3001293"/>
              <a:ext cx="718873" cy="403225"/>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Tree>
    <p:extLst>
      <p:ext uri="{BB962C8B-B14F-4D97-AF65-F5344CB8AC3E}">
        <p14:creationId xmlns:p14="http://schemas.microsoft.com/office/powerpoint/2010/main" val="1279463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t>星形以太网 </a:t>
            </a:r>
            <a:r>
              <a:rPr lang="en-US" altLang="zh-CN" dirty="0"/>
              <a:t>10BASE-T </a:t>
            </a:r>
          </a:p>
        </p:txBody>
      </p:sp>
      <p:sp>
        <p:nvSpPr>
          <p:cNvPr id="427011" name="Rectangle 3"/>
          <p:cNvSpPr>
            <a:spLocks noGrp="1" noChangeArrowheads="1"/>
          </p:cNvSpPr>
          <p:nvPr>
            <p:ph idx="1"/>
          </p:nvPr>
        </p:nvSpPr>
        <p:spPr>
          <a:xfrm>
            <a:off x="567308" y="1196752"/>
            <a:ext cx="9066212" cy="4934173"/>
          </a:xfrm>
        </p:spPr>
        <p:txBody>
          <a:bodyPr/>
          <a:lstStyle/>
          <a:p>
            <a:r>
              <a:rPr lang="en-US" altLang="zh-CN" dirty="0"/>
              <a:t>1990 </a:t>
            </a:r>
            <a:r>
              <a:rPr lang="zh-CN" altLang="zh-CN" dirty="0"/>
              <a:t>年</a:t>
            </a:r>
            <a:r>
              <a:rPr lang="zh-CN" altLang="en-US" dirty="0"/>
              <a:t>，</a:t>
            </a:r>
            <a:r>
              <a:rPr lang="en-US" altLang="zh-CN" dirty="0"/>
              <a:t>IEEE </a:t>
            </a:r>
            <a:r>
              <a:rPr lang="zh-CN" altLang="zh-CN" dirty="0"/>
              <a:t>制定出星形以太网</a:t>
            </a:r>
            <a:r>
              <a:rPr lang="en-US" altLang="zh-CN" dirty="0"/>
              <a:t> 10BASE-T </a:t>
            </a:r>
            <a:r>
              <a:rPr lang="zh-CN" altLang="zh-CN" dirty="0"/>
              <a:t>的标准</a:t>
            </a:r>
            <a:r>
              <a:rPr lang="en-US" altLang="zh-CN" dirty="0"/>
              <a:t> 802.3i</a:t>
            </a:r>
            <a:r>
              <a:rPr lang="zh-CN" altLang="en-US" dirty="0"/>
              <a:t>。</a:t>
            </a:r>
            <a:endParaRPr lang="en-US" altLang="zh-CN" dirty="0"/>
          </a:p>
        </p:txBody>
      </p:sp>
      <p:grpSp>
        <p:nvGrpSpPr>
          <p:cNvPr id="18" name="组合 17"/>
          <p:cNvGrpSpPr/>
          <p:nvPr/>
        </p:nvGrpSpPr>
        <p:grpSpPr>
          <a:xfrm>
            <a:off x="2504728" y="2636912"/>
            <a:ext cx="5400473" cy="2088232"/>
            <a:chOff x="2504728" y="2420888"/>
            <a:chExt cx="5400473" cy="2088232"/>
          </a:xfrm>
        </p:grpSpPr>
        <p:sp>
          <p:nvSpPr>
            <p:cNvPr id="3" name="矩形 2"/>
            <p:cNvSpPr/>
            <p:nvPr/>
          </p:nvSpPr>
          <p:spPr>
            <a:xfrm>
              <a:off x="2504728" y="2420888"/>
              <a:ext cx="639919" cy="584775"/>
            </a:xfrm>
            <a:prstGeom prst="rect">
              <a:avLst/>
            </a:prstGeom>
            <a:noFill/>
          </p:spPr>
          <p:txBody>
            <a:bodyPr wrap="none">
              <a:spAutoFit/>
            </a:bodyPr>
            <a:lstStyle/>
            <a:p>
              <a:r>
                <a:rPr lang="en-US" altLang="zh-CN" sz="3200" b="1" u="sng" dirty="0"/>
                <a:t>10</a:t>
              </a:r>
              <a:endParaRPr lang="zh-CN" altLang="en-US" sz="3200" b="1" u="sng" dirty="0"/>
            </a:p>
          </p:txBody>
        </p:sp>
        <p:sp>
          <p:nvSpPr>
            <p:cNvPr id="7" name="矩形 6"/>
            <p:cNvSpPr/>
            <p:nvPr/>
          </p:nvSpPr>
          <p:spPr>
            <a:xfrm>
              <a:off x="3008784" y="2420888"/>
              <a:ext cx="1326004" cy="584775"/>
            </a:xfrm>
            <a:prstGeom prst="rect">
              <a:avLst/>
            </a:prstGeom>
            <a:noFill/>
          </p:spPr>
          <p:txBody>
            <a:bodyPr wrap="none">
              <a:spAutoFit/>
            </a:bodyPr>
            <a:lstStyle/>
            <a:p>
              <a:r>
                <a:rPr lang="en-US" altLang="zh-CN" sz="3200" b="1" u="sng" dirty="0"/>
                <a:t>BASE</a:t>
              </a:r>
              <a:endParaRPr lang="zh-CN" altLang="en-US" sz="3200" b="1" u="sng" dirty="0"/>
            </a:p>
          </p:txBody>
        </p:sp>
        <p:sp>
          <p:nvSpPr>
            <p:cNvPr id="8" name="矩形 7"/>
            <p:cNvSpPr/>
            <p:nvPr/>
          </p:nvSpPr>
          <p:spPr>
            <a:xfrm>
              <a:off x="4205882" y="2463279"/>
              <a:ext cx="382872" cy="523220"/>
            </a:xfrm>
            <a:prstGeom prst="rect">
              <a:avLst/>
            </a:prstGeom>
          </p:spPr>
          <p:txBody>
            <a:bodyPr wrap="square">
              <a:spAutoFit/>
            </a:bodyPr>
            <a:lstStyle/>
            <a:p>
              <a:r>
                <a:rPr lang="en-US" altLang="zh-CN" sz="2800" b="1" dirty="0"/>
                <a:t>—</a:t>
              </a:r>
              <a:endParaRPr lang="zh-CN" altLang="en-US" sz="2800" b="1" dirty="0"/>
            </a:p>
          </p:txBody>
        </p:sp>
        <p:sp>
          <p:nvSpPr>
            <p:cNvPr id="9" name="矩形 8"/>
            <p:cNvSpPr/>
            <p:nvPr/>
          </p:nvSpPr>
          <p:spPr>
            <a:xfrm>
              <a:off x="4592960" y="2420888"/>
              <a:ext cx="548548" cy="584775"/>
            </a:xfrm>
            <a:prstGeom prst="rect">
              <a:avLst/>
            </a:prstGeom>
            <a:noFill/>
          </p:spPr>
          <p:txBody>
            <a:bodyPr wrap="none">
              <a:spAutoFit/>
            </a:bodyPr>
            <a:lstStyle/>
            <a:p>
              <a:r>
                <a:rPr lang="en-US" altLang="zh-CN" sz="3200" b="1" u="sng" dirty="0"/>
                <a:t>T </a:t>
              </a:r>
              <a:endParaRPr lang="zh-CN" altLang="en-US" sz="3200" b="1" u="sng" dirty="0"/>
            </a:p>
          </p:txBody>
        </p:sp>
        <p:cxnSp>
          <p:nvCxnSpPr>
            <p:cNvPr id="10" name="肘形连接符 9"/>
            <p:cNvCxnSpPr>
              <a:stCxn id="9" idx="2"/>
            </p:cNvCxnSpPr>
            <p:nvPr/>
          </p:nvCxnSpPr>
          <p:spPr bwMode="auto">
            <a:xfrm rot="16200000" flipH="1">
              <a:off x="5634553" y="2238344"/>
              <a:ext cx="279321" cy="1813958"/>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6638508" y="2996952"/>
              <a:ext cx="1266693" cy="523220"/>
            </a:xfrm>
            <a:prstGeom prst="rect">
              <a:avLst/>
            </a:prstGeom>
          </p:spPr>
          <p:txBody>
            <a:bodyPr wrap="none">
              <a:spAutoFit/>
            </a:bodyPr>
            <a:lstStyle/>
            <a:p>
              <a:r>
                <a:rPr lang="zh-CN" altLang="zh-CN" sz="2800" b="1" dirty="0">
                  <a:solidFill>
                    <a:srgbClr val="000099"/>
                  </a:solidFill>
                  <a:latin typeface="+mn-lt"/>
                  <a:ea typeface="黑体" pitchFamily="2" charset="-122"/>
                </a:rPr>
                <a:t>双绞线</a:t>
              </a:r>
              <a:endParaRPr lang="zh-CN" altLang="en-US" sz="2800" b="1" dirty="0">
                <a:solidFill>
                  <a:srgbClr val="000099"/>
                </a:solidFill>
                <a:latin typeface="+mn-lt"/>
                <a:ea typeface="黑体" pitchFamily="2" charset="-122"/>
              </a:endParaRPr>
            </a:p>
          </p:txBody>
        </p:sp>
        <p:cxnSp>
          <p:nvCxnSpPr>
            <p:cNvPr id="14" name="肘形连接符 13"/>
            <p:cNvCxnSpPr>
              <a:stCxn id="7" idx="2"/>
            </p:cNvCxnSpPr>
            <p:nvPr/>
          </p:nvCxnSpPr>
          <p:spPr bwMode="auto">
            <a:xfrm rot="16200000" flipH="1">
              <a:off x="4216967" y="2460481"/>
              <a:ext cx="737791" cy="182815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5499939" y="3481844"/>
              <a:ext cx="906017" cy="523220"/>
            </a:xfrm>
            <a:prstGeom prst="rect">
              <a:avLst/>
            </a:prstGeom>
          </p:spPr>
          <p:txBody>
            <a:bodyPr wrap="none">
              <a:spAutoFit/>
            </a:bodyPr>
            <a:lstStyle/>
            <a:p>
              <a:r>
                <a:rPr lang="zh-CN" altLang="zh-CN" sz="2800" b="1" dirty="0">
                  <a:solidFill>
                    <a:srgbClr val="000099"/>
                  </a:solidFill>
                  <a:latin typeface="+mn-lt"/>
                  <a:ea typeface="黑体" pitchFamily="2" charset="-122"/>
                </a:rPr>
                <a:t>基带</a:t>
              </a:r>
              <a:endParaRPr lang="zh-CN" altLang="en-US" sz="2800" b="1" dirty="0">
                <a:solidFill>
                  <a:srgbClr val="000099"/>
                </a:solidFill>
                <a:latin typeface="+mn-lt"/>
                <a:ea typeface="黑体" pitchFamily="2" charset="-122"/>
              </a:endParaRPr>
            </a:p>
          </p:txBody>
        </p:sp>
        <p:cxnSp>
          <p:nvCxnSpPr>
            <p:cNvPr id="19" name="肘形连接符 18"/>
            <p:cNvCxnSpPr>
              <a:stCxn id="3" idx="2"/>
            </p:cNvCxnSpPr>
            <p:nvPr/>
          </p:nvCxnSpPr>
          <p:spPr bwMode="auto">
            <a:xfrm rot="16200000" flipH="1">
              <a:off x="3130546" y="2699804"/>
              <a:ext cx="1241846" cy="1853563"/>
            </a:xfrm>
            <a:prstGeom prst="bentConnector2">
              <a:avLst/>
            </a:prstGeom>
            <a:solidFill>
              <a:schemeClr val="accent1"/>
            </a:solidFill>
            <a:ln w="28575" cap="flat" cmpd="sng" algn="ctr">
              <a:solidFill>
                <a:srgbClr val="0000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4678251" y="3985900"/>
              <a:ext cx="2904962" cy="523220"/>
            </a:xfrm>
            <a:prstGeom prst="rect">
              <a:avLst/>
            </a:prstGeom>
          </p:spPr>
          <p:txBody>
            <a:bodyPr wrap="none">
              <a:spAutoFit/>
            </a:bodyPr>
            <a:lstStyle/>
            <a:p>
              <a:r>
                <a:rPr lang="zh-CN" altLang="en-US" sz="2800" b="1" dirty="0">
                  <a:solidFill>
                    <a:srgbClr val="000099"/>
                  </a:solidFill>
                  <a:latin typeface="+mn-lt"/>
                  <a:ea typeface="黑体" pitchFamily="2" charset="-122"/>
                </a:rPr>
                <a:t>速率为</a:t>
              </a:r>
              <a:r>
                <a:rPr lang="en-US" altLang="zh-CN" sz="2800" b="1" dirty="0">
                  <a:solidFill>
                    <a:srgbClr val="000099"/>
                  </a:solidFill>
                  <a:latin typeface="+mn-lt"/>
                  <a:ea typeface="黑体" pitchFamily="2" charset="-122"/>
                </a:rPr>
                <a:t>10 Mbit/s </a:t>
              </a:r>
              <a:endParaRPr lang="zh-CN" altLang="en-US" sz="2800" b="1" dirty="0">
                <a:solidFill>
                  <a:srgbClr val="000099"/>
                </a:solidFill>
                <a:latin typeface="+mn-lt"/>
                <a:ea typeface="黑体" pitchFamily="2" charset="-122"/>
              </a:endParaRPr>
            </a:p>
          </p:txBody>
        </p:sp>
      </p:grpSp>
    </p:spTree>
    <p:extLst>
      <p:ext uri="{BB962C8B-B14F-4D97-AF65-F5344CB8AC3E}">
        <p14:creationId xmlns:p14="http://schemas.microsoft.com/office/powerpoint/2010/main" val="675455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zh-CN" sz="2800" smtClean="0"/>
              <a:t>控制字符</a:t>
            </a:r>
            <a:r>
              <a:rPr lang="en-US" altLang="zh-CN" sz="2800" smtClean="0"/>
              <a:t> </a:t>
            </a:r>
            <a:r>
              <a:rPr lang="en-US" altLang="zh-CN" sz="2800" dirty="0"/>
              <a:t>SOH (Start Of Header) </a:t>
            </a:r>
            <a:r>
              <a:rPr lang="zh-CN" altLang="zh-CN" sz="2800" dirty="0"/>
              <a:t>放在一帧的最前面，表示帧的首部开始。另一个控制字符</a:t>
            </a:r>
            <a:r>
              <a:rPr lang="en-US" altLang="zh-CN" sz="2800" dirty="0"/>
              <a:t> EOT (End Of Transmission) </a:t>
            </a:r>
            <a:r>
              <a:rPr lang="zh-CN" altLang="zh-CN" sz="2800" dirty="0"/>
              <a:t>表示帧的结束。</a:t>
            </a:r>
            <a:endParaRPr lang="zh-CN" altLang="en-US" sz="2800" dirty="0"/>
          </a:p>
          <a:p>
            <a:pPr algn="just"/>
            <a:endParaRPr lang="zh-CN" altLang="en-US" sz="2800" dirty="0"/>
          </a:p>
        </p:txBody>
      </p:sp>
      <p:sp>
        <p:nvSpPr>
          <p:cNvPr id="353284" name="Rectangle 4"/>
          <p:cNvSpPr>
            <a:spLocks noChangeArrowheads="1"/>
          </p:cNvSpPr>
          <p:nvPr/>
        </p:nvSpPr>
        <p:spPr bwMode="auto">
          <a:xfrm>
            <a:off x="1032049" y="3789040"/>
            <a:ext cx="536575"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dirty="0">
                <a:solidFill>
                  <a:srgbClr val="000099"/>
                </a:solidFill>
                <a:latin typeface="+mn-lt"/>
                <a:ea typeface="黑体" pitchFamily="2" charset="-122"/>
              </a:rPr>
              <a:t>SOH</a:t>
            </a:r>
          </a:p>
        </p:txBody>
      </p:sp>
      <p:sp>
        <p:nvSpPr>
          <p:cNvPr id="353285" name="Rectangle 5"/>
          <p:cNvSpPr>
            <a:spLocks noChangeArrowheads="1"/>
          </p:cNvSpPr>
          <p:nvPr/>
        </p:nvSpPr>
        <p:spPr bwMode="auto">
          <a:xfrm>
            <a:off x="1568624" y="3789040"/>
            <a:ext cx="7071783" cy="5492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装在帧中的数据部分</a:t>
            </a:r>
          </a:p>
        </p:txBody>
      </p:sp>
      <p:sp>
        <p:nvSpPr>
          <p:cNvPr id="353286" name="Line 6"/>
          <p:cNvSpPr>
            <a:spLocks noChangeShapeType="1"/>
          </p:cNvSpPr>
          <p:nvPr/>
        </p:nvSpPr>
        <p:spPr bwMode="auto">
          <a:xfrm>
            <a:off x="1032048" y="4705027"/>
            <a:ext cx="814665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3287" name="Text Box 7"/>
          <p:cNvSpPr txBox="1">
            <a:spLocks noChangeArrowheads="1"/>
          </p:cNvSpPr>
          <p:nvPr/>
        </p:nvSpPr>
        <p:spPr bwMode="auto">
          <a:xfrm>
            <a:off x="4880942" y="4470077"/>
            <a:ext cx="49244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a:t>
            </a:r>
          </a:p>
        </p:txBody>
      </p:sp>
      <p:sp>
        <p:nvSpPr>
          <p:cNvPr id="353288" name="Line 8"/>
          <p:cNvSpPr>
            <a:spLocks noChangeShapeType="1"/>
          </p:cNvSpPr>
          <p:nvPr/>
        </p:nvSpPr>
        <p:spPr bwMode="auto">
          <a:xfrm>
            <a:off x="1300336" y="3423915"/>
            <a:ext cx="0" cy="3651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3289" name="Text Box 9"/>
          <p:cNvSpPr txBox="1">
            <a:spLocks noChangeArrowheads="1"/>
          </p:cNvSpPr>
          <p:nvPr/>
        </p:nvSpPr>
        <p:spPr bwMode="auto">
          <a:xfrm>
            <a:off x="760321" y="2952427"/>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帧开始符</a:t>
            </a:r>
          </a:p>
        </p:txBody>
      </p:sp>
      <p:sp>
        <p:nvSpPr>
          <p:cNvPr id="353290" name="Text Box 10"/>
          <p:cNvSpPr txBox="1">
            <a:spLocks noChangeArrowheads="1"/>
          </p:cNvSpPr>
          <p:nvPr/>
        </p:nvSpPr>
        <p:spPr bwMode="auto">
          <a:xfrm>
            <a:off x="8303328" y="2952427"/>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帧结束符</a:t>
            </a:r>
          </a:p>
        </p:txBody>
      </p:sp>
      <p:sp>
        <p:nvSpPr>
          <p:cNvPr id="353291" name="Line 11"/>
          <p:cNvSpPr>
            <a:spLocks noChangeShapeType="1"/>
          </p:cNvSpPr>
          <p:nvPr/>
        </p:nvSpPr>
        <p:spPr bwMode="auto">
          <a:xfrm>
            <a:off x="8910415" y="3423915"/>
            <a:ext cx="0" cy="3651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3292" name="Line 12"/>
          <p:cNvSpPr>
            <a:spLocks noChangeShapeType="1"/>
          </p:cNvSpPr>
          <p:nvPr/>
        </p:nvSpPr>
        <p:spPr bwMode="auto">
          <a:xfrm flipV="1">
            <a:off x="1032049" y="4338315"/>
            <a:ext cx="0" cy="549275"/>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3293" name="Text Box 13"/>
          <p:cNvSpPr txBox="1">
            <a:spLocks noChangeArrowheads="1"/>
          </p:cNvSpPr>
          <p:nvPr/>
        </p:nvSpPr>
        <p:spPr bwMode="auto">
          <a:xfrm>
            <a:off x="268461" y="4830439"/>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发送在前</a:t>
            </a:r>
          </a:p>
        </p:txBody>
      </p:sp>
      <p:sp>
        <p:nvSpPr>
          <p:cNvPr id="353294" name="Rectangle 14"/>
          <p:cNvSpPr>
            <a:spLocks noChangeArrowheads="1"/>
          </p:cNvSpPr>
          <p:nvPr/>
        </p:nvSpPr>
        <p:spPr bwMode="auto">
          <a:xfrm>
            <a:off x="8616330" y="3789040"/>
            <a:ext cx="538295"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EOT</a:t>
            </a:r>
          </a:p>
        </p:txBody>
      </p:sp>
      <p:sp>
        <p:nvSpPr>
          <p:cNvPr id="17" name="Rectangle 2"/>
          <p:cNvSpPr>
            <a:spLocks noGrp="1" noChangeArrowheads="1"/>
          </p:cNvSpPr>
          <p:nvPr>
            <p:ph type="title"/>
          </p:nvPr>
        </p:nvSpPr>
        <p:spPr>
          <a:xfrm>
            <a:off x="495300" y="188640"/>
            <a:ext cx="9066212" cy="792088"/>
          </a:xfrm>
        </p:spPr>
        <p:txBody>
          <a:bodyPr/>
          <a:lstStyle/>
          <a:p>
            <a:r>
              <a:rPr lang="en-US" altLang="zh-CN" dirty="0"/>
              <a:t>2.  </a:t>
            </a:r>
            <a:r>
              <a:rPr lang="zh-CN" altLang="en-US" dirty="0"/>
              <a:t>透明传输</a:t>
            </a:r>
          </a:p>
        </p:txBody>
      </p:sp>
    </p:spTree>
    <p:extLst>
      <p:ext uri="{BB962C8B-B14F-4D97-AF65-F5344CB8AC3E}">
        <p14:creationId xmlns:p14="http://schemas.microsoft.com/office/powerpoint/2010/main" val="38189651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lgn="ctr"/>
            <a:r>
              <a:rPr lang="zh-CN" altLang="en-US" dirty="0"/>
              <a:t>星形以太网 </a:t>
            </a:r>
            <a:r>
              <a:rPr lang="en-US" altLang="zh-CN" dirty="0"/>
              <a:t>10BASE-T </a:t>
            </a:r>
          </a:p>
        </p:txBody>
      </p:sp>
      <p:sp>
        <p:nvSpPr>
          <p:cNvPr id="427011" name="Rectangle 3"/>
          <p:cNvSpPr>
            <a:spLocks noGrp="1" noChangeArrowheads="1"/>
          </p:cNvSpPr>
          <p:nvPr>
            <p:ph idx="1"/>
          </p:nvPr>
        </p:nvSpPr>
        <p:spPr/>
        <p:txBody>
          <a:bodyPr/>
          <a:lstStyle/>
          <a:p>
            <a:r>
              <a:rPr lang="zh-CN" altLang="en-US" dirty="0">
                <a:solidFill>
                  <a:srgbClr val="00B050"/>
                </a:solidFill>
              </a:rPr>
              <a:t>使用无屏蔽双绞线，采用星形拓扑。</a:t>
            </a:r>
            <a:endParaRPr lang="en-US" altLang="zh-CN" dirty="0">
              <a:solidFill>
                <a:srgbClr val="00B050"/>
              </a:solidFill>
            </a:endParaRPr>
          </a:p>
          <a:p>
            <a:r>
              <a:rPr lang="zh-CN" altLang="en-US" dirty="0">
                <a:solidFill>
                  <a:srgbClr val="00B050"/>
                </a:solidFill>
              </a:rPr>
              <a:t>每个站需要用两对双绞线，分别用于发送和接收。</a:t>
            </a:r>
            <a:endParaRPr lang="en-US" altLang="zh-CN" dirty="0">
              <a:solidFill>
                <a:srgbClr val="00B050"/>
              </a:solidFill>
            </a:endParaRPr>
          </a:p>
          <a:p>
            <a:r>
              <a:rPr lang="zh-CN" altLang="zh-CN" dirty="0"/>
              <a:t>双绞线的两端使用</a:t>
            </a:r>
            <a:r>
              <a:rPr lang="en-US" altLang="zh-CN" dirty="0"/>
              <a:t> RJ-45 </a:t>
            </a:r>
            <a:r>
              <a:rPr lang="zh-CN" altLang="zh-CN" dirty="0"/>
              <a:t>插头</a:t>
            </a:r>
            <a:r>
              <a:rPr lang="zh-CN" altLang="en-US" dirty="0"/>
              <a:t>。</a:t>
            </a:r>
          </a:p>
          <a:p>
            <a:r>
              <a:rPr lang="zh-CN" altLang="en-US" dirty="0"/>
              <a:t>集线器使用了大规模集成电路芯片，因此</a:t>
            </a:r>
            <a:r>
              <a:rPr lang="zh-CN" altLang="zh-CN" dirty="0"/>
              <a:t>集线器的可靠性提高</a:t>
            </a:r>
            <a:r>
              <a:rPr lang="zh-CN" altLang="en-US" dirty="0"/>
              <a:t>。 </a:t>
            </a:r>
            <a:endParaRPr lang="en-US" altLang="zh-CN" dirty="0"/>
          </a:p>
          <a:p>
            <a:r>
              <a:rPr lang="en-US" altLang="zh-CN" dirty="0">
                <a:solidFill>
                  <a:srgbClr val="00B050"/>
                </a:solidFill>
              </a:rPr>
              <a:t>10BASE-T </a:t>
            </a:r>
            <a:r>
              <a:rPr lang="zh-CN" altLang="en-US" dirty="0">
                <a:solidFill>
                  <a:srgbClr val="00B050"/>
                </a:solidFill>
              </a:rPr>
              <a:t>的通信距离稍短，每个站到集线器的距离不超过 </a:t>
            </a:r>
            <a:r>
              <a:rPr lang="en-US" altLang="zh-CN" dirty="0">
                <a:solidFill>
                  <a:srgbClr val="00B050"/>
                </a:solidFill>
              </a:rPr>
              <a:t>100 m</a:t>
            </a:r>
            <a:r>
              <a:rPr lang="zh-CN" altLang="en-US" dirty="0">
                <a:solidFill>
                  <a:srgbClr val="00B050"/>
                </a:solidFill>
              </a:rPr>
              <a:t>。</a:t>
            </a:r>
          </a:p>
        </p:txBody>
      </p:sp>
    </p:spTree>
    <p:extLst>
      <p:ext uri="{BB962C8B-B14F-4D97-AF65-F5344CB8AC3E}">
        <p14:creationId xmlns:p14="http://schemas.microsoft.com/office/powerpoint/2010/main" val="138821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70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7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95300" y="188640"/>
            <a:ext cx="8634164" cy="792088"/>
          </a:xfrm>
        </p:spPr>
        <p:txBody>
          <a:bodyPr/>
          <a:lstStyle/>
          <a:p>
            <a:pPr algn="ctr"/>
            <a:r>
              <a:rPr lang="en-US" altLang="zh-CN" sz="3600" dirty="0"/>
              <a:t>10BASE-T </a:t>
            </a:r>
            <a:r>
              <a:rPr lang="zh-CN" altLang="en-US" sz="3600" dirty="0"/>
              <a:t>以太网在局域网中的统治地位</a:t>
            </a:r>
          </a:p>
        </p:txBody>
      </p:sp>
      <p:sp>
        <p:nvSpPr>
          <p:cNvPr id="428035" name="Rectangle 3"/>
          <p:cNvSpPr>
            <a:spLocks noGrp="1" noChangeArrowheads="1"/>
          </p:cNvSpPr>
          <p:nvPr>
            <p:ph idx="1"/>
          </p:nvPr>
        </p:nvSpPr>
        <p:spPr/>
        <p:txBody>
          <a:bodyPr/>
          <a:lstStyle/>
          <a:p>
            <a:r>
              <a:rPr lang="zh-CN" altLang="en-US" dirty="0"/>
              <a:t>这种 </a:t>
            </a:r>
            <a:r>
              <a:rPr lang="en-US" altLang="zh-CN" dirty="0"/>
              <a:t>10 Mbit/s </a:t>
            </a:r>
            <a:r>
              <a:rPr lang="zh-CN" altLang="en-US" dirty="0"/>
              <a:t>速率的无屏蔽双绞线星形网的出现，既降低了成本，又提高了可靠性。 具有很高的性价比。</a:t>
            </a:r>
          </a:p>
          <a:p>
            <a:r>
              <a:rPr lang="en-US" altLang="zh-CN" dirty="0"/>
              <a:t>10BASE-T </a:t>
            </a:r>
            <a:r>
              <a:rPr lang="zh-CN" altLang="en-US" dirty="0"/>
              <a:t>双绞线以太网的出现，是局域网发展史上的一个非常重要的里程碑，它为以太网在局域网中的统治地位奠定了牢固的基础。</a:t>
            </a:r>
            <a:endParaRPr lang="en-US" altLang="zh-CN" dirty="0"/>
          </a:p>
          <a:p>
            <a:r>
              <a:rPr lang="zh-CN" altLang="zh-CN" dirty="0"/>
              <a:t>从此以太网的拓扑就从总线</a:t>
            </a:r>
            <a:r>
              <a:rPr lang="zh-CN" altLang="en-US" dirty="0"/>
              <a:t>形</a:t>
            </a:r>
            <a:r>
              <a:rPr lang="zh-CN" altLang="zh-CN" dirty="0"/>
              <a:t>变为更加方便的星</a:t>
            </a:r>
            <a:r>
              <a:rPr lang="zh-CN" altLang="en-US" dirty="0"/>
              <a:t>形</a:t>
            </a:r>
            <a:r>
              <a:rPr lang="zh-CN" altLang="zh-CN" dirty="0"/>
              <a:t>网络，而以太网也就在局域网中占据了统治地位。</a:t>
            </a:r>
            <a:r>
              <a:rPr lang="zh-CN" altLang="en-US" dirty="0"/>
              <a:t> </a:t>
            </a:r>
          </a:p>
        </p:txBody>
      </p:sp>
    </p:spTree>
    <p:extLst>
      <p:ext uri="{BB962C8B-B14F-4D97-AF65-F5344CB8AC3E}">
        <p14:creationId xmlns:p14="http://schemas.microsoft.com/office/powerpoint/2010/main" val="3113812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zh-CN" altLang="en-US"/>
              <a:t>集线器的一些特点 </a:t>
            </a:r>
          </a:p>
        </p:txBody>
      </p:sp>
      <p:sp>
        <p:nvSpPr>
          <p:cNvPr id="429059" name="Rectangle 3"/>
          <p:cNvSpPr>
            <a:spLocks noGrp="1" noChangeArrowheads="1"/>
          </p:cNvSpPr>
          <p:nvPr>
            <p:ph idx="1"/>
          </p:nvPr>
        </p:nvSpPr>
        <p:spPr/>
        <p:txBody>
          <a:bodyPr/>
          <a:lstStyle/>
          <a:p>
            <a:r>
              <a:rPr lang="en-US" altLang="zh-CN" sz="2900" dirty="0"/>
              <a:t>(1) </a:t>
            </a:r>
            <a:r>
              <a:rPr lang="zh-CN" altLang="en-US" sz="2900" dirty="0"/>
              <a:t>集线器是使用电子器件来模拟实际电缆线的工作，因此整个系统仍然像一个传统的以太网那样运行。 </a:t>
            </a:r>
          </a:p>
          <a:p>
            <a:r>
              <a:rPr lang="en-US" altLang="zh-CN" sz="2900" dirty="0">
                <a:solidFill>
                  <a:srgbClr val="00B050"/>
                </a:solidFill>
              </a:rPr>
              <a:t>(2) </a:t>
            </a:r>
            <a:r>
              <a:rPr lang="zh-CN" altLang="en-US" sz="2900" dirty="0">
                <a:solidFill>
                  <a:srgbClr val="00B050"/>
                </a:solidFill>
              </a:rPr>
              <a:t>使用集线器的以太网在逻辑上仍是一个总线网，各工作站使用的还是 </a:t>
            </a:r>
            <a:r>
              <a:rPr lang="en-US" altLang="zh-CN" sz="2900" dirty="0">
                <a:solidFill>
                  <a:srgbClr val="00B050"/>
                </a:solidFill>
              </a:rPr>
              <a:t>CSMA/CD</a:t>
            </a:r>
            <a:r>
              <a:rPr lang="en-US" altLang="zh-CN" sz="2900" b="1" dirty="0">
                <a:solidFill>
                  <a:srgbClr val="00B050"/>
                </a:solidFill>
              </a:rPr>
              <a:t> </a:t>
            </a:r>
            <a:r>
              <a:rPr lang="zh-CN" altLang="en-US" sz="2900" dirty="0">
                <a:solidFill>
                  <a:srgbClr val="00B050"/>
                </a:solidFill>
              </a:rPr>
              <a:t>协议，并共享逻辑上的总线。 </a:t>
            </a:r>
          </a:p>
          <a:p>
            <a:r>
              <a:rPr lang="en-US" altLang="zh-CN" sz="2900" dirty="0">
                <a:solidFill>
                  <a:srgbClr val="00B050"/>
                </a:solidFill>
              </a:rPr>
              <a:t>(3) </a:t>
            </a:r>
            <a:r>
              <a:rPr lang="zh-CN" altLang="en-US" sz="2900" dirty="0">
                <a:solidFill>
                  <a:srgbClr val="00B050"/>
                </a:solidFill>
              </a:rPr>
              <a:t>集线器很像一个多接口的转发器，工作在物理层。</a:t>
            </a:r>
            <a:endParaRPr lang="en-US" altLang="zh-CN" sz="2900" dirty="0">
              <a:solidFill>
                <a:srgbClr val="00B050"/>
              </a:solidFill>
            </a:endParaRPr>
          </a:p>
          <a:p>
            <a:r>
              <a:rPr lang="en-US" altLang="zh-CN" sz="2900" dirty="0"/>
              <a:t>(4) </a:t>
            </a:r>
            <a:r>
              <a:rPr lang="zh-CN" altLang="zh-CN" sz="2900" dirty="0"/>
              <a:t>集线器采用了专门的芯片，进行自适应串音回波抵消</a:t>
            </a:r>
            <a:r>
              <a:rPr lang="zh-CN" altLang="en-US" sz="2900" dirty="0"/>
              <a:t>，减少了</a:t>
            </a:r>
            <a:r>
              <a:rPr lang="zh-CN" altLang="zh-CN" sz="2900" dirty="0"/>
              <a:t>近端串音</a:t>
            </a:r>
            <a:r>
              <a:rPr lang="zh-CN" altLang="en-US" sz="2900" dirty="0"/>
              <a:t>。</a:t>
            </a:r>
          </a:p>
        </p:txBody>
      </p:sp>
    </p:spTree>
    <p:extLst>
      <p:ext uri="{BB962C8B-B14F-4D97-AF65-F5344CB8AC3E}">
        <p14:creationId xmlns:p14="http://schemas.microsoft.com/office/powerpoint/2010/main" val="2310173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lgn="ctr"/>
            <a:r>
              <a:rPr lang="zh-CN" altLang="en-US"/>
              <a:t>具有三个接口的集线器 </a:t>
            </a:r>
          </a:p>
        </p:txBody>
      </p:sp>
      <p:grpSp>
        <p:nvGrpSpPr>
          <p:cNvPr id="2" name="组合 1"/>
          <p:cNvGrpSpPr/>
          <p:nvPr/>
        </p:nvGrpSpPr>
        <p:grpSpPr>
          <a:xfrm>
            <a:off x="1599406" y="1801019"/>
            <a:ext cx="6708907" cy="3160712"/>
            <a:chOff x="1442906" y="2212976"/>
            <a:chExt cx="6708907" cy="3160712"/>
          </a:xfrm>
        </p:grpSpPr>
        <p:grpSp>
          <p:nvGrpSpPr>
            <p:cNvPr id="430083" name="Group 3"/>
            <p:cNvGrpSpPr>
              <a:grpSpLocks/>
            </p:cNvGrpSpPr>
            <p:nvPr/>
          </p:nvGrpSpPr>
          <p:grpSpPr bwMode="auto">
            <a:xfrm rot="-3098467">
              <a:off x="2022145" y="3956249"/>
              <a:ext cx="1127125" cy="98028"/>
              <a:chOff x="1548" y="1476"/>
              <a:chExt cx="1338" cy="120"/>
            </a:xfrm>
          </p:grpSpPr>
          <p:sp>
            <p:nvSpPr>
              <p:cNvPr id="430084" name="Freeform 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85" name="Freeform 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86" name="Group 6"/>
            <p:cNvGrpSpPr>
              <a:grpSpLocks/>
            </p:cNvGrpSpPr>
            <p:nvPr/>
          </p:nvGrpSpPr>
          <p:grpSpPr bwMode="auto">
            <a:xfrm rot="-3098467">
              <a:off x="2458972" y="3956249"/>
              <a:ext cx="1127125" cy="98028"/>
              <a:chOff x="1548" y="1476"/>
              <a:chExt cx="1338" cy="120"/>
            </a:xfrm>
          </p:grpSpPr>
          <p:sp>
            <p:nvSpPr>
              <p:cNvPr id="430087" name="Freeform 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88" name="Freeform 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89" name="Group 9"/>
            <p:cNvGrpSpPr>
              <a:grpSpLocks/>
            </p:cNvGrpSpPr>
            <p:nvPr/>
          </p:nvGrpSpPr>
          <p:grpSpPr bwMode="auto">
            <a:xfrm rot="3701259" flipH="1">
              <a:off x="6306079" y="3949965"/>
              <a:ext cx="1001712" cy="96308"/>
              <a:chOff x="1548" y="1476"/>
              <a:chExt cx="1338" cy="120"/>
            </a:xfrm>
          </p:grpSpPr>
          <p:sp>
            <p:nvSpPr>
              <p:cNvPr id="430090" name="Freeform 10"/>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1" name="Freeform 11"/>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092" name="Group 12"/>
            <p:cNvGrpSpPr>
              <a:grpSpLocks/>
            </p:cNvGrpSpPr>
            <p:nvPr/>
          </p:nvGrpSpPr>
          <p:grpSpPr bwMode="auto">
            <a:xfrm rot="3701259" flipH="1">
              <a:off x="6817718" y="3969743"/>
              <a:ext cx="1001713" cy="98028"/>
              <a:chOff x="1548" y="1476"/>
              <a:chExt cx="1338" cy="120"/>
            </a:xfrm>
          </p:grpSpPr>
          <p:sp>
            <p:nvSpPr>
              <p:cNvPr id="430093" name="Freeform 13"/>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4" name="Freeform 14"/>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30095" name="Rectangle 15"/>
            <p:cNvSpPr>
              <a:spLocks noChangeArrowheads="1"/>
            </p:cNvSpPr>
            <p:nvPr/>
          </p:nvSpPr>
          <p:spPr bwMode="auto">
            <a:xfrm>
              <a:off x="1969162" y="2212976"/>
              <a:ext cx="5969396" cy="1344613"/>
            </a:xfrm>
            <a:prstGeom prst="rect">
              <a:avLst/>
            </a:prstGeom>
            <a:solidFill>
              <a:srgbClr val="FF99FF"/>
            </a:solidFill>
            <a:ln w="25400">
              <a:solidFill>
                <a:schemeClr val="tx1"/>
              </a:solidFill>
              <a:miter lim="800000"/>
              <a:headEnd/>
              <a:tailEnd/>
            </a:ln>
            <a:effectLst>
              <a:outerShdw dist="28398" dir="3806097"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09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09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2" name="Freeform 22"/>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3" name="Freeform 23"/>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4" name="Freeform 24"/>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5" name="Freeform 25"/>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3010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7" name="Line 27"/>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08" name="Rectangle 28"/>
            <p:cNvSpPr>
              <a:spLocks noChangeArrowheads="1"/>
            </p:cNvSpPr>
            <p:nvPr/>
          </p:nvSpPr>
          <p:spPr bwMode="auto">
            <a:xfrm>
              <a:off x="1442906" y="2308225"/>
              <a:ext cx="543420" cy="125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800" b="1" dirty="0">
                  <a:solidFill>
                    <a:srgbClr val="000099"/>
                  </a:solidFill>
                  <a:latin typeface="+mn-lt"/>
                  <a:ea typeface="黑体" pitchFamily="2" charset="-122"/>
                </a:rPr>
                <a:t>集</a:t>
              </a:r>
            </a:p>
            <a:p>
              <a:pPr defTabSz="762000" eaLnBrk="0" hangingPunct="0">
                <a:lnSpc>
                  <a:spcPct val="90000"/>
                </a:lnSpc>
              </a:pPr>
              <a:r>
                <a:rPr kumimoji="1" lang="zh-CN" altLang="en-US" sz="2800" b="1" dirty="0">
                  <a:solidFill>
                    <a:srgbClr val="000099"/>
                  </a:solidFill>
                  <a:latin typeface="+mn-lt"/>
                  <a:ea typeface="黑体" pitchFamily="2" charset="-122"/>
                </a:rPr>
                <a:t>线</a:t>
              </a:r>
            </a:p>
            <a:p>
              <a:pPr defTabSz="762000" eaLnBrk="0" hangingPunct="0">
                <a:lnSpc>
                  <a:spcPct val="90000"/>
                </a:lnSpc>
              </a:pPr>
              <a:r>
                <a:rPr kumimoji="1" lang="zh-CN" altLang="en-US" sz="2800" b="1" dirty="0">
                  <a:solidFill>
                    <a:srgbClr val="000099"/>
                  </a:solidFill>
                  <a:latin typeface="+mn-lt"/>
                  <a:ea typeface="黑体" pitchFamily="2" charset="-122"/>
                </a:rPr>
                <a:t>器</a:t>
              </a:r>
            </a:p>
          </p:txBody>
        </p:sp>
        <p:sp>
          <p:nvSpPr>
            <p:cNvPr id="430109" name="Rectangle 29"/>
            <p:cNvSpPr>
              <a:spLocks noChangeArrowheads="1"/>
            </p:cNvSpPr>
            <p:nvPr/>
          </p:nvSpPr>
          <p:spPr bwMode="auto">
            <a:xfrm>
              <a:off x="4063868" y="4527550"/>
              <a:ext cx="1608005"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10" name="Rectangle 30"/>
            <p:cNvSpPr>
              <a:spLocks noChangeArrowheads="1"/>
            </p:cNvSpPr>
            <p:nvPr/>
          </p:nvSpPr>
          <p:spPr bwMode="auto">
            <a:xfrm>
              <a:off x="4375151" y="4529138"/>
              <a:ext cx="102843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1" name="Rectangle 31"/>
            <p:cNvSpPr>
              <a:spLocks noChangeArrowheads="1"/>
            </p:cNvSpPr>
            <p:nvPr/>
          </p:nvSpPr>
          <p:spPr bwMode="auto">
            <a:xfrm>
              <a:off x="451561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网卡</a:t>
              </a:r>
            </a:p>
          </p:txBody>
        </p:sp>
        <p:sp>
          <p:nvSpPr>
            <p:cNvPr id="430112" name="Rectangle 32"/>
            <p:cNvSpPr>
              <a:spLocks noChangeArrowheads="1"/>
            </p:cNvSpPr>
            <p:nvPr/>
          </p:nvSpPr>
          <p:spPr bwMode="auto">
            <a:xfrm>
              <a:off x="4313238"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13" name="Rectangle 33"/>
            <p:cNvSpPr>
              <a:spLocks noChangeArrowheads="1"/>
            </p:cNvSpPr>
            <p:nvPr/>
          </p:nvSpPr>
          <p:spPr bwMode="auto">
            <a:xfrm>
              <a:off x="4488657" y="4435475"/>
              <a:ext cx="782506"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4" name="Rectangle 34"/>
            <p:cNvSpPr>
              <a:spLocks noChangeArrowheads="1"/>
            </p:cNvSpPr>
            <p:nvPr/>
          </p:nvSpPr>
          <p:spPr bwMode="auto">
            <a:xfrm>
              <a:off x="1571890" y="4527550"/>
              <a:ext cx="1611445"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15" name="Rectangle 35"/>
            <p:cNvSpPr>
              <a:spLocks noChangeArrowheads="1"/>
            </p:cNvSpPr>
            <p:nvPr/>
          </p:nvSpPr>
          <p:spPr bwMode="auto">
            <a:xfrm>
              <a:off x="1865975" y="4529138"/>
              <a:ext cx="103187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6" name="Rectangle 36"/>
            <p:cNvSpPr>
              <a:spLocks noChangeArrowheads="1"/>
            </p:cNvSpPr>
            <p:nvPr/>
          </p:nvSpPr>
          <p:spPr bwMode="auto">
            <a:xfrm>
              <a:off x="2042553"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网卡</a:t>
              </a:r>
            </a:p>
          </p:txBody>
        </p:sp>
        <p:sp>
          <p:nvSpPr>
            <p:cNvPr id="430117" name="Rectangle 37"/>
            <p:cNvSpPr>
              <a:spLocks noChangeArrowheads="1"/>
            </p:cNvSpPr>
            <p:nvPr/>
          </p:nvSpPr>
          <p:spPr bwMode="auto">
            <a:xfrm>
              <a:off x="180750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18" name="Rectangle 38"/>
            <p:cNvSpPr>
              <a:spLocks noChangeArrowheads="1"/>
            </p:cNvSpPr>
            <p:nvPr/>
          </p:nvSpPr>
          <p:spPr bwMode="auto">
            <a:xfrm>
              <a:off x="2000119" y="4435475"/>
              <a:ext cx="77906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19" name="Rectangle 39"/>
            <p:cNvSpPr>
              <a:spLocks noChangeArrowheads="1"/>
            </p:cNvSpPr>
            <p:nvPr/>
          </p:nvSpPr>
          <p:spPr bwMode="auto">
            <a:xfrm>
              <a:off x="6540369" y="4527550"/>
              <a:ext cx="1611444" cy="846138"/>
            </a:xfrm>
            <a:prstGeom prst="rect">
              <a:avLst/>
            </a:prstGeom>
            <a:solidFill>
              <a:srgbClr val="FFFF00"/>
            </a:solidFill>
            <a:ln w="2540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99"/>
                </a:solidFill>
                <a:latin typeface="+mn-lt"/>
                <a:ea typeface="黑体" pitchFamily="2" charset="-122"/>
              </a:endParaRPr>
            </a:p>
          </p:txBody>
        </p:sp>
        <p:sp>
          <p:nvSpPr>
            <p:cNvPr id="430120" name="Rectangle 40"/>
            <p:cNvSpPr>
              <a:spLocks noChangeArrowheads="1"/>
            </p:cNvSpPr>
            <p:nvPr/>
          </p:nvSpPr>
          <p:spPr bwMode="auto">
            <a:xfrm>
              <a:off x="6843051" y="4529138"/>
              <a:ext cx="103015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1" name="Rectangle 41"/>
            <p:cNvSpPr>
              <a:spLocks noChangeArrowheads="1"/>
            </p:cNvSpPr>
            <p:nvPr/>
          </p:nvSpPr>
          <p:spPr bwMode="auto">
            <a:xfrm>
              <a:off x="6990394" y="4516634"/>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网卡</a:t>
              </a:r>
            </a:p>
          </p:txBody>
        </p:sp>
        <p:sp>
          <p:nvSpPr>
            <p:cNvPr id="430122" name="Rectangle 42"/>
            <p:cNvSpPr>
              <a:spLocks noChangeArrowheads="1"/>
            </p:cNvSpPr>
            <p:nvPr/>
          </p:nvSpPr>
          <p:spPr bwMode="auto">
            <a:xfrm>
              <a:off x="6762222" y="48942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itchFamily="2" charset="-122"/>
                </a:rPr>
                <a:t>工作站</a:t>
              </a:r>
            </a:p>
          </p:txBody>
        </p:sp>
        <p:sp>
          <p:nvSpPr>
            <p:cNvPr id="430123" name="Rectangle 43"/>
            <p:cNvSpPr>
              <a:spLocks noChangeArrowheads="1"/>
            </p:cNvSpPr>
            <p:nvPr/>
          </p:nvSpPr>
          <p:spPr bwMode="auto">
            <a:xfrm>
              <a:off x="6968597" y="4435475"/>
              <a:ext cx="78078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2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3" name="Rectangle 53"/>
            <p:cNvSpPr>
              <a:spLocks noChangeArrowheads="1"/>
            </p:cNvSpPr>
            <p:nvPr/>
          </p:nvSpPr>
          <p:spPr bwMode="auto">
            <a:xfrm>
              <a:off x="5210269" y="3725863"/>
              <a:ext cx="111088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双绞线</a:t>
              </a:r>
            </a:p>
          </p:txBody>
        </p:sp>
        <p:grpSp>
          <p:nvGrpSpPr>
            <p:cNvPr id="430134" name="Group 54"/>
            <p:cNvGrpSpPr>
              <a:grpSpLocks/>
            </p:cNvGrpSpPr>
            <p:nvPr/>
          </p:nvGrpSpPr>
          <p:grpSpPr bwMode="auto">
            <a:xfrm rot="5400000" flipH="1">
              <a:off x="4703168" y="3946724"/>
              <a:ext cx="876300" cy="98028"/>
              <a:chOff x="1548" y="1476"/>
              <a:chExt cx="1338" cy="120"/>
            </a:xfrm>
          </p:grpSpPr>
          <p:sp>
            <p:nvSpPr>
              <p:cNvPr id="430135" name="Freeform 55"/>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6" name="Freeform 56"/>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30137" name="Group 57"/>
            <p:cNvGrpSpPr>
              <a:grpSpLocks/>
            </p:cNvGrpSpPr>
            <p:nvPr/>
          </p:nvGrpSpPr>
          <p:grpSpPr bwMode="auto">
            <a:xfrm rot="5400000" flipH="1">
              <a:off x="4206942" y="3958630"/>
              <a:ext cx="874712" cy="98029"/>
              <a:chOff x="1548" y="1476"/>
              <a:chExt cx="1338" cy="120"/>
            </a:xfrm>
          </p:grpSpPr>
          <p:sp>
            <p:nvSpPr>
              <p:cNvPr id="430138"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30139"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spTree>
    <p:extLst>
      <p:ext uri="{BB962C8B-B14F-4D97-AF65-F5344CB8AC3E}">
        <p14:creationId xmlns:p14="http://schemas.microsoft.com/office/powerpoint/2010/main" val="15312286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dirty="0"/>
              <a:t>3.3.4  </a:t>
            </a:r>
            <a:r>
              <a:rPr lang="zh-CN" altLang="en-US" dirty="0"/>
              <a:t>以太网的信道利用率 </a:t>
            </a:r>
          </a:p>
        </p:txBody>
      </p:sp>
      <p:sp>
        <p:nvSpPr>
          <p:cNvPr id="431107" name="Rectangle 3"/>
          <p:cNvSpPr>
            <a:spLocks noGrp="1" noChangeArrowheads="1"/>
          </p:cNvSpPr>
          <p:nvPr>
            <p:ph idx="1"/>
          </p:nvPr>
        </p:nvSpPr>
        <p:spPr/>
        <p:txBody>
          <a:bodyPr/>
          <a:lstStyle/>
          <a:p>
            <a:r>
              <a:rPr lang="zh-CN" altLang="zh-CN" dirty="0"/>
              <a:t>多个站在以太网上同时工作就可能会发生碰撞。</a:t>
            </a:r>
            <a:endParaRPr lang="en-US" altLang="zh-CN" dirty="0"/>
          </a:p>
          <a:p>
            <a:r>
              <a:rPr lang="zh-CN" altLang="zh-CN" dirty="0"/>
              <a:t>当发生碰撞时，信道资源实际上是被浪费了。因此，当扣除碰撞所造成的信道损失后，</a:t>
            </a:r>
            <a:r>
              <a:rPr lang="zh-CN" altLang="zh-CN" dirty="0">
                <a:solidFill>
                  <a:srgbClr val="FF0000"/>
                </a:solidFill>
              </a:rPr>
              <a:t>以太网总的信道利用率并不能达到</a:t>
            </a:r>
            <a:r>
              <a:rPr lang="en-US" altLang="zh-CN" dirty="0">
                <a:solidFill>
                  <a:srgbClr val="FF0000"/>
                </a:solidFill>
              </a:rPr>
              <a:t> 100%</a:t>
            </a:r>
            <a:r>
              <a:rPr lang="zh-CN" altLang="zh-CN" dirty="0">
                <a:solidFill>
                  <a:srgbClr val="FF0000"/>
                </a:solidFill>
              </a:rPr>
              <a:t>。</a:t>
            </a:r>
            <a:endParaRPr lang="en-US" altLang="zh-CN" dirty="0">
              <a:solidFill>
                <a:srgbClr val="FF0000"/>
              </a:solidFill>
            </a:endParaRPr>
          </a:p>
          <a:p>
            <a:r>
              <a:rPr lang="zh-CN" altLang="en-US" dirty="0">
                <a:sym typeface="Symbol"/>
              </a:rPr>
              <a:t>假设</a:t>
            </a:r>
            <a:r>
              <a:rPr lang="zh-CN" altLang="en-US" i="1" dirty="0">
                <a:sym typeface="Symbol"/>
              </a:rPr>
              <a:t> </a:t>
            </a:r>
            <a:r>
              <a:rPr lang="en-US" altLang="zh-CN" i="1" dirty="0">
                <a:sym typeface="Symbol"/>
              </a:rPr>
              <a:t> </a:t>
            </a:r>
            <a:r>
              <a:rPr lang="zh-CN" altLang="zh-CN" dirty="0"/>
              <a:t>是以太网单程端到端传播时延</a:t>
            </a:r>
            <a:r>
              <a:rPr lang="zh-CN" altLang="en-US" dirty="0"/>
              <a:t>。则争用期长度为 </a:t>
            </a:r>
            <a:r>
              <a:rPr lang="en-US" altLang="zh-CN" dirty="0"/>
              <a:t>2</a:t>
            </a:r>
            <a:r>
              <a:rPr lang="en-US" altLang="zh-CN" i="1" dirty="0">
                <a:sym typeface="Symbol" pitchFamily="18" charset="2"/>
              </a:rPr>
              <a:t></a:t>
            </a:r>
            <a:r>
              <a:rPr lang="zh-CN" altLang="en-US" dirty="0"/>
              <a:t>，即端到端传播时延的两倍。检测到碰撞后不发送干扰信号。</a:t>
            </a:r>
          </a:p>
          <a:p>
            <a:r>
              <a:rPr lang="zh-CN" altLang="en-US" dirty="0"/>
              <a:t>设帧长为 </a:t>
            </a:r>
            <a:r>
              <a:rPr lang="en-US" altLang="zh-CN" i="1" dirty="0">
                <a:latin typeface="Times New Roman" pitchFamily="18" charset="0"/>
              </a:rPr>
              <a:t>L</a:t>
            </a:r>
            <a:r>
              <a:rPr lang="en-US" altLang="zh-CN" dirty="0"/>
              <a:t> </a:t>
            </a:r>
            <a:r>
              <a:rPr lang="en-US" altLang="zh-CN" dirty="0">
                <a:latin typeface="Times New Roman" pitchFamily="18" charset="0"/>
              </a:rPr>
              <a:t>(bit)</a:t>
            </a:r>
            <a:r>
              <a:rPr lang="zh-CN" altLang="en-US" dirty="0">
                <a:latin typeface="Times New Roman" pitchFamily="18" charset="0"/>
              </a:rPr>
              <a:t>，</a:t>
            </a:r>
            <a:r>
              <a:rPr lang="zh-CN" altLang="en-US" dirty="0"/>
              <a:t>数据发送速率为 </a:t>
            </a:r>
            <a:r>
              <a:rPr lang="en-US" altLang="zh-CN" i="1" dirty="0">
                <a:latin typeface="Times New Roman" pitchFamily="18" charset="0"/>
              </a:rPr>
              <a:t>C </a:t>
            </a:r>
            <a:r>
              <a:rPr lang="en-US" altLang="zh-CN" dirty="0">
                <a:latin typeface="Times New Roman" pitchFamily="18" charset="0"/>
              </a:rPr>
              <a:t>(bit/s)</a:t>
            </a:r>
            <a:r>
              <a:rPr lang="zh-CN" altLang="en-US" dirty="0">
                <a:latin typeface="Times New Roman" pitchFamily="18" charset="0"/>
              </a:rPr>
              <a:t>，则</a:t>
            </a:r>
            <a:r>
              <a:rPr lang="zh-CN" altLang="en-US" dirty="0"/>
              <a:t>帧的发送时间为 </a:t>
            </a:r>
            <a:r>
              <a:rPr lang="en-US" altLang="zh-CN" dirty="0">
                <a:latin typeface="Times New Roman" pitchFamily="18" charset="0"/>
              </a:rPr>
              <a:t> </a:t>
            </a:r>
            <a:r>
              <a:rPr lang="en-US" altLang="zh-CN" i="1" dirty="0">
                <a:latin typeface="Times New Roman" pitchFamily="18" charset="0"/>
              </a:rPr>
              <a:t>T</a:t>
            </a:r>
            <a:r>
              <a:rPr lang="en-US" altLang="zh-CN" baseline="-25000" dirty="0">
                <a:latin typeface="Times New Roman" pitchFamily="18" charset="0"/>
              </a:rPr>
              <a:t>0</a:t>
            </a:r>
            <a:r>
              <a:rPr lang="en-US" altLang="zh-CN" dirty="0">
                <a:latin typeface="Times New Roman" pitchFamily="18" charset="0"/>
              </a:rPr>
              <a:t> = </a:t>
            </a:r>
            <a:r>
              <a:rPr lang="en-US" altLang="zh-CN" i="1" dirty="0">
                <a:latin typeface="Times New Roman" pitchFamily="18" charset="0"/>
              </a:rPr>
              <a:t>L</a:t>
            </a:r>
            <a:r>
              <a:rPr lang="en-US" altLang="zh-CN" dirty="0">
                <a:latin typeface="Times New Roman" pitchFamily="18" charset="0"/>
              </a:rPr>
              <a:t>/</a:t>
            </a:r>
            <a:r>
              <a:rPr lang="en-US" altLang="zh-CN" i="1" dirty="0">
                <a:latin typeface="Times New Roman" pitchFamily="18" charset="0"/>
              </a:rPr>
              <a:t>C</a:t>
            </a:r>
            <a:r>
              <a:rPr lang="en-US" altLang="zh-CN" dirty="0">
                <a:latin typeface="Times New Roman" pitchFamily="18" charset="0"/>
              </a:rPr>
              <a:t> (s)</a:t>
            </a:r>
            <a:r>
              <a:rPr lang="zh-CN" altLang="en-US" dirty="0">
                <a:latin typeface="Times New Roman" pitchFamily="18" charset="0"/>
              </a:rPr>
              <a:t>。</a:t>
            </a:r>
            <a:r>
              <a:rPr lang="zh-CN" altLang="en-US" dirty="0"/>
              <a:t> </a:t>
            </a:r>
          </a:p>
        </p:txBody>
      </p:sp>
    </p:spTree>
    <p:extLst>
      <p:ext uri="{BB962C8B-B14F-4D97-AF65-F5344CB8AC3E}">
        <p14:creationId xmlns:p14="http://schemas.microsoft.com/office/powerpoint/2010/main" val="13076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algn="ctr"/>
            <a:r>
              <a:rPr lang="zh-CN" altLang="en-US" dirty="0"/>
              <a:t>以太网信道被占用的情况</a:t>
            </a:r>
          </a:p>
        </p:txBody>
      </p:sp>
      <p:sp>
        <p:nvSpPr>
          <p:cNvPr id="432131" name="Rectangle 3"/>
          <p:cNvSpPr>
            <a:spLocks noGrp="1" noChangeArrowheads="1"/>
          </p:cNvSpPr>
          <p:nvPr>
            <p:ph idx="1"/>
          </p:nvPr>
        </p:nvSpPr>
        <p:spPr/>
        <p:txBody>
          <a:bodyPr/>
          <a:lstStyle/>
          <a:p>
            <a:r>
              <a:rPr lang="zh-CN" altLang="zh-CN" sz="2800" dirty="0"/>
              <a:t>一个站在发送帧时出现了碰撞。经过一个争用期</a:t>
            </a:r>
            <a:r>
              <a:rPr lang="en-US" altLang="zh-CN" sz="2800" dirty="0"/>
              <a:t> 2</a:t>
            </a:r>
            <a:r>
              <a:rPr lang="en-US" altLang="zh-CN" sz="2800" i="1" dirty="0">
                <a:sym typeface="Symbol"/>
              </a:rPr>
              <a:t> </a:t>
            </a:r>
            <a:r>
              <a:rPr lang="zh-CN" altLang="zh-CN" sz="2800" dirty="0"/>
              <a:t>后</a:t>
            </a:r>
            <a:r>
              <a:rPr lang="zh-CN" altLang="en-US" sz="2800" dirty="0"/>
              <a:t>，</a:t>
            </a:r>
            <a:r>
              <a:rPr lang="zh-CN" altLang="zh-CN" sz="2800" dirty="0"/>
              <a:t>可能又出现了碰撞。这样经过若干个争用期后，一个站发送成功了。假定发送帧需要的时间是</a:t>
            </a:r>
            <a:r>
              <a:rPr lang="en-US" altLang="zh-CN" sz="2800" dirty="0"/>
              <a:t> </a:t>
            </a:r>
            <a:r>
              <a:rPr lang="en-US" altLang="zh-CN" sz="2800" i="1" dirty="0"/>
              <a:t>T</a:t>
            </a:r>
            <a:r>
              <a:rPr lang="en-US" altLang="zh-CN" sz="2800" baseline="-25000" dirty="0"/>
              <a:t>0</a:t>
            </a:r>
            <a:r>
              <a:rPr lang="zh-CN" altLang="zh-CN" sz="2800" dirty="0"/>
              <a:t>。</a:t>
            </a:r>
            <a:endParaRPr lang="en-US" altLang="zh-CN" sz="2800" dirty="0"/>
          </a:p>
        </p:txBody>
      </p:sp>
      <p:grpSp>
        <p:nvGrpSpPr>
          <p:cNvPr id="3" name="组合 2"/>
          <p:cNvGrpSpPr/>
          <p:nvPr/>
        </p:nvGrpSpPr>
        <p:grpSpPr>
          <a:xfrm>
            <a:off x="435650" y="2981299"/>
            <a:ext cx="9269878" cy="2247901"/>
            <a:chOff x="330201" y="3284984"/>
            <a:chExt cx="9269878" cy="2247901"/>
          </a:xfrm>
        </p:grpSpPr>
        <p:grpSp>
          <p:nvGrpSpPr>
            <p:cNvPr id="2" name="组合 1"/>
            <p:cNvGrpSpPr/>
            <p:nvPr/>
          </p:nvGrpSpPr>
          <p:grpSpPr>
            <a:xfrm>
              <a:off x="818621" y="3284984"/>
              <a:ext cx="8781458" cy="2247901"/>
              <a:chOff x="818621" y="3284984"/>
              <a:chExt cx="8781458" cy="2247901"/>
            </a:xfrm>
          </p:grpSpPr>
          <p:sp>
            <p:nvSpPr>
              <p:cNvPr id="432132" name="Line 4"/>
              <p:cNvSpPr>
                <a:spLocks noChangeShapeType="1"/>
              </p:cNvSpPr>
              <p:nvPr/>
            </p:nvSpPr>
            <p:spPr bwMode="auto">
              <a:xfrm>
                <a:off x="878815" y="5293172"/>
                <a:ext cx="823092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3" name="Rectangle 5"/>
              <p:cNvSpPr>
                <a:spLocks noChangeArrowheads="1"/>
              </p:cNvSpPr>
              <p:nvPr/>
            </p:nvSpPr>
            <p:spPr bwMode="auto">
              <a:xfrm>
                <a:off x="4995996" y="5134422"/>
                <a:ext cx="455744"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4" name="Line 6"/>
              <p:cNvSpPr>
                <a:spLocks noChangeShapeType="1"/>
              </p:cNvSpPr>
              <p:nvPr/>
            </p:nvSpPr>
            <p:spPr bwMode="auto">
              <a:xfrm>
                <a:off x="878814" y="3531047"/>
                <a:ext cx="438890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5" name="Line 7"/>
              <p:cNvSpPr>
                <a:spLocks noChangeShapeType="1"/>
              </p:cNvSpPr>
              <p:nvPr/>
            </p:nvSpPr>
            <p:spPr bwMode="auto">
              <a:xfrm>
                <a:off x="5267723" y="3531047"/>
                <a:ext cx="3842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6" name="Line 8"/>
              <p:cNvSpPr>
                <a:spLocks noChangeShapeType="1"/>
              </p:cNvSpPr>
              <p:nvPr/>
            </p:nvSpPr>
            <p:spPr bwMode="auto">
              <a:xfrm>
                <a:off x="8561124" y="4812159"/>
                <a:ext cx="548614" cy="0"/>
              </a:xfrm>
              <a:prstGeom prst="line">
                <a:avLst/>
              </a:prstGeom>
              <a:noFill/>
              <a:ln w="19050">
                <a:solidFill>
                  <a:srgbClr val="FF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7" name="Rectangle 9"/>
              <p:cNvSpPr>
                <a:spLocks noChangeArrowheads="1"/>
              </p:cNvSpPr>
              <p:nvPr/>
            </p:nvSpPr>
            <p:spPr bwMode="auto">
              <a:xfrm>
                <a:off x="8757179" y="4712147"/>
                <a:ext cx="180579" cy="209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8" name="Line 10"/>
              <p:cNvSpPr>
                <a:spLocks noChangeShapeType="1"/>
              </p:cNvSpPr>
              <p:nvPr/>
            </p:nvSpPr>
            <p:spPr bwMode="auto">
              <a:xfrm>
                <a:off x="5267722" y="4812159"/>
                <a:ext cx="32934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39" name="Line 11"/>
              <p:cNvSpPr>
                <a:spLocks noChangeShapeType="1"/>
              </p:cNvSpPr>
              <p:nvPr/>
            </p:nvSpPr>
            <p:spPr bwMode="auto">
              <a:xfrm>
                <a:off x="4170496"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0" name="Rectangle 12"/>
              <p:cNvSpPr>
                <a:spLocks noChangeArrowheads="1"/>
              </p:cNvSpPr>
              <p:nvPr/>
            </p:nvSpPr>
            <p:spPr bwMode="auto">
              <a:xfrm>
                <a:off x="4490377" y="4702622"/>
                <a:ext cx="333640" cy="260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1" name="Line 13"/>
              <p:cNvSpPr>
                <a:spLocks noChangeShapeType="1"/>
              </p:cNvSpPr>
              <p:nvPr/>
            </p:nvSpPr>
            <p:spPr bwMode="auto">
              <a:xfrm>
                <a:off x="1976041" y="4812159"/>
                <a:ext cx="109894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2" name="Rectangle 14"/>
              <p:cNvSpPr>
                <a:spLocks noChangeArrowheads="1"/>
              </p:cNvSpPr>
              <p:nvPr/>
            </p:nvSpPr>
            <p:spPr bwMode="auto">
              <a:xfrm>
                <a:off x="2295923" y="4628009"/>
                <a:ext cx="331919" cy="230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3" name="Line 15"/>
              <p:cNvSpPr>
                <a:spLocks noChangeShapeType="1"/>
              </p:cNvSpPr>
              <p:nvPr/>
            </p:nvSpPr>
            <p:spPr bwMode="auto">
              <a:xfrm>
                <a:off x="878815" y="4812159"/>
                <a:ext cx="109722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4" name="Freeform 16"/>
              <p:cNvSpPr>
                <a:spLocks/>
              </p:cNvSpPr>
              <p:nvPr/>
            </p:nvSpPr>
            <p:spPr bwMode="auto">
              <a:xfrm>
                <a:off x="5267722" y="3851723"/>
                <a:ext cx="3293401" cy="720725"/>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FFCCFF"/>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45" name="Text Box 17"/>
              <p:cNvSpPr txBox="1">
                <a:spLocks noChangeArrowheads="1"/>
              </p:cNvSpPr>
              <p:nvPr/>
            </p:nvSpPr>
            <p:spPr bwMode="auto">
              <a:xfrm>
                <a:off x="6000354" y="3978722"/>
                <a:ext cx="2016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  送  成  功 </a:t>
                </a:r>
              </a:p>
            </p:txBody>
          </p:sp>
          <p:sp>
            <p:nvSpPr>
              <p:cNvPr id="432146" name="Text Box 18"/>
              <p:cNvSpPr txBox="1">
                <a:spLocks noChangeArrowheads="1"/>
              </p:cNvSpPr>
              <p:nvPr/>
            </p:nvSpPr>
            <p:spPr bwMode="auto">
              <a:xfrm>
                <a:off x="818621"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争用期 </a:t>
                </a:r>
              </a:p>
            </p:txBody>
          </p:sp>
          <p:sp>
            <p:nvSpPr>
              <p:cNvPr id="432147" name="Text Box 19"/>
              <p:cNvSpPr txBox="1">
                <a:spLocks noChangeArrowheads="1"/>
              </p:cNvSpPr>
              <p:nvPr/>
            </p:nvSpPr>
            <p:spPr bwMode="auto">
              <a:xfrm>
                <a:off x="1910689" y="3940622"/>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争用期 </a:t>
                </a:r>
              </a:p>
            </p:txBody>
          </p:sp>
          <p:sp>
            <p:nvSpPr>
              <p:cNvPr id="432148" name="Text Box 20"/>
              <p:cNvSpPr txBox="1">
                <a:spLocks noChangeArrowheads="1"/>
              </p:cNvSpPr>
              <p:nvPr/>
            </p:nvSpPr>
            <p:spPr bwMode="auto">
              <a:xfrm>
                <a:off x="4148137" y="3954909"/>
                <a:ext cx="1197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争用期 </a:t>
                </a:r>
              </a:p>
            </p:txBody>
          </p:sp>
          <p:sp>
            <p:nvSpPr>
              <p:cNvPr id="432149" name="Line 21"/>
              <p:cNvSpPr>
                <a:spLocks noChangeShapeType="1"/>
              </p:cNvSpPr>
              <p:nvPr/>
            </p:nvSpPr>
            <p:spPr bwMode="auto">
              <a:xfrm>
                <a:off x="4170495"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0" name="Line 22"/>
              <p:cNvSpPr>
                <a:spLocks noChangeShapeType="1"/>
              </p:cNvSpPr>
              <p:nvPr/>
            </p:nvSpPr>
            <p:spPr bwMode="auto">
              <a:xfrm>
                <a:off x="3074988"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1" name="Line 23"/>
              <p:cNvSpPr>
                <a:spLocks noChangeShapeType="1"/>
              </p:cNvSpPr>
              <p:nvPr/>
            </p:nvSpPr>
            <p:spPr bwMode="auto">
              <a:xfrm>
                <a:off x="1976041"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2" name="Line 24"/>
              <p:cNvSpPr>
                <a:spLocks noChangeShapeType="1"/>
              </p:cNvSpPr>
              <p:nvPr/>
            </p:nvSpPr>
            <p:spPr bwMode="auto">
              <a:xfrm>
                <a:off x="878814" y="3851723"/>
                <a:ext cx="0" cy="720725"/>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3" name="Line 25"/>
              <p:cNvSpPr>
                <a:spLocks noChangeShapeType="1"/>
              </p:cNvSpPr>
              <p:nvPr/>
            </p:nvSpPr>
            <p:spPr bwMode="auto">
              <a:xfrm>
                <a:off x="878814" y="4572448"/>
                <a:ext cx="0" cy="960437"/>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4" name="Line 26"/>
              <p:cNvSpPr>
                <a:spLocks noChangeShapeType="1"/>
              </p:cNvSpPr>
              <p:nvPr/>
            </p:nvSpPr>
            <p:spPr bwMode="auto">
              <a:xfrm>
                <a:off x="3074988"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5" name="Line 27"/>
              <p:cNvSpPr>
                <a:spLocks noChangeShapeType="1"/>
              </p:cNvSpPr>
              <p:nvPr/>
            </p:nvSpPr>
            <p:spPr bwMode="auto">
              <a:xfrm>
                <a:off x="4170495"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6" name="Line 28"/>
              <p:cNvSpPr>
                <a:spLocks noChangeShapeType="1"/>
              </p:cNvSpPr>
              <p:nvPr/>
            </p:nvSpPr>
            <p:spPr bwMode="auto">
              <a:xfrm>
                <a:off x="5267722" y="4572448"/>
                <a:ext cx="0" cy="401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7" name="Line 29"/>
              <p:cNvSpPr>
                <a:spLocks noChangeShapeType="1"/>
              </p:cNvSpPr>
              <p:nvPr/>
            </p:nvSpPr>
            <p:spPr bwMode="auto">
              <a:xfrm>
                <a:off x="8561123" y="4572448"/>
                <a:ext cx="0" cy="4016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8" name="Line 30"/>
              <p:cNvSpPr>
                <a:spLocks noChangeShapeType="1"/>
              </p:cNvSpPr>
              <p:nvPr/>
            </p:nvSpPr>
            <p:spPr bwMode="auto">
              <a:xfrm>
                <a:off x="9109737" y="4572447"/>
                <a:ext cx="0" cy="881062"/>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59" name="Line 31"/>
              <p:cNvSpPr>
                <a:spLocks noChangeShapeType="1"/>
              </p:cNvSpPr>
              <p:nvPr/>
            </p:nvSpPr>
            <p:spPr bwMode="auto">
              <a:xfrm>
                <a:off x="1976041" y="4572448"/>
                <a:ext cx="0" cy="401637"/>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0" name="Rectangle 32"/>
              <p:cNvSpPr>
                <a:spLocks noChangeArrowheads="1"/>
              </p:cNvSpPr>
              <p:nvPr/>
            </p:nvSpPr>
            <p:spPr bwMode="auto">
              <a:xfrm>
                <a:off x="1210734" y="4580384"/>
                <a:ext cx="342239" cy="33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2" name="Text Box 34"/>
              <p:cNvSpPr txBox="1">
                <a:spLocks noChangeArrowheads="1"/>
              </p:cNvSpPr>
              <p:nvPr/>
            </p:nvSpPr>
            <p:spPr bwMode="auto">
              <a:xfrm>
                <a:off x="1173292"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sp>
            <p:nvSpPr>
              <p:cNvPr id="432167" name="Rectangle 39"/>
              <p:cNvSpPr>
                <a:spLocks noChangeArrowheads="1"/>
              </p:cNvSpPr>
              <p:nvPr/>
            </p:nvSpPr>
            <p:spPr bwMode="auto">
              <a:xfrm>
                <a:off x="6801777" y="4651822"/>
                <a:ext cx="273446" cy="322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68" name="Text Box 40"/>
              <p:cNvSpPr txBox="1">
                <a:spLocks noChangeArrowheads="1"/>
              </p:cNvSpPr>
              <p:nvPr/>
            </p:nvSpPr>
            <p:spPr bwMode="auto">
              <a:xfrm>
                <a:off x="6724385" y="4607373"/>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a:solidFill>
                      <a:srgbClr val="000099"/>
                    </a:solidFill>
                    <a:latin typeface="+mn-lt"/>
                    <a:ea typeface="黑体" pitchFamily="2" charset="-122"/>
                  </a:rPr>
                  <a:t>T</a:t>
                </a:r>
                <a:r>
                  <a:rPr kumimoji="1" lang="en-US" altLang="zh-CN" b="1" baseline="-25000">
                    <a:solidFill>
                      <a:srgbClr val="000099"/>
                    </a:solidFill>
                    <a:latin typeface="+mn-lt"/>
                    <a:ea typeface="黑体" pitchFamily="2" charset="-122"/>
                  </a:rPr>
                  <a:t>0</a:t>
                </a:r>
                <a:endParaRPr kumimoji="1" lang="en-US" altLang="zh-CN" b="1">
                  <a:solidFill>
                    <a:srgbClr val="000099"/>
                  </a:solidFill>
                  <a:latin typeface="+mn-lt"/>
                  <a:ea typeface="黑体" pitchFamily="2" charset="-122"/>
                </a:endParaRPr>
              </a:p>
            </p:txBody>
          </p:sp>
          <p:sp>
            <p:nvSpPr>
              <p:cNvPr id="432169" name="Text Box 41"/>
              <p:cNvSpPr txBox="1">
                <a:spLocks noChangeArrowheads="1"/>
              </p:cNvSpPr>
              <p:nvPr/>
            </p:nvSpPr>
            <p:spPr bwMode="auto">
              <a:xfrm>
                <a:off x="8625408" y="4581128"/>
                <a:ext cx="296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kern="0" dirty="0">
                    <a:solidFill>
                      <a:srgbClr val="000099"/>
                    </a:solidFill>
                    <a:ea typeface="黑体" pitchFamily="2" charset="-122"/>
                    <a:sym typeface="Symbol"/>
                  </a:rPr>
                  <a:t></a:t>
                </a:r>
                <a:endParaRPr kumimoji="1" lang="en-US" altLang="zh-CN" sz="2000" b="1" i="1" kern="0" dirty="0">
                  <a:solidFill>
                    <a:srgbClr val="000099"/>
                  </a:solidFill>
                  <a:ea typeface="黑体" pitchFamily="2" charset="-122"/>
                </a:endParaRPr>
              </a:p>
            </p:txBody>
          </p:sp>
          <p:sp>
            <p:nvSpPr>
              <p:cNvPr id="432170" name="Text Box 42"/>
              <p:cNvSpPr txBox="1">
                <a:spLocks noChangeArrowheads="1"/>
              </p:cNvSpPr>
              <p:nvPr/>
            </p:nvSpPr>
            <p:spPr bwMode="auto">
              <a:xfrm>
                <a:off x="9338469" y="4199385"/>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i="1" dirty="0">
                    <a:solidFill>
                      <a:srgbClr val="000099"/>
                    </a:solidFill>
                    <a:latin typeface="+mn-lt"/>
                    <a:ea typeface="黑体" pitchFamily="2" charset="-122"/>
                  </a:rPr>
                  <a:t>t</a:t>
                </a:r>
              </a:p>
            </p:txBody>
          </p:sp>
          <p:sp>
            <p:nvSpPr>
              <p:cNvPr id="432171" name="Line 43"/>
              <p:cNvSpPr>
                <a:spLocks noChangeShapeType="1"/>
              </p:cNvSpPr>
              <p:nvPr/>
            </p:nvSpPr>
            <p:spPr bwMode="auto">
              <a:xfrm>
                <a:off x="5267722" y="3370709"/>
                <a:ext cx="0" cy="40005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2" name="Line 44"/>
              <p:cNvSpPr>
                <a:spLocks noChangeShapeType="1"/>
              </p:cNvSpPr>
              <p:nvPr/>
            </p:nvSpPr>
            <p:spPr bwMode="auto">
              <a:xfrm>
                <a:off x="9109737" y="3370709"/>
                <a:ext cx="0" cy="1201738"/>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3" name="Text Box 45"/>
              <p:cNvSpPr txBox="1">
                <a:spLocks noChangeArrowheads="1"/>
              </p:cNvSpPr>
              <p:nvPr/>
            </p:nvSpPr>
            <p:spPr bwMode="auto">
              <a:xfrm>
                <a:off x="6548967" y="3284984"/>
                <a:ext cx="11977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占用期 </a:t>
                </a:r>
              </a:p>
            </p:txBody>
          </p:sp>
          <p:sp>
            <p:nvSpPr>
              <p:cNvPr id="432174" name="Text Box 46"/>
              <p:cNvSpPr txBox="1">
                <a:spLocks noChangeArrowheads="1"/>
              </p:cNvSpPr>
              <p:nvPr/>
            </p:nvSpPr>
            <p:spPr bwMode="auto">
              <a:xfrm>
                <a:off x="2335477" y="3284984"/>
                <a:ext cx="150714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发生碰撞 </a:t>
                </a:r>
              </a:p>
            </p:txBody>
          </p:sp>
          <p:sp>
            <p:nvSpPr>
              <p:cNvPr id="432175" name="Line 47"/>
              <p:cNvSpPr>
                <a:spLocks noChangeShapeType="1"/>
              </p:cNvSpPr>
              <p:nvPr/>
            </p:nvSpPr>
            <p:spPr bwMode="auto">
              <a:xfrm>
                <a:off x="878814" y="3370709"/>
                <a:ext cx="0" cy="381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2176" name="Text Box 48"/>
              <p:cNvSpPr txBox="1">
                <a:spLocks noChangeArrowheads="1"/>
              </p:cNvSpPr>
              <p:nvPr/>
            </p:nvSpPr>
            <p:spPr bwMode="auto">
              <a:xfrm>
                <a:off x="3236648" y="5028059"/>
                <a:ext cx="35702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400" b="1">
                    <a:solidFill>
                      <a:srgbClr val="000099"/>
                    </a:solidFill>
                    <a:latin typeface="+mn-lt"/>
                    <a:ea typeface="黑体" pitchFamily="2" charset="-122"/>
                  </a:rPr>
                  <a:t>发送一帧所需的平均时间</a:t>
                </a:r>
                <a:endParaRPr kumimoji="1" lang="zh-CN" altLang="en-US" sz="2400" b="1">
                  <a:solidFill>
                    <a:srgbClr val="000099"/>
                  </a:solidFill>
                  <a:latin typeface="+mn-lt"/>
                  <a:ea typeface="黑体" pitchFamily="2" charset="-122"/>
                </a:endParaRPr>
              </a:p>
            </p:txBody>
          </p:sp>
          <p:sp>
            <p:nvSpPr>
              <p:cNvPr id="432177" name="Text Box 49"/>
              <p:cNvSpPr txBox="1">
                <a:spLocks noChangeArrowheads="1"/>
              </p:cNvSpPr>
              <p:nvPr/>
            </p:nvSpPr>
            <p:spPr bwMode="auto">
              <a:xfrm>
                <a:off x="3430985" y="395967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t>
                </a:r>
              </a:p>
            </p:txBody>
          </p:sp>
          <p:sp>
            <p:nvSpPr>
              <p:cNvPr id="53" name="Text Box 34"/>
              <p:cNvSpPr txBox="1">
                <a:spLocks noChangeArrowheads="1"/>
              </p:cNvSpPr>
              <p:nvPr/>
            </p:nvSpPr>
            <p:spPr bwMode="auto">
              <a:xfrm>
                <a:off x="2281303"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sp>
            <p:nvSpPr>
              <p:cNvPr id="54" name="Text Box 34"/>
              <p:cNvSpPr txBox="1">
                <a:spLocks noChangeArrowheads="1"/>
              </p:cNvSpPr>
              <p:nvPr/>
            </p:nvSpPr>
            <p:spPr bwMode="auto">
              <a:xfrm>
                <a:off x="4474898" y="4581128"/>
                <a:ext cx="4884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kern="0" dirty="0">
                    <a:solidFill>
                      <a:srgbClr val="000099"/>
                    </a:solidFill>
                    <a:latin typeface="+mn-lt"/>
                    <a:ea typeface="黑体" pitchFamily="2" charset="-122"/>
                  </a:rPr>
                  <a:t>2</a:t>
                </a:r>
                <a:r>
                  <a:rPr kumimoji="1" lang="en-US" altLang="zh-CN" sz="2000" b="1" i="1" kern="0" dirty="0">
                    <a:solidFill>
                      <a:srgbClr val="000099"/>
                    </a:solidFill>
                    <a:latin typeface="+mn-lt"/>
                    <a:ea typeface="黑体" pitchFamily="2" charset="-122"/>
                    <a:sym typeface="Symbol"/>
                  </a:rPr>
                  <a:t></a:t>
                </a:r>
                <a:endParaRPr kumimoji="1" lang="en-US" altLang="zh-CN" sz="2000" b="1" i="1" kern="0" dirty="0">
                  <a:solidFill>
                    <a:srgbClr val="000099"/>
                  </a:solidFill>
                  <a:latin typeface="+mn-lt"/>
                  <a:ea typeface="黑体" pitchFamily="2" charset="-122"/>
                </a:endParaRPr>
              </a:p>
            </p:txBody>
          </p:sp>
        </p:grpSp>
        <p:sp>
          <p:nvSpPr>
            <p:cNvPr id="432178" name="Line 50"/>
            <p:cNvSpPr>
              <a:spLocks noChangeShapeType="1"/>
            </p:cNvSpPr>
            <p:nvPr/>
          </p:nvSpPr>
          <p:spPr bwMode="auto">
            <a:xfrm>
              <a:off x="330201" y="4572447"/>
              <a:ext cx="9145852" cy="0"/>
            </a:xfrm>
            <a:prstGeom prst="line">
              <a:avLst/>
            </a:prstGeom>
            <a:noFill/>
            <a:ln w="28575">
              <a:solidFill>
                <a:srgbClr val="0000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Tree>
    <p:extLst>
      <p:ext uri="{BB962C8B-B14F-4D97-AF65-F5344CB8AC3E}">
        <p14:creationId xmlns:p14="http://schemas.microsoft.com/office/powerpoint/2010/main" val="27070654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以太网信道被占用的情况</a:t>
            </a:r>
          </a:p>
        </p:txBody>
      </p:sp>
      <p:sp>
        <p:nvSpPr>
          <p:cNvPr id="3" name="内容占位符 2"/>
          <p:cNvSpPr>
            <a:spLocks noGrp="1"/>
          </p:cNvSpPr>
          <p:nvPr>
            <p:ph idx="1"/>
          </p:nvPr>
        </p:nvSpPr>
        <p:spPr>
          <a:xfrm>
            <a:off x="495300" y="1196753"/>
            <a:ext cx="9066212" cy="2232248"/>
          </a:xfrm>
        </p:spPr>
        <p:txBody>
          <a:bodyPr/>
          <a:lstStyle/>
          <a:p>
            <a:r>
              <a:rPr lang="zh-CN" altLang="en-US" sz="2800" b="0" dirty="0"/>
              <a:t>利用率是指的发送数据的时间占整个时间的比例。</a:t>
            </a:r>
            <a:r>
              <a:rPr lang="zh-CN" altLang="en-US" sz="2800" dirty="0"/>
              <a:t/>
            </a:r>
            <a:br>
              <a:rPr lang="zh-CN" altLang="en-US" sz="2800" dirty="0"/>
            </a:br>
            <a:r>
              <a:rPr lang="zh-CN" altLang="en-US" sz="2800" b="0" dirty="0"/>
              <a:t>如图所示，平均发送一帧所需要的时间，经历了</a:t>
            </a:r>
            <a:r>
              <a:rPr lang="en-US" altLang="zh-CN" sz="2800" b="0" dirty="0"/>
              <a:t>n</a:t>
            </a:r>
            <a:r>
              <a:rPr lang="zh-CN" altLang="en-US" sz="2800" b="0" dirty="0"/>
              <a:t>倍争用期</a:t>
            </a:r>
            <a:r>
              <a:rPr lang="en-US" altLang="zh-CN" sz="2800" b="0" dirty="0"/>
              <a:t>2τ</a:t>
            </a:r>
            <a:r>
              <a:rPr lang="zh-CN" altLang="en-US" sz="2800" b="0" dirty="0"/>
              <a:t>，</a:t>
            </a:r>
            <a:r>
              <a:rPr lang="en-US" altLang="zh-CN" sz="2800" b="0" dirty="0"/>
              <a:t>T0</a:t>
            </a:r>
            <a:r>
              <a:rPr lang="zh-CN" altLang="en-US" sz="2800" b="0" dirty="0"/>
              <a:t>为发送该帧所需时间，</a:t>
            </a:r>
            <a:r>
              <a:rPr lang="en-US" altLang="zh-CN" sz="2800" b="0" dirty="0"/>
              <a:t>τ</a:t>
            </a:r>
            <a:r>
              <a:rPr lang="zh-CN" altLang="en-US" sz="2800" b="0" dirty="0"/>
              <a:t>为该帧传播时延</a:t>
            </a:r>
            <a:r>
              <a:rPr lang="zh-CN" altLang="en-US" sz="2800" b="0" dirty="0" smtClean="0"/>
              <a:t>。</a:t>
            </a:r>
            <a:endParaRPr lang="en-US" altLang="zh-CN" sz="2800" b="0" dirty="0" smtClean="0"/>
          </a:p>
          <a:p>
            <a:r>
              <a:rPr lang="zh-CN" altLang="en-US" sz="2800" b="0" dirty="0"/>
              <a:t>有冲突时信道利用率为</a:t>
            </a:r>
            <a:r>
              <a:rPr lang="en-US" altLang="zh-CN" sz="2800" b="0" dirty="0" smtClean="0"/>
              <a:t>:</a:t>
            </a:r>
          </a:p>
          <a:p>
            <a:pPr marL="0" indent="0">
              <a:buNone/>
            </a:pPr>
            <a:r>
              <a:rPr lang="en-US" altLang="zh-CN" sz="2800" b="0" dirty="0"/>
              <a:t> </a:t>
            </a:r>
            <a:r>
              <a:rPr lang="en-US" altLang="zh-CN" sz="2800" b="0" dirty="0" smtClean="0"/>
              <a:t>    </a:t>
            </a:r>
            <a:endParaRPr lang="zh-CN" altLang="en-US" sz="2800" dirty="0"/>
          </a:p>
        </p:txBody>
      </p:sp>
      <p:pic>
        <p:nvPicPr>
          <p:cNvPr id="4" name="图片 3"/>
          <p:cNvPicPr>
            <a:picLocks noChangeAspect="1"/>
          </p:cNvPicPr>
          <p:nvPr/>
        </p:nvPicPr>
        <p:blipFill>
          <a:blip r:embed="rId2"/>
          <a:stretch>
            <a:fillRect/>
          </a:stretch>
        </p:blipFill>
        <p:spPr>
          <a:xfrm>
            <a:off x="4736976" y="2564904"/>
            <a:ext cx="1980952" cy="704762"/>
          </a:xfrm>
          <a:prstGeom prst="rect">
            <a:avLst/>
          </a:prstGeom>
        </p:spPr>
      </p:pic>
      <p:sp>
        <p:nvSpPr>
          <p:cNvPr id="5" name="矩形 4"/>
          <p:cNvSpPr/>
          <p:nvPr/>
        </p:nvSpPr>
        <p:spPr>
          <a:xfrm>
            <a:off x="848544" y="3212976"/>
            <a:ext cx="8824457" cy="2677656"/>
          </a:xfrm>
          <a:prstGeom prst="rect">
            <a:avLst/>
          </a:prstGeom>
        </p:spPr>
        <p:txBody>
          <a:bodyPr wrap="square">
            <a:spAutoFit/>
          </a:bodyPr>
          <a:lstStyle/>
          <a:p>
            <a:r>
              <a:rPr lang="zh-CN" altLang="en-US" sz="2800" dirty="0">
                <a:latin typeface="+mn-lt"/>
                <a:ea typeface="黑体" pitchFamily="2" charset="-122"/>
              </a:rPr>
              <a:t>从公式可以看出，要想提高信道利用率最好是</a:t>
            </a:r>
            <a:r>
              <a:rPr lang="en-US" altLang="zh-CN" sz="2800" dirty="0">
                <a:latin typeface="+mn-lt"/>
                <a:ea typeface="黑体" pitchFamily="2" charset="-122"/>
              </a:rPr>
              <a:t>n</a:t>
            </a:r>
            <a:r>
              <a:rPr lang="zh-CN" altLang="en-US" sz="2800" dirty="0">
                <a:latin typeface="+mn-lt"/>
                <a:ea typeface="黑体" pitchFamily="2" charset="-122"/>
              </a:rPr>
              <a:t>为</a:t>
            </a:r>
            <a:r>
              <a:rPr lang="en-US" altLang="zh-CN" sz="2800" dirty="0">
                <a:latin typeface="+mn-lt"/>
                <a:ea typeface="黑体" pitchFamily="2" charset="-122"/>
              </a:rPr>
              <a:t>0</a:t>
            </a:r>
            <a:r>
              <a:rPr lang="zh-CN" altLang="en-US" sz="2800" dirty="0">
                <a:latin typeface="+mn-lt"/>
                <a:ea typeface="黑体" pitchFamily="2" charset="-122"/>
              </a:rPr>
              <a:t>，这就意味着以太网上的各个计算机发送数据不会产生碰撞（这显然已经不是</a:t>
            </a:r>
            <a:r>
              <a:rPr lang="en-US" altLang="zh-CN" sz="2800" dirty="0">
                <a:latin typeface="+mn-lt"/>
                <a:ea typeface="黑体" pitchFamily="2" charset="-122"/>
              </a:rPr>
              <a:t>CSMA/CD</a:t>
            </a:r>
            <a:r>
              <a:rPr lang="zh-CN" altLang="en-US" sz="2800" dirty="0">
                <a:latin typeface="+mn-lt"/>
                <a:ea typeface="黑体" pitchFamily="2" charset="-122"/>
              </a:rPr>
              <a:t>，而需要一种特殊的调度方法），并且能够非常有效的利用网络的传输资源，即总线一旦空闲就有一个站立即发送数据。这种情况算出来的信道利用率是极限信道利用率。</a:t>
            </a:r>
          </a:p>
        </p:txBody>
      </p:sp>
      <p:pic>
        <p:nvPicPr>
          <p:cNvPr id="6" name="图片 5"/>
          <p:cNvPicPr>
            <a:picLocks noChangeAspect="1"/>
          </p:cNvPicPr>
          <p:nvPr/>
        </p:nvPicPr>
        <p:blipFill>
          <a:blip r:embed="rId3"/>
          <a:stretch>
            <a:fillRect/>
          </a:stretch>
        </p:blipFill>
        <p:spPr>
          <a:xfrm>
            <a:off x="4015281" y="5899098"/>
            <a:ext cx="2685714" cy="752381"/>
          </a:xfrm>
          <a:prstGeom prst="rect">
            <a:avLst/>
          </a:prstGeom>
        </p:spPr>
      </p:pic>
    </p:spTree>
    <p:extLst>
      <p:ext uri="{BB962C8B-B14F-4D97-AF65-F5344CB8AC3E}">
        <p14:creationId xmlns:p14="http://schemas.microsoft.com/office/powerpoint/2010/main" val="907116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以太网信道被占用的情况</a:t>
            </a:r>
          </a:p>
        </p:txBody>
      </p:sp>
      <p:sp>
        <p:nvSpPr>
          <p:cNvPr id="3" name="内容占位符 2"/>
          <p:cNvSpPr>
            <a:spLocks noGrp="1"/>
          </p:cNvSpPr>
          <p:nvPr>
            <p:ph idx="1"/>
          </p:nvPr>
        </p:nvSpPr>
        <p:spPr>
          <a:xfrm>
            <a:off x="470231" y="1196752"/>
            <a:ext cx="9066212" cy="2232248"/>
          </a:xfrm>
        </p:spPr>
        <p:txBody>
          <a:bodyPr/>
          <a:lstStyle/>
          <a:p>
            <a:r>
              <a:rPr lang="zh-CN" altLang="en-US" b="0" dirty="0"/>
              <a:t>要想提高极限信道利用率就要降低公式中</a:t>
            </a:r>
            <a:r>
              <a:rPr lang="zh-CN" altLang="en-US" b="0" dirty="0" smtClean="0"/>
              <a:t>的：</a:t>
            </a:r>
            <a:endParaRPr lang="zh-CN" altLang="en-US" sz="2800" dirty="0"/>
          </a:p>
        </p:txBody>
      </p:sp>
      <p:pic>
        <p:nvPicPr>
          <p:cNvPr id="7" name="图片 6"/>
          <p:cNvPicPr>
            <a:picLocks noChangeAspect="1"/>
          </p:cNvPicPr>
          <p:nvPr/>
        </p:nvPicPr>
        <p:blipFill>
          <a:blip r:embed="rId2"/>
          <a:stretch>
            <a:fillRect/>
          </a:stretch>
        </p:blipFill>
        <p:spPr>
          <a:xfrm>
            <a:off x="4448944" y="1987025"/>
            <a:ext cx="847619" cy="704762"/>
          </a:xfrm>
          <a:prstGeom prst="rect">
            <a:avLst/>
          </a:prstGeom>
        </p:spPr>
      </p:pic>
      <p:sp>
        <p:nvSpPr>
          <p:cNvPr id="8" name="矩形 7"/>
          <p:cNvSpPr/>
          <p:nvPr/>
        </p:nvSpPr>
        <p:spPr>
          <a:xfrm>
            <a:off x="718861" y="2799799"/>
            <a:ext cx="8568952" cy="1815882"/>
          </a:xfrm>
          <a:prstGeom prst="rect">
            <a:avLst/>
          </a:prstGeom>
        </p:spPr>
        <p:txBody>
          <a:bodyPr wrap="square">
            <a:spAutoFit/>
          </a:bodyPr>
          <a:lstStyle/>
          <a:p>
            <a:r>
              <a:rPr lang="zh-CN" altLang="en-US" sz="2800" dirty="0">
                <a:latin typeface="+mn-lt"/>
                <a:ea typeface="黑体" pitchFamily="2" charset="-122"/>
              </a:rPr>
              <a:t>比值</a:t>
            </a:r>
            <a:r>
              <a:rPr lang="zh-CN" altLang="en-US" sz="2800" dirty="0" smtClean="0">
                <a:latin typeface="+mn-lt"/>
                <a:ea typeface="黑体" pitchFamily="2" charset="-122"/>
              </a:rPr>
              <a:t>。</a:t>
            </a:r>
            <a:r>
              <a:rPr lang="en-US" altLang="zh-CN" sz="2800" dirty="0" smtClean="0">
                <a:latin typeface="+mn-lt"/>
                <a:ea typeface="黑体" pitchFamily="2" charset="-122"/>
              </a:rPr>
              <a:t>τ</a:t>
            </a:r>
            <a:r>
              <a:rPr lang="zh-CN" altLang="en-US" sz="2800" dirty="0">
                <a:latin typeface="+mn-lt"/>
                <a:ea typeface="黑体" pitchFamily="2" charset="-122"/>
              </a:rPr>
              <a:t>值和以太网连线的长度</a:t>
            </a:r>
            <a:r>
              <a:rPr lang="zh-CN" altLang="en-US" sz="2800" dirty="0" smtClean="0">
                <a:latin typeface="+mn-lt"/>
                <a:ea typeface="黑体" pitchFamily="2" charset="-122"/>
              </a:rPr>
              <a:t>有关，这</a:t>
            </a:r>
            <a:r>
              <a:rPr lang="zh-CN" altLang="en-US" sz="2800" dirty="0">
                <a:latin typeface="+mn-lt"/>
                <a:ea typeface="黑体" pitchFamily="2" charset="-122"/>
              </a:rPr>
              <a:t>就意味着</a:t>
            </a:r>
            <a:r>
              <a:rPr lang="en-US" altLang="zh-CN" sz="2800" dirty="0">
                <a:latin typeface="+mn-lt"/>
                <a:ea typeface="黑体" pitchFamily="2" charset="-122"/>
              </a:rPr>
              <a:t>τ</a:t>
            </a:r>
            <a:r>
              <a:rPr lang="zh-CN" altLang="en-US" sz="2800" dirty="0">
                <a:latin typeface="+mn-lt"/>
                <a:ea typeface="黑体" pitchFamily="2" charset="-122"/>
              </a:rPr>
              <a:t>值要</a:t>
            </a:r>
            <a:r>
              <a:rPr lang="zh-CN" altLang="en-US" sz="2800" dirty="0" smtClean="0">
                <a:latin typeface="+mn-lt"/>
                <a:ea typeface="黑体" pitchFamily="2" charset="-122"/>
              </a:rPr>
              <a:t>小，以太网</a:t>
            </a:r>
            <a:r>
              <a:rPr lang="zh-CN" altLang="en-US" sz="2800" dirty="0">
                <a:latin typeface="+mn-lt"/>
                <a:ea typeface="黑体" pitchFamily="2" charset="-122"/>
              </a:rPr>
              <a:t>网线的长度就不能太长。带宽一定的情况下</a:t>
            </a:r>
            <a:r>
              <a:rPr lang="en-US" altLang="zh-CN" sz="2800" dirty="0">
                <a:latin typeface="+mn-lt"/>
                <a:ea typeface="黑体" pitchFamily="2" charset="-122"/>
              </a:rPr>
              <a:t>T0</a:t>
            </a:r>
            <a:r>
              <a:rPr lang="zh-CN" altLang="en-US" sz="2800" dirty="0">
                <a:latin typeface="+mn-lt"/>
                <a:ea typeface="黑体" pitchFamily="2" charset="-122"/>
              </a:rPr>
              <a:t>和帧的长度有关，这就意味着，以太网的帧不能太短，信道利用率低。</a:t>
            </a:r>
          </a:p>
        </p:txBody>
      </p:sp>
    </p:spTree>
    <p:extLst>
      <p:ext uri="{BB962C8B-B14F-4D97-AF65-F5344CB8AC3E}">
        <p14:creationId xmlns:p14="http://schemas.microsoft.com/office/powerpoint/2010/main" val="247820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3.3.5  </a:t>
            </a:r>
            <a:r>
              <a:rPr lang="zh-CN" altLang="zh-CN" dirty="0"/>
              <a:t>以太网的</a:t>
            </a:r>
            <a:r>
              <a:rPr lang="en-US" altLang="zh-CN" dirty="0"/>
              <a:t> MAC </a:t>
            </a:r>
            <a:r>
              <a:rPr lang="zh-CN" altLang="zh-CN" dirty="0"/>
              <a:t>层</a:t>
            </a:r>
            <a:endParaRPr lang="zh-CN" altLang="en-US" dirty="0"/>
          </a:p>
        </p:txBody>
      </p:sp>
      <p:sp>
        <p:nvSpPr>
          <p:cNvPr id="3" name="内容占位符 2"/>
          <p:cNvSpPr>
            <a:spLocks noGrp="1"/>
          </p:cNvSpPr>
          <p:nvPr>
            <p:ph idx="1"/>
          </p:nvPr>
        </p:nvSpPr>
        <p:spPr/>
        <p:txBody>
          <a:bodyPr/>
          <a:lstStyle/>
          <a:p>
            <a:pPr marL="0" indent="0">
              <a:buNone/>
            </a:pPr>
            <a:r>
              <a:rPr lang="zh-CN" altLang="en-US" dirty="0"/>
              <a:t>重点介绍：</a:t>
            </a:r>
            <a:endParaRPr lang="en-US" altLang="zh-CN" dirty="0"/>
          </a:p>
          <a:p>
            <a:r>
              <a:rPr lang="en-US" altLang="zh-CN" dirty="0"/>
              <a:t>1.  MAC </a:t>
            </a:r>
            <a:r>
              <a:rPr lang="zh-CN" altLang="zh-CN" dirty="0"/>
              <a:t>层的硬件地址</a:t>
            </a:r>
            <a:endParaRPr lang="en-US" altLang="zh-CN" dirty="0"/>
          </a:p>
          <a:p>
            <a:r>
              <a:rPr lang="en-US" altLang="zh-CN" dirty="0"/>
              <a:t>2.  MAC </a:t>
            </a:r>
            <a:r>
              <a:rPr lang="zh-CN" altLang="zh-CN" dirty="0"/>
              <a:t>帧的格式</a:t>
            </a:r>
            <a:endParaRPr lang="zh-CN" altLang="en-US" dirty="0"/>
          </a:p>
        </p:txBody>
      </p:sp>
    </p:spTree>
    <p:extLst>
      <p:ext uri="{BB962C8B-B14F-4D97-AF65-F5344CB8AC3E}">
        <p14:creationId xmlns:p14="http://schemas.microsoft.com/office/powerpoint/2010/main" val="3989927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dirty="0"/>
              <a:t>1.  MAC </a:t>
            </a:r>
            <a:r>
              <a:rPr lang="zh-CN" altLang="en-US" dirty="0"/>
              <a:t>层的硬件地址 </a:t>
            </a:r>
          </a:p>
        </p:txBody>
      </p:sp>
      <p:sp>
        <p:nvSpPr>
          <p:cNvPr id="440323" name="Rectangle 3"/>
          <p:cNvSpPr>
            <a:spLocks noGrp="1" noChangeArrowheads="1"/>
          </p:cNvSpPr>
          <p:nvPr>
            <p:ph idx="1"/>
          </p:nvPr>
        </p:nvSpPr>
        <p:spPr/>
        <p:txBody>
          <a:bodyPr/>
          <a:lstStyle/>
          <a:p>
            <a:r>
              <a:rPr lang="zh-CN" altLang="en-US" sz="2800" dirty="0"/>
              <a:t>在局域网中，</a:t>
            </a:r>
            <a:r>
              <a:rPr lang="zh-CN" altLang="en-US" sz="2800" dirty="0">
                <a:solidFill>
                  <a:srgbClr val="FF0000"/>
                </a:solidFill>
              </a:rPr>
              <a:t>硬件地址</a:t>
            </a:r>
            <a:r>
              <a:rPr lang="zh-CN" altLang="en-US" sz="2800" dirty="0"/>
              <a:t>又称为</a:t>
            </a:r>
            <a:r>
              <a:rPr lang="zh-CN" altLang="en-US" sz="2800" dirty="0">
                <a:solidFill>
                  <a:srgbClr val="FF0000"/>
                </a:solidFill>
              </a:rPr>
              <a:t>物理地址，</a:t>
            </a:r>
            <a:r>
              <a:rPr lang="zh-CN" altLang="en-US" sz="2800" dirty="0"/>
              <a:t>或 </a:t>
            </a:r>
            <a:r>
              <a:rPr lang="en-US" altLang="zh-CN" sz="2800" dirty="0">
                <a:solidFill>
                  <a:srgbClr val="FF0000"/>
                </a:solidFill>
              </a:rPr>
              <a:t>MAC </a:t>
            </a:r>
            <a:r>
              <a:rPr lang="zh-CN" altLang="en-US" sz="2800" dirty="0">
                <a:solidFill>
                  <a:srgbClr val="FF0000"/>
                </a:solidFill>
              </a:rPr>
              <a:t>地址。</a:t>
            </a:r>
            <a:r>
              <a:rPr lang="zh-CN" altLang="en-US" sz="2800" dirty="0"/>
              <a:t> </a:t>
            </a:r>
          </a:p>
          <a:p>
            <a:r>
              <a:rPr lang="en-US" altLang="zh-CN" sz="2800" dirty="0"/>
              <a:t>802</a:t>
            </a:r>
            <a:r>
              <a:rPr lang="en-US" altLang="zh-CN" sz="2800" b="1" dirty="0"/>
              <a:t> </a:t>
            </a:r>
            <a:r>
              <a:rPr lang="zh-CN" altLang="en-US" sz="2800" dirty="0"/>
              <a:t>标准所说的“地址”严格地讲应当是每一个站的“</a:t>
            </a:r>
            <a:r>
              <a:rPr lang="zh-CN" altLang="en-US" sz="2800" dirty="0">
                <a:solidFill>
                  <a:srgbClr val="FF0000"/>
                </a:solidFill>
              </a:rPr>
              <a:t>名字</a:t>
            </a:r>
            <a:r>
              <a:rPr lang="zh-CN" altLang="en-US" sz="2800" dirty="0"/>
              <a:t>”或</a:t>
            </a:r>
            <a:r>
              <a:rPr lang="zh-CN" altLang="en-US" sz="2800" dirty="0">
                <a:solidFill>
                  <a:srgbClr val="FF0000"/>
                </a:solidFill>
              </a:rPr>
              <a:t>标识符。 </a:t>
            </a:r>
          </a:p>
        </p:txBody>
      </p:sp>
      <p:sp>
        <p:nvSpPr>
          <p:cNvPr id="2" name="矩形 1"/>
          <p:cNvSpPr/>
          <p:nvPr/>
        </p:nvSpPr>
        <p:spPr>
          <a:xfrm>
            <a:off x="851942" y="3140968"/>
            <a:ext cx="8352928" cy="1815882"/>
          </a:xfrm>
          <a:prstGeom prst="rect">
            <a:avLst/>
          </a:prstGeom>
          <a:solidFill>
            <a:srgbClr val="FFFF66"/>
          </a:solidFill>
          <a:ln>
            <a:solidFill>
              <a:srgbClr val="000099"/>
            </a:solidFill>
          </a:ln>
        </p:spPr>
        <p:txBody>
          <a:bodyPr wrap="square">
            <a:spAutoFit/>
          </a:bodyPr>
          <a:lstStyle/>
          <a:p>
            <a:r>
              <a:rPr lang="zh-CN" altLang="en-US" sz="2800" b="1" dirty="0">
                <a:solidFill>
                  <a:srgbClr val="000066"/>
                </a:solidFill>
                <a:latin typeface="+mn-lt"/>
                <a:ea typeface="黑体" pitchFamily="2" charset="-122"/>
              </a:rPr>
              <a:t>请注意，如果连接在局域网上的主机或路由器安装有多个适配器，那么这样的主机或路由器就有多个“地址”。更准确些说，</a:t>
            </a:r>
            <a:r>
              <a:rPr lang="zh-CN" altLang="en-US" sz="2800" b="1" dirty="0">
                <a:solidFill>
                  <a:srgbClr val="0000FF"/>
                </a:solidFill>
                <a:latin typeface="+mn-lt"/>
                <a:ea typeface="黑体" pitchFamily="2" charset="-122"/>
              </a:rPr>
              <a:t>这种 </a:t>
            </a:r>
            <a:r>
              <a:rPr lang="en-US" altLang="zh-CN" sz="2800" b="1" dirty="0">
                <a:solidFill>
                  <a:srgbClr val="0000FF"/>
                </a:solidFill>
                <a:latin typeface="+mn-lt"/>
                <a:ea typeface="黑体" pitchFamily="2" charset="-122"/>
              </a:rPr>
              <a:t>48 </a:t>
            </a:r>
            <a:r>
              <a:rPr lang="zh-CN" altLang="en-US" sz="2800" b="1" dirty="0">
                <a:solidFill>
                  <a:srgbClr val="0000FF"/>
                </a:solidFill>
                <a:latin typeface="+mn-lt"/>
                <a:ea typeface="黑体" pitchFamily="2" charset="-122"/>
              </a:rPr>
              <a:t>位“地址”应当是某个接口的标识符。</a:t>
            </a:r>
          </a:p>
        </p:txBody>
      </p:sp>
    </p:spTree>
    <p:extLst>
      <p:ext uri="{BB962C8B-B14F-4D97-AF65-F5344CB8AC3E}">
        <p14:creationId xmlns:p14="http://schemas.microsoft.com/office/powerpoint/2010/main" val="257299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zh-CN" dirty="0"/>
              <a:t>2.  </a:t>
            </a:r>
            <a:r>
              <a:rPr lang="zh-CN" altLang="en-US" dirty="0"/>
              <a:t>透明传输</a:t>
            </a:r>
          </a:p>
        </p:txBody>
      </p:sp>
      <p:sp>
        <p:nvSpPr>
          <p:cNvPr id="2" name="内容占位符 1"/>
          <p:cNvSpPr>
            <a:spLocks noGrp="1"/>
          </p:cNvSpPr>
          <p:nvPr>
            <p:ph idx="1"/>
          </p:nvPr>
        </p:nvSpPr>
        <p:spPr/>
        <p:txBody>
          <a:bodyPr/>
          <a:lstStyle/>
          <a:p>
            <a:r>
              <a:rPr lang="zh-CN" altLang="zh-CN" sz="2800" dirty="0"/>
              <a:t>如果数据中的某个字节的二进制代码恰好和</a:t>
            </a:r>
            <a:r>
              <a:rPr lang="en-US" altLang="zh-CN" sz="2800" dirty="0"/>
              <a:t> SOH </a:t>
            </a:r>
            <a:r>
              <a:rPr lang="zh-CN" altLang="zh-CN" sz="2800" dirty="0"/>
              <a:t>或</a:t>
            </a:r>
            <a:r>
              <a:rPr lang="en-US" altLang="zh-CN" sz="2800" dirty="0"/>
              <a:t> EOT </a:t>
            </a:r>
            <a:r>
              <a:rPr lang="zh-CN" altLang="zh-CN" sz="2800" dirty="0"/>
              <a:t>一样，数据链路层就会错误地“找到帧的边界”</a:t>
            </a:r>
            <a:r>
              <a:rPr lang="zh-CN" altLang="en-US" sz="2800" dirty="0"/>
              <a:t>。</a:t>
            </a:r>
          </a:p>
        </p:txBody>
      </p:sp>
      <p:sp>
        <p:nvSpPr>
          <p:cNvPr id="356374" name="Line 22"/>
          <p:cNvSpPr>
            <a:spLocks noChangeShapeType="1"/>
          </p:cNvSpPr>
          <p:nvPr/>
        </p:nvSpPr>
        <p:spPr bwMode="auto">
          <a:xfrm rot="16200000" flipV="1">
            <a:off x="967648" y="3591014"/>
            <a:ext cx="14288" cy="1153981"/>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56" name="Rectangle 4"/>
          <p:cNvSpPr>
            <a:spLocks noChangeArrowheads="1"/>
          </p:cNvSpPr>
          <p:nvPr/>
        </p:nvSpPr>
        <p:spPr bwMode="auto">
          <a:xfrm>
            <a:off x="1237059" y="3840185"/>
            <a:ext cx="626004"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b="1">
                <a:solidFill>
                  <a:srgbClr val="000099"/>
                </a:solidFill>
                <a:latin typeface="+mn-lt"/>
                <a:ea typeface="黑体" pitchFamily="2" charset="-122"/>
              </a:rPr>
              <a:t>SOH</a:t>
            </a:r>
          </a:p>
        </p:txBody>
      </p:sp>
      <p:sp>
        <p:nvSpPr>
          <p:cNvPr id="356357" name="Rectangle 5"/>
          <p:cNvSpPr>
            <a:spLocks noChangeArrowheads="1"/>
          </p:cNvSpPr>
          <p:nvPr/>
        </p:nvSpPr>
        <p:spPr bwMode="auto">
          <a:xfrm>
            <a:off x="1847586" y="3840185"/>
            <a:ext cx="7527528" cy="6111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356358" name="Rectangle 6"/>
          <p:cNvSpPr>
            <a:spLocks noChangeArrowheads="1"/>
          </p:cNvSpPr>
          <p:nvPr/>
        </p:nvSpPr>
        <p:spPr bwMode="auto">
          <a:xfrm>
            <a:off x="3620691" y="3840185"/>
            <a:ext cx="567531" cy="611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solidFill>
                  <a:srgbClr val="000099"/>
                </a:solidFill>
                <a:latin typeface="+mn-lt"/>
                <a:ea typeface="黑体" pitchFamily="2" charset="-122"/>
              </a:rPr>
              <a:t>EOT</a:t>
            </a:r>
          </a:p>
        </p:txBody>
      </p:sp>
      <p:sp>
        <p:nvSpPr>
          <p:cNvPr id="356359" name="Line 7"/>
          <p:cNvSpPr>
            <a:spLocks noChangeShapeType="1"/>
          </p:cNvSpPr>
          <p:nvPr/>
        </p:nvSpPr>
        <p:spPr bwMode="auto">
          <a:xfrm>
            <a:off x="3649927" y="2808311"/>
            <a:ext cx="254529" cy="103187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60" name="Text Box 8"/>
          <p:cNvSpPr txBox="1">
            <a:spLocks noChangeArrowheads="1"/>
          </p:cNvSpPr>
          <p:nvPr/>
        </p:nvSpPr>
        <p:spPr bwMode="auto">
          <a:xfrm>
            <a:off x="2518582" y="2348880"/>
            <a:ext cx="2207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itchFamily="2" charset="-122"/>
              </a:rPr>
              <a:t>出现了“</a:t>
            </a:r>
            <a:r>
              <a:rPr kumimoji="1" lang="en-US" altLang="zh-CN" sz="2400" b="1">
                <a:solidFill>
                  <a:srgbClr val="000099"/>
                </a:solidFill>
                <a:latin typeface="+mn-lt"/>
                <a:ea typeface="黑体" pitchFamily="2" charset="-122"/>
              </a:rPr>
              <a:t>EOT”</a:t>
            </a:r>
          </a:p>
        </p:txBody>
      </p:sp>
      <p:sp>
        <p:nvSpPr>
          <p:cNvPr id="356361" name="AutoShape 9"/>
          <p:cNvSpPr>
            <a:spLocks/>
          </p:cNvSpPr>
          <p:nvPr/>
        </p:nvSpPr>
        <p:spPr bwMode="auto">
          <a:xfrm rot="-5400000">
            <a:off x="6855486" y="1894176"/>
            <a:ext cx="327025" cy="5606521"/>
          </a:xfrm>
          <a:prstGeom prst="leftBrace">
            <a:avLst>
              <a:gd name="adj1" fmla="val 13187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56362" name="Text Box 10"/>
          <p:cNvSpPr txBox="1">
            <a:spLocks noChangeArrowheads="1"/>
          </p:cNvSpPr>
          <p:nvPr/>
        </p:nvSpPr>
        <p:spPr bwMode="auto">
          <a:xfrm>
            <a:off x="5429825" y="4764111"/>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400" b="1">
                <a:solidFill>
                  <a:srgbClr val="000099"/>
                </a:solidFill>
                <a:latin typeface="+mn-lt"/>
                <a:ea typeface="黑体" pitchFamily="2" charset="-122"/>
              </a:rPr>
              <a:t>被接收端当作无效帧而丢弃</a:t>
            </a:r>
          </a:p>
        </p:txBody>
      </p:sp>
      <p:sp>
        <p:nvSpPr>
          <p:cNvPr id="356363" name="AutoShape 11"/>
          <p:cNvSpPr>
            <a:spLocks/>
          </p:cNvSpPr>
          <p:nvPr/>
        </p:nvSpPr>
        <p:spPr bwMode="auto">
          <a:xfrm rot="-5400000">
            <a:off x="2557661" y="3211469"/>
            <a:ext cx="304800" cy="2911608"/>
          </a:xfrm>
          <a:prstGeom prst="leftBrace">
            <a:avLst>
              <a:gd name="adj1" fmla="val 7348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56364" name="Text Box 12"/>
          <p:cNvSpPr txBox="1">
            <a:spLocks noChangeArrowheads="1"/>
          </p:cNvSpPr>
          <p:nvPr/>
        </p:nvSpPr>
        <p:spPr bwMode="auto">
          <a:xfrm>
            <a:off x="1554677" y="4757761"/>
            <a:ext cx="23503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FF0000"/>
                </a:solidFill>
                <a:latin typeface="+mn-lt"/>
                <a:ea typeface="黑体" pitchFamily="2" charset="-122"/>
              </a:rPr>
              <a:t>被接收端</a:t>
            </a:r>
          </a:p>
          <a:p>
            <a:pPr algn="ctr"/>
            <a:r>
              <a:rPr kumimoji="1" lang="zh-CN" altLang="en-US" sz="2400" b="1" dirty="0">
                <a:solidFill>
                  <a:srgbClr val="FF0000"/>
                </a:solidFill>
                <a:latin typeface="+mn-lt"/>
                <a:ea typeface="黑体" pitchFamily="2" charset="-122"/>
              </a:rPr>
              <a:t>误认为是一个帧</a:t>
            </a:r>
          </a:p>
        </p:txBody>
      </p:sp>
      <p:sp>
        <p:nvSpPr>
          <p:cNvPr id="356365" name="Line 13"/>
          <p:cNvSpPr>
            <a:spLocks noChangeShapeType="1"/>
          </p:cNvSpPr>
          <p:nvPr/>
        </p:nvSpPr>
        <p:spPr bwMode="auto">
          <a:xfrm>
            <a:off x="1863063" y="3578248"/>
            <a:ext cx="73349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66" name="Text Box 14"/>
          <p:cNvSpPr txBox="1">
            <a:spLocks noChangeArrowheads="1"/>
          </p:cNvSpPr>
          <p:nvPr/>
        </p:nvSpPr>
        <p:spPr bwMode="auto">
          <a:xfrm>
            <a:off x="4854683" y="3321074"/>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itchFamily="2" charset="-122"/>
              </a:rPr>
              <a:t>数据部分</a:t>
            </a:r>
          </a:p>
        </p:txBody>
      </p:sp>
      <p:sp>
        <p:nvSpPr>
          <p:cNvPr id="356367" name="Rectangle 15"/>
          <p:cNvSpPr>
            <a:spLocks noChangeArrowheads="1"/>
          </p:cNvSpPr>
          <p:nvPr/>
        </p:nvSpPr>
        <p:spPr bwMode="auto">
          <a:xfrm>
            <a:off x="9197975" y="3840185"/>
            <a:ext cx="624284"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b="1" smtClean="0">
                <a:solidFill>
                  <a:srgbClr val="000099"/>
                </a:solidFill>
                <a:latin typeface="+mn-lt"/>
                <a:ea typeface="黑体" pitchFamily="2" charset="-122"/>
              </a:rPr>
              <a:t>EOT</a:t>
            </a:r>
            <a:endParaRPr kumimoji="1" lang="en-US" altLang="zh-CN" b="1">
              <a:solidFill>
                <a:srgbClr val="000099"/>
              </a:solidFill>
              <a:latin typeface="+mn-lt"/>
              <a:ea typeface="黑体" pitchFamily="2" charset="-122"/>
            </a:endParaRPr>
          </a:p>
        </p:txBody>
      </p:sp>
      <p:sp>
        <p:nvSpPr>
          <p:cNvPr id="356368" name="Line 16"/>
          <p:cNvSpPr>
            <a:spLocks noChangeShapeType="1"/>
          </p:cNvSpPr>
          <p:nvPr/>
        </p:nvSpPr>
        <p:spPr bwMode="auto">
          <a:xfrm>
            <a:off x="1237059" y="3095648"/>
            <a:ext cx="85852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69" name="Text Box 17"/>
          <p:cNvSpPr txBox="1">
            <a:spLocks noChangeArrowheads="1"/>
          </p:cNvSpPr>
          <p:nvPr/>
        </p:nvSpPr>
        <p:spPr bwMode="auto">
          <a:xfrm>
            <a:off x="4454831" y="2817835"/>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itchFamily="2" charset="-122"/>
              </a:rPr>
              <a:t>完整的帧</a:t>
            </a:r>
          </a:p>
        </p:txBody>
      </p:sp>
      <p:sp>
        <p:nvSpPr>
          <p:cNvPr id="356370" name="Line 18"/>
          <p:cNvSpPr>
            <a:spLocks noChangeShapeType="1"/>
          </p:cNvSpPr>
          <p:nvPr/>
        </p:nvSpPr>
        <p:spPr bwMode="auto">
          <a:xfrm>
            <a:off x="1237059" y="2998810"/>
            <a:ext cx="0" cy="769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71" name="Line 19"/>
          <p:cNvSpPr>
            <a:spLocks noChangeShapeType="1"/>
          </p:cNvSpPr>
          <p:nvPr/>
        </p:nvSpPr>
        <p:spPr bwMode="auto">
          <a:xfrm>
            <a:off x="9822259" y="2998810"/>
            <a:ext cx="0" cy="769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72" name="Line 20"/>
          <p:cNvSpPr>
            <a:spLocks noChangeShapeType="1"/>
          </p:cNvSpPr>
          <p:nvPr/>
        </p:nvSpPr>
        <p:spPr bwMode="auto">
          <a:xfrm>
            <a:off x="1863063" y="3384574"/>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73" name="Line 21"/>
          <p:cNvSpPr>
            <a:spLocks noChangeShapeType="1"/>
          </p:cNvSpPr>
          <p:nvPr/>
        </p:nvSpPr>
        <p:spPr bwMode="auto">
          <a:xfrm>
            <a:off x="9197975" y="3384574"/>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56375" name="Text Box 23"/>
          <p:cNvSpPr txBox="1">
            <a:spLocks noChangeArrowheads="1"/>
          </p:cNvSpPr>
          <p:nvPr/>
        </p:nvSpPr>
        <p:spPr bwMode="auto">
          <a:xfrm>
            <a:off x="344488" y="3340123"/>
            <a:ext cx="8034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itchFamily="2" charset="-122"/>
              </a:rPr>
              <a:t>发送</a:t>
            </a:r>
          </a:p>
          <a:p>
            <a:r>
              <a:rPr kumimoji="1" lang="zh-CN" altLang="en-US" sz="2400" b="1">
                <a:solidFill>
                  <a:srgbClr val="000099"/>
                </a:solidFill>
                <a:latin typeface="+mn-lt"/>
                <a:ea typeface="黑体" pitchFamily="2" charset="-122"/>
              </a:rPr>
              <a:t>在前</a:t>
            </a:r>
          </a:p>
        </p:txBody>
      </p:sp>
      <p:sp>
        <p:nvSpPr>
          <p:cNvPr id="3" name="矩形 2"/>
          <p:cNvSpPr/>
          <p:nvPr/>
        </p:nvSpPr>
        <p:spPr>
          <a:xfrm>
            <a:off x="1790442" y="5631631"/>
            <a:ext cx="6402918" cy="461665"/>
          </a:xfrm>
          <a:prstGeom prst="rect">
            <a:avLst/>
          </a:prstGeom>
        </p:spPr>
        <p:txBody>
          <a:bodyPr wrap="square">
            <a:spAutoFit/>
          </a:bodyPr>
          <a:lstStyle/>
          <a:p>
            <a:pPr algn="ctr"/>
            <a:r>
              <a:rPr lang="zh-CN" altLang="zh-CN" sz="2400" b="1" dirty="0">
                <a:latin typeface="+mn-lt"/>
                <a:ea typeface="黑体" pitchFamily="2" charset="-122"/>
              </a:rPr>
              <a:t>数据部分恰好出现与</a:t>
            </a:r>
            <a:r>
              <a:rPr lang="en-US" altLang="zh-CN" sz="2400" b="1" dirty="0">
                <a:latin typeface="+mn-lt"/>
                <a:ea typeface="黑体" pitchFamily="2" charset="-122"/>
              </a:rPr>
              <a:t> EOT </a:t>
            </a:r>
            <a:r>
              <a:rPr lang="zh-CN" altLang="zh-CN" sz="2400" b="1" dirty="0">
                <a:latin typeface="+mn-lt"/>
                <a:ea typeface="黑体" pitchFamily="2" charset="-122"/>
              </a:rPr>
              <a:t>一样的代码</a:t>
            </a:r>
            <a:endParaRPr lang="zh-CN" altLang="en-US" sz="2400" b="1" dirty="0">
              <a:latin typeface="+mn-lt"/>
              <a:ea typeface="黑体" pitchFamily="2" charset="-122"/>
            </a:endParaRPr>
          </a:p>
        </p:txBody>
      </p:sp>
      <p:grpSp>
        <p:nvGrpSpPr>
          <p:cNvPr id="25" name="Group 40">
            <a:extLst>
              <a:ext uri="{FF2B5EF4-FFF2-40B4-BE49-F238E27FC236}">
                <a16:creationId xmlns:a16="http://schemas.microsoft.com/office/drawing/2014/main" id="{E96626E6-7C22-4AC1-87CD-162A74E68FD3}"/>
              </a:ext>
            </a:extLst>
          </p:cNvPr>
          <p:cNvGrpSpPr>
            <a:grpSpLocks/>
          </p:cNvGrpSpPr>
          <p:nvPr/>
        </p:nvGrpSpPr>
        <p:grpSpPr bwMode="auto">
          <a:xfrm>
            <a:off x="1153616" y="6093296"/>
            <a:ext cx="7543800" cy="609600"/>
            <a:chOff x="577" y="3339"/>
            <a:chExt cx="4752" cy="384"/>
          </a:xfrm>
        </p:grpSpPr>
        <p:sp>
          <p:nvSpPr>
            <p:cNvPr id="26" name="Rectangle 33">
              <a:extLst>
                <a:ext uri="{FF2B5EF4-FFF2-40B4-BE49-F238E27FC236}">
                  <a16:creationId xmlns:a16="http://schemas.microsoft.com/office/drawing/2014/main" id="{C11DD9CD-A946-4E46-8613-5BA3ADC5ED85}"/>
                </a:ext>
              </a:extLst>
            </p:cNvPr>
            <p:cNvSpPr>
              <a:spLocks noChangeArrowheads="1"/>
            </p:cNvSpPr>
            <p:nvPr/>
          </p:nvSpPr>
          <p:spPr bwMode="auto">
            <a:xfrm>
              <a:off x="577" y="3339"/>
              <a:ext cx="91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000" b="1">
                  <a:solidFill>
                    <a:srgbClr val="0000FF"/>
                  </a:solidFill>
                  <a:latin typeface="Times New Roman" panose="02020603050405020304" pitchFamily="18" charset="0"/>
                </a:rPr>
                <a:t>00000001</a:t>
              </a:r>
            </a:p>
          </p:txBody>
        </p:sp>
        <p:sp>
          <p:nvSpPr>
            <p:cNvPr id="27" name="Rectangle 34">
              <a:extLst>
                <a:ext uri="{FF2B5EF4-FFF2-40B4-BE49-F238E27FC236}">
                  <a16:creationId xmlns:a16="http://schemas.microsoft.com/office/drawing/2014/main" id="{B94A7FE6-D40B-49DE-8CF7-36CD2CA5BE4F}"/>
                </a:ext>
              </a:extLst>
            </p:cNvPr>
            <p:cNvSpPr>
              <a:spLocks noChangeArrowheads="1"/>
            </p:cNvSpPr>
            <p:nvPr/>
          </p:nvSpPr>
          <p:spPr bwMode="auto">
            <a:xfrm>
              <a:off x="1489" y="3339"/>
              <a:ext cx="480"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000" b="1" dirty="0">
                  <a:latin typeface="Times New Roman" panose="02020603050405020304" pitchFamily="18" charset="0"/>
                </a:rPr>
                <a:t> …</a:t>
              </a:r>
            </a:p>
          </p:txBody>
        </p:sp>
        <p:sp>
          <p:nvSpPr>
            <p:cNvPr id="28" name="Rectangle 35">
              <a:extLst>
                <a:ext uri="{FF2B5EF4-FFF2-40B4-BE49-F238E27FC236}">
                  <a16:creationId xmlns:a16="http://schemas.microsoft.com/office/drawing/2014/main" id="{7A49E0A8-1479-4402-A798-7CCCF97B879E}"/>
                </a:ext>
              </a:extLst>
            </p:cNvPr>
            <p:cNvSpPr>
              <a:spLocks noChangeArrowheads="1"/>
            </p:cNvSpPr>
            <p:nvPr/>
          </p:nvSpPr>
          <p:spPr bwMode="auto">
            <a:xfrm>
              <a:off x="2689" y="3339"/>
              <a:ext cx="1733"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000" b="1">
                  <a:latin typeface="Times New Roman" panose="02020603050405020304" pitchFamily="18" charset="0"/>
                </a:rPr>
                <a:t> …</a:t>
              </a:r>
            </a:p>
          </p:txBody>
        </p:sp>
        <p:sp>
          <p:nvSpPr>
            <p:cNvPr id="29" name="Rectangle 36">
              <a:extLst>
                <a:ext uri="{FF2B5EF4-FFF2-40B4-BE49-F238E27FC236}">
                  <a16:creationId xmlns:a16="http://schemas.microsoft.com/office/drawing/2014/main" id="{3A9ABAA1-74D1-4C18-96FB-062C5C6C7210}"/>
                </a:ext>
              </a:extLst>
            </p:cNvPr>
            <p:cNvSpPr>
              <a:spLocks noChangeArrowheads="1"/>
            </p:cNvSpPr>
            <p:nvPr/>
          </p:nvSpPr>
          <p:spPr bwMode="auto">
            <a:xfrm>
              <a:off x="4417" y="3339"/>
              <a:ext cx="91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000" b="1">
                  <a:solidFill>
                    <a:srgbClr val="0000FF"/>
                  </a:solidFill>
                  <a:latin typeface="Times New Roman" panose="02020603050405020304" pitchFamily="18" charset="0"/>
                </a:rPr>
                <a:t>00000100</a:t>
              </a:r>
            </a:p>
          </p:txBody>
        </p:sp>
        <p:sp>
          <p:nvSpPr>
            <p:cNvPr id="30" name="Rectangle 37">
              <a:extLst>
                <a:ext uri="{FF2B5EF4-FFF2-40B4-BE49-F238E27FC236}">
                  <a16:creationId xmlns:a16="http://schemas.microsoft.com/office/drawing/2014/main" id="{0F462331-86FA-4A74-B8A7-2DC41AEE2849}"/>
                </a:ext>
              </a:extLst>
            </p:cNvPr>
            <p:cNvSpPr>
              <a:spLocks noChangeArrowheads="1"/>
            </p:cNvSpPr>
            <p:nvPr/>
          </p:nvSpPr>
          <p:spPr bwMode="auto">
            <a:xfrm>
              <a:off x="1969" y="3339"/>
              <a:ext cx="720" cy="384"/>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zh-CN" sz="2000" b="1">
                  <a:latin typeface="Times New Roman" panose="02020603050405020304" pitchFamily="18" charset="0"/>
                </a:rPr>
                <a:t>00000100</a:t>
              </a:r>
            </a:p>
          </p:txBody>
        </p:sp>
      </p:grpSp>
    </p:spTree>
    <p:extLst>
      <p:ext uri="{BB962C8B-B14F-4D97-AF65-F5344CB8AC3E}">
        <p14:creationId xmlns:p14="http://schemas.microsoft.com/office/powerpoint/2010/main" val="7209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dirty="0"/>
              <a:t>48 </a:t>
            </a:r>
            <a:r>
              <a:rPr lang="zh-CN" altLang="en-US" dirty="0"/>
              <a:t>位的 </a:t>
            </a:r>
            <a:r>
              <a:rPr lang="en-US" altLang="zh-CN" dirty="0"/>
              <a:t>MAC </a:t>
            </a:r>
            <a:r>
              <a:rPr lang="zh-CN" altLang="en-US" dirty="0"/>
              <a:t>地址</a:t>
            </a:r>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sz="2800" dirty="0"/>
              <a:t>IEEE 802 </a:t>
            </a:r>
            <a:r>
              <a:rPr lang="zh-CN" altLang="zh-CN" sz="2800" dirty="0"/>
              <a:t>标准规定</a:t>
            </a:r>
            <a:r>
              <a:rPr lang="en-US" altLang="zh-CN" sz="2800" dirty="0"/>
              <a:t> MAC </a:t>
            </a:r>
            <a:r>
              <a:rPr lang="zh-CN" altLang="zh-CN" sz="2800" dirty="0"/>
              <a:t>地址字段可采用</a:t>
            </a:r>
            <a:r>
              <a:rPr lang="en-US" altLang="zh-CN" sz="2800" dirty="0"/>
              <a:t> 6 </a:t>
            </a:r>
            <a:r>
              <a:rPr lang="zh-CN" altLang="zh-CN" sz="2800" dirty="0"/>
              <a:t>字节</a:t>
            </a:r>
            <a:r>
              <a:rPr lang="en-US" altLang="zh-CN" sz="2800" dirty="0"/>
              <a:t> ( 48</a:t>
            </a:r>
            <a:r>
              <a:rPr lang="zh-CN" altLang="zh-CN" sz="2800" dirty="0"/>
              <a:t>位</a:t>
            </a:r>
            <a:r>
              <a:rPr lang="en-US" altLang="zh-CN" sz="2800" dirty="0"/>
              <a:t>) </a:t>
            </a:r>
            <a:r>
              <a:rPr lang="zh-CN" altLang="zh-CN" sz="2800" dirty="0"/>
              <a:t>或</a:t>
            </a:r>
            <a:r>
              <a:rPr lang="en-US" altLang="zh-CN" sz="2800" dirty="0"/>
              <a:t> 2 </a:t>
            </a:r>
            <a:r>
              <a:rPr lang="zh-CN" altLang="zh-CN" sz="2800" dirty="0"/>
              <a:t>字节</a:t>
            </a:r>
            <a:r>
              <a:rPr lang="en-US" altLang="zh-CN" sz="2800" dirty="0"/>
              <a:t> ( 16 </a:t>
            </a:r>
            <a:r>
              <a:rPr lang="zh-CN" altLang="zh-CN" sz="2800" dirty="0"/>
              <a:t>位</a:t>
            </a:r>
            <a:r>
              <a:rPr lang="en-US" altLang="zh-CN" sz="2800" dirty="0"/>
              <a:t>) </a:t>
            </a:r>
            <a:r>
              <a:rPr lang="zh-CN" altLang="zh-CN" sz="2800" dirty="0"/>
              <a:t>这两种中的一种</a:t>
            </a:r>
            <a:r>
              <a:rPr lang="zh-CN" altLang="en-US" sz="2800" dirty="0"/>
              <a:t>。</a:t>
            </a:r>
            <a:endParaRPr lang="en-US" altLang="zh-CN" sz="2800" dirty="0"/>
          </a:p>
          <a:p>
            <a:r>
              <a:rPr lang="en-US" altLang="zh-CN" sz="2800" dirty="0"/>
              <a:t>IEEE </a:t>
            </a:r>
            <a:r>
              <a:rPr lang="zh-CN" altLang="en-US" sz="2800" dirty="0"/>
              <a:t>的注册管理机构 </a:t>
            </a:r>
            <a:r>
              <a:rPr lang="en-US" altLang="zh-CN" sz="2800" dirty="0"/>
              <a:t>RA </a:t>
            </a:r>
            <a:r>
              <a:rPr lang="zh-CN" altLang="en-US" sz="2800" dirty="0"/>
              <a:t>负责向厂家分配地址字段 </a:t>
            </a:r>
            <a:r>
              <a:rPr lang="en-US" altLang="zh-CN" sz="2800" dirty="0"/>
              <a:t>6 </a:t>
            </a:r>
            <a:r>
              <a:rPr lang="zh-CN" altLang="zh-CN" sz="2800" dirty="0"/>
              <a:t>个字节中的前三个字节</a:t>
            </a:r>
            <a:r>
              <a:rPr lang="en-US" altLang="zh-CN" sz="2800" dirty="0"/>
              <a:t> (</a:t>
            </a:r>
            <a:r>
              <a:rPr lang="zh-CN" altLang="en-US" sz="2800" dirty="0"/>
              <a:t>即</a:t>
            </a:r>
            <a:r>
              <a:rPr lang="zh-CN" altLang="en-US" sz="2800" dirty="0">
                <a:solidFill>
                  <a:srgbClr val="0000FF"/>
                </a:solidFill>
              </a:rPr>
              <a:t>高位 </a:t>
            </a:r>
            <a:r>
              <a:rPr lang="en-US" altLang="zh-CN" sz="2800" dirty="0">
                <a:solidFill>
                  <a:srgbClr val="0000FF"/>
                </a:solidFill>
              </a:rPr>
              <a:t>24 </a:t>
            </a:r>
            <a:r>
              <a:rPr lang="zh-CN" altLang="en-US" sz="2800" dirty="0">
                <a:solidFill>
                  <a:srgbClr val="0000FF"/>
                </a:solidFill>
              </a:rPr>
              <a:t>位</a:t>
            </a:r>
            <a:r>
              <a:rPr lang="en-US" altLang="zh-CN" sz="2800" dirty="0"/>
              <a:t>)</a:t>
            </a:r>
            <a:r>
              <a:rPr lang="zh-CN" altLang="en-US" sz="2800" dirty="0"/>
              <a:t>，称为</a:t>
            </a:r>
            <a:r>
              <a:rPr lang="zh-CN" altLang="zh-CN" sz="2800" dirty="0">
                <a:solidFill>
                  <a:srgbClr val="0000FF"/>
                </a:solidFill>
              </a:rPr>
              <a:t>组织唯一标识符</a:t>
            </a:r>
            <a:r>
              <a:rPr lang="zh-CN" altLang="en-US" sz="2800" dirty="0">
                <a:solidFill>
                  <a:srgbClr val="0000FF"/>
                </a:solidFill>
              </a:rPr>
              <a:t>。</a:t>
            </a:r>
          </a:p>
          <a:p>
            <a:r>
              <a:rPr lang="zh-CN" altLang="en-US" sz="2800" dirty="0"/>
              <a:t>地址字段 </a:t>
            </a:r>
            <a:r>
              <a:rPr lang="en-US" altLang="zh-CN" sz="2800" dirty="0"/>
              <a:t>6 </a:t>
            </a:r>
            <a:r>
              <a:rPr lang="zh-CN" altLang="zh-CN" sz="2800" dirty="0"/>
              <a:t>个字节</a:t>
            </a:r>
            <a:r>
              <a:rPr lang="zh-CN" altLang="en-US" sz="2800" dirty="0"/>
              <a:t>中的后三个字节 </a:t>
            </a:r>
            <a:r>
              <a:rPr lang="en-US" altLang="zh-CN" sz="2800" dirty="0"/>
              <a:t>(</a:t>
            </a:r>
            <a:r>
              <a:rPr lang="zh-CN" altLang="en-US" sz="2800" dirty="0"/>
              <a:t>即</a:t>
            </a:r>
            <a:r>
              <a:rPr lang="zh-CN" altLang="en-US" sz="2800" dirty="0">
                <a:solidFill>
                  <a:srgbClr val="0000FF"/>
                </a:solidFill>
              </a:rPr>
              <a:t>低位 </a:t>
            </a:r>
            <a:r>
              <a:rPr lang="en-US" altLang="zh-CN" sz="2800" dirty="0">
                <a:solidFill>
                  <a:srgbClr val="0000FF"/>
                </a:solidFill>
              </a:rPr>
              <a:t>24 </a:t>
            </a:r>
            <a:r>
              <a:rPr lang="zh-CN" altLang="en-US" sz="2800" dirty="0">
                <a:solidFill>
                  <a:srgbClr val="0000FF"/>
                </a:solidFill>
              </a:rPr>
              <a:t>位</a:t>
            </a:r>
            <a:r>
              <a:rPr lang="en-US" altLang="zh-CN" sz="2800" dirty="0"/>
              <a:t>) </a:t>
            </a:r>
            <a:r>
              <a:rPr lang="zh-CN" altLang="en-US" sz="2800" dirty="0"/>
              <a:t>由厂家自行指派，称为</a:t>
            </a:r>
            <a:r>
              <a:rPr lang="zh-CN" altLang="en-US" sz="2800" dirty="0">
                <a:solidFill>
                  <a:srgbClr val="0000FF"/>
                </a:solidFill>
              </a:rPr>
              <a:t>扩展唯一标识符，</a:t>
            </a:r>
            <a:r>
              <a:rPr lang="zh-CN" altLang="en-US" sz="2800" dirty="0">
                <a:solidFill>
                  <a:srgbClr val="FF0000"/>
                </a:solidFill>
              </a:rPr>
              <a:t>必须保证生产出的适配器没有重复地址。</a:t>
            </a:r>
          </a:p>
        </p:txBody>
      </p:sp>
      <p:grpSp>
        <p:nvGrpSpPr>
          <p:cNvPr id="8" name="组合 7"/>
          <p:cNvGrpSpPr/>
          <p:nvPr/>
        </p:nvGrpSpPr>
        <p:grpSpPr>
          <a:xfrm>
            <a:off x="2360712" y="5157192"/>
            <a:ext cx="5184576" cy="1368152"/>
            <a:chOff x="2360712" y="5229200"/>
            <a:chExt cx="5184576" cy="1368152"/>
          </a:xfrm>
        </p:grpSpPr>
        <p:grpSp>
          <p:nvGrpSpPr>
            <p:cNvPr id="4" name="组合 3"/>
            <p:cNvGrpSpPr/>
            <p:nvPr/>
          </p:nvGrpSpPr>
          <p:grpSpPr>
            <a:xfrm>
              <a:off x="2360712" y="5229200"/>
              <a:ext cx="5184576" cy="864096"/>
              <a:chOff x="2000672" y="5157192"/>
              <a:chExt cx="5184576" cy="864096"/>
            </a:xfrm>
          </p:grpSpPr>
          <p:sp>
            <p:nvSpPr>
              <p:cNvPr id="2" name="矩形 1"/>
              <p:cNvSpPr/>
              <p:nvPr/>
            </p:nvSpPr>
            <p:spPr bwMode="auto">
              <a:xfrm>
                <a:off x="2000672" y="5517232"/>
                <a:ext cx="2592288" cy="504056"/>
              </a:xfrm>
              <a:prstGeom prst="rect">
                <a:avLst/>
              </a:prstGeom>
              <a:solidFill>
                <a:srgbClr val="FFFF66"/>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mn-lt"/>
                    <a:ea typeface="黑体" pitchFamily="2" charset="-122"/>
                  </a:rPr>
                  <a:t>组织唯一标识符</a:t>
                </a:r>
              </a:p>
            </p:txBody>
          </p:sp>
          <p:sp>
            <p:nvSpPr>
              <p:cNvPr id="5" name="矩形 4"/>
              <p:cNvSpPr/>
              <p:nvPr/>
            </p:nvSpPr>
            <p:spPr bwMode="auto">
              <a:xfrm>
                <a:off x="4592960" y="5517232"/>
                <a:ext cx="2592288" cy="504056"/>
              </a:xfrm>
              <a:prstGeom prst="rect">
                <a:avLst/>
              </a:prstGeom>
              <a:solidFill>
                <a:srgbClr val="FF99FF"/>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0000CC"/>
                    </a:solidFill>
                    <a:latin typeface="+mn-lt"/>
                    <a:ea typeface="黑体" pitchFamily="2" charset="-122"/>
                  </a:rPr>
                  <a:t>扩展</a:t>
                </a:r>
                <a:r>
                  <a:rPr kumimoji="0" lang="zh-CN" altLang="en-US" sz="2400" b="1" i="0" u="none" strike="noStrike" cap="none" normalizeH="0" baseline="0" dirty="0">
                    <a:ln>
                      <a:noFill/>
                    </a:ln>
                    <a:solidFill>
                      <a:srgbClr val="0000CC"/>
                    </a:solidFill>
                    <a:effectLst/>
                    <a:latin typeface="+mn-lt"/>
                    <a:ea typeface="黑体" pitchFamily="2" charset="-122"/>
                  </a:rPr>
                  <a:t>唯一标识符</a:t>
                </a:r>
              </a:p>
            </p:txBody>
          </p:sp>
          <p:sp>
            <p:nvSpPr>
              <p:cNvPr id="3" name="TextBox 2"/>
              <p:cNvSpPr txBox="1"/>
              <p:nvPr/>
            </p:nvSpPr>
            <p:spPr>
              <a:xfrm>
                <a:off x="2269215" y="5157192"/>
                <a:ext cx="2114681" cy="400110"/>
              </a:xfrm>
              <a:prstGeom prst="rect">
                <a:avLst/>
              </a:prstGeom>
              <a:noFill/>
            </p:spPr>
            <p:txBody>
              <a:bodyPr wrap="none" rtlCol="0">
                <a:spAutoFit/>
              </a:bodyPr>
              <a:lstStyle/>
              <a:p>
                <a:pPr algn="ctr"/>
                <a:r>
                  <a:rPr lang="en-US" altLang="zh-CN" sz="2000" b="1" dirty="0">
                    <a:latin typeface="+mn-lt"/>
                    <a:ea typeface="黑体" pitchFamily="2" charset="-122"/>
                  </a:rPr>
                  <a:t>3 </a:t>
                </a:r>
                <a:r>
                  <a:rPr lang="zh-CN" altLang="en-US" sz="2000" b="1" dirty="0">
                    <a:latin typeface="+mn-lt"/>
                    <a:ea typeface="黑体" pitchFamily="2" charset="-122"/>
                  </a:rPr>
                  <a:t>字节 （</a:t>
                </a:r>
                <a:r>
                  <a:rPr lang="en-US" altLang="zh-CN" sz="2000" b="1" dirty="0">
                    <a:latin typeface="+mn-lt"/>
                    <a:ea typeface="黑体" pitchFamily="2" charset="-122"/>
                  </a:rPr>
                  <a:t>24 </a:t>
                </a:r>
                <a:r>
                  <a:rPr lang="zh-CN" altLang="en-US" sz="2000" b="1" dirty="0">
                    <a:latin typeface="+mn-lt"/>
                    <a:ea typeface="黑体" pitchFamily="2" charset="-122"/>
                  </a:rPr>
                  <a:t>位）</a:t>
                </a:r>
              </a:p>
            </p:txBody>
          </p:sp>
          <p:sp>
            <p:nvSpPr>
              <p:cNvPr id="7" name="TextBox 6"/>
              <p:cNvSpPr txBox="1"/>
              <p:nvPr/>
            </p:nvSpPr>
            <p:spPr>
              <a:xfrm>
                <a:off x="4831764" y="5157192"/>
                <a:ext cx="2114681" cy="400110"/>
              </a:xfrm>
              <a:prstGeom prst="rect">
                <a:avLst/>
              </a:prstGeom>
              <a:noFill/>
            </p:spPr>
            <p:txBody>
              <a:bodyPr wrap="none" rtlCol="0">
                <a:spAutoFit/>
              </a:bodyPr>
              <a:lstStyle/>
              <a:p>
                <a:pPr algn="ctr"/>
                <a:r>
                  <a:rPr lang="en-US" altLang="zh-CN" sz="2000" b="1" dirty="0">
                    <a:latin typeface="+mn-lt"/>
                    <a:ea typeface="黑体" pitchFamily="2" charset="-122"/>
                  </a:rPr>
                  <a:t>3 </a:t>
                </a:r>
                <a:r>
                  <a:rPr lang="zh-CN" altLang="en-US" sz="2000" b="1" dirty="0">
                    <a:latin typeface="+mn-lt"/>
                    <a:ea typeface="黑体" pitchFamily="2" charset="-122"/>
                  </a:rPr>
                  <a:t>字节 （</a:t>
                </a:r>
                <a:r>
                  <a:rPr lang="en-US" altLang="zh-CN" sz="2000" b="1" dirty="0">
                    <a:latin typeface="+mn-lt"/>
                    <a:ea typeface="黑体" pitchFamily="2" charset="-122"/>
                  </a:rPr>
                  <a:t>24 </a:t>
                </a:r>
                <a:r>
                  <a:rPr lang="zh-CN" altLang="en-US" sz="2000" b="1" dirty="0">
                    <a:latin typeface="+mn-lt"/>
                    <a:ea typeface="黑体" pitchFamily="2" charset="-122"/>
                  </a:rPr>
                  <a:t>位）</a:t>
                </a:r>
              </a:p>
            </p:txBody>
          </p:sp>
        </p:grpSp>
        <p:sp>
          <p:nvSpPr>
            <p:cNvPr id="6" name="矩形 5"/>
            <p:cNvSpPr/>
            <p:nvPr/>
          </p:nvSpPr>
          <p:spPr>
            <a:xfrm>
              <a:off x="3512840" y="6135687"/>
              <a:ext cx="2801270" cy="461665"/>
            </a:xfrm>
            <a:prstGeom prst="rect">
              <a:avLst/>
            </a:prstGeom>
          </p:spPr>
          <p:txBody>
            <a:bodyPr wrap="square">
              <a:spAutoFit/>
            </a:bodyPr>
            <a:lstStyle/>
            <a:p>
              <a:pPr algn="ctr"/>
              <a:r>
                <a:rPr lang="en-US" altLang="zh-CN" sz="2400" b="1" dirty="0">
                  <a:latin typeface="+mn-lt"/>
                  <a:ea typeface="黑体" pitchFamily="2" charset="-122"/>
                </a:rPr>
                <a:t>48 </a:t>
              </a:r>
              <a:r>
                <a:rPr lang="zh-CN" altLang="en-US" sz="2400" b="1" dirty="0">
                  <a:latin typeface="+mn-lt"/>
                  <a:ea typeface="黑体" pitchFamily="2" charset="-122"/>
                </a:rPr>
                <a:t>位的 </a:t>
              </a:r>
              <a:r>
                <a:rPr lang="en-US" altLang="zh-CN" sz="2400" b="1" dirty="0">
                  <a:latin typeface="+mn-lt"/>
                  <a:ea typeface="黑体" pitchFamily="2" charset="-122"/>
                </a:rPr>
                <a:t>MAC </a:t>
              </a:r>
              <a:r>
                <a:rPr lang="zh-CN" altLang="en-US" sz="2400" b="1" dirty="0">
                  <a:latin typeface="+mn-lt"/>
                  <a:ea typeface="黑体" pitchFamily="2" charset="-122"/>
                </a:rPr>
                <a:t>地址</a:t>
              </a:r>
            </a:p>
          </p:txBody>
        </p:sp>
      </p:grpSp>
    </p:spTree>
    <p:extLst>
      <p:ext uri="{BB962C8B-B14F-4D97-AF65-F5344CB8AC3E}">
        <p14:creationId xmlns:p14="http://schemas.microsoft.com/office/powerpoint/2010/main" val="1489222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ltLang="zh-CN"/>
              <a:t>48 </a:t>
            </a:r>
            <a:r>
              <a:rPr lang="zh-CN" altLang="en-US"/>
              <a:t>位的 </a:t>
            </a:r>
            <a:r>
              <a:rPr lang="en-US" altLang="zh-CN"/>
              <a:t>MAC </a:t>
            </a:r>
            <a:r>
              <a:rPr lang="zh-CN" altLang="en-US"/>
              <a:t>地址</a:t>
            </a:r>
          </a:p>
        </p:txBody>
      </p:sp>
      <p:sp>
        <p:nvSpPr>
          <p:cNvPr id="64307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1200"/>
              </a:spcBef>
            </a:pPr>
            <a:r>
              <a:rPr lang="zh-CN" altLang="en-US" dirty="0"/>
              <a:t>一个地址块可以生成 </a:t>
            </a:r>
            <a:r>
              <a:rPr lang="en-US" altLang="zh-CN" dirty="0"/>
              <a:t>2</a:t>
            </a:r>
            <a:r>
              <a:rPr lang="en-US" altLang="zh-CN" baseline="30000" dirty="0"/>
              <a:t>24</a:t>
            </a:r>
            <a:r>
              <a:rPr lang="en-US" altLang="zh-CN" dirty="0"/>
              <a:t> </a:t>
            </a:r>
            <a:r>
              <a:rPr lang="zh-CN" altLang="en-US" dirty="0"/>
              <a:t>个不同的地址。这种 </a:t>
            </a:r>
            <a:r>
              <a:rPr lang="en-US" altLang="zh-CN" dirty="0"/>
              <a:t>48 </a:t>
            </a:r>
            <a:r>
              <a:rPr lang="zh-CN" altLang="en-US" dirty="0"/>
              <a:t>位地址称为 </a:t>
            </a:r>
            <a:r>
              <a:rPr lang="en-US" altLang="zh-CN" dirty="0"/>
              <a:t>MAC-48</a:t>
            </a:r>
            <a:r>
              <a:rPr lang="zh-CN" altLang="en-US" dirty="0"/>
              <a:t>，它的通用名称是 </a:t>
            </a:r>
            <a:r>
              <a:rPr lang="en-US" altLang="zh-CN" dirty="0"/>
              <a:t>EUI-48</a:t>
            </a:r>
            <a:r>
              <a:rPr lang="zh-CN" altLang="en-US" dirty="0"/>
              <a:t>。</a:t>
            </a:r>
          </a:p>
          <a:p>
            <a:pPr>
              <a:spcBef>
                <a:spcPts val="1200"/>
              </a:spcBef>
            </a:pPr>
            <a:r>
              <a:rPr lang="zh-CN" altLang="zh-CN" dirty="0"/>
              <a:t>生产适配器时</a:t>
            </a:r>
            <a:r>
              <a:rPr lang="zh-CN" altLang="en-US" dirty="0"/>
              <a:t>，</a:t>
            </a:r>
            <a:r>
              <a:rPr lang="en-US" altLang="zh-CN" dirty="0"/>
              <a:t>6 </a:t>
            </a:r>
            <a:r>
              <a:rPr lang="zh-CN" altLang="zh-CN" dirty="0"/>
              <a:t>字节的</a:t>
            </a:r>
            <a:r>
              <a:rPr lang="en-US" altLang="zh-CN" dirty="0"/>
              <a:t> MAC </a:t>
            </a:r>
            <a:r>
              <a:rPr lang="zh-CN" altLang="zh-CN" dirty="0"/>
              <a:t>地址已被固化在适配器的</a:t>
            </a:r>
            <a:r>
              <a:rPr lang="en-US" altLang="zh-CN" dirty="0"/>
              <a:t> ROM</a:t>
            </a:r>
            <a:r>
              <a:rPr lang="zh-CN" altLang="en-US" dirty="0"/>
              <a:t>，</a:t>
            </a:r>
            <a:r>
              <a:rPr lang="zh-CN" altLang="zh-CN" dirty="0"/>
              <a:t>因此，</a:t>
            </a:r>
            <a:r>
              <a:rPr lang="en-US" altLang="zh-CN" dirty="0"/>
              <a:t>MAC </a:t>
            </a:r>
            <a:r>
              <a:rPr lang="zh-CN" altLang="zh-CN" dirty="0"/>
              <a:t>地址也</a:t>
            </a:r>
            <a:r>
              <a:rPr lang="zh-CN" altLang="en-US" dirty="0"/>
              <a:t>叫做</a:t>
            </a:r>
            <a:r>
              <a:rPr lang="zh-CN" altLang="zh-CN" dirty="0">
                <a:solidFill>
                  <a:srgbClr val="FF0000"/>
                </a:solidFill>
              </a:rPr>
              <a:t>硬件地址</a:t>
            </a:r>
            <a:r>
              <a:rPr lang="en-US" altLang="zh-CN" dirty="0">
                <a:solidFill>
                  <a:srgbClr val="FF0000"/>
                </a:solidFill>
              </a:rPr>
              <a:t> </a:t>
            </a:r>
            <a:r>
              <a:rPr lang="en-US" altLang="zh-CN" dirty="0"/>
              <a:t>(hardware address)</a:t>
            </a:r>
            <a:r>
              <a:rPr lang="zh-CN" altLang="zh-CN" dirty="0"/>
              <a:t>或</a:t>
            </a:r>
            <a:r>
              <a:rPr lang="zh-CN" altLang="zh-CN" dirty="0">
                <a:solidFill>
                  <a:srgbClr val="FF0000"/>
                </a:solidFill>
              </a:rPr>
              <a:t>物理地址</a:t>
            </a:r>
            <a:r>
              <a:rPr lang="zh-CN" altLang="en-US" dirty="0">
                <a:solidFill>
                  <a:srgbClr val="FF0000"/>
                </a:solidFill>
              </a:rPr>
              <a:t>。</a:t>
            </a:r>
            <a:endParaRPr lang="en-US" altLang="zh-CN" dirty="0">
              <a:solidFill>
                <a:srgbClr val="FF0000"/>
              </a:solidFill>
            </a:endParaRPr>
          </a:p>
          <a:p>
            <a:pPr>
              <a:spcBef>
                <a:spcPts val="1200"/>
              </a:spcBef>
            </a:pPr>
            <a:r>
              <a:rPr lang="zh-CN" altLang="en-US" dirty="0"/>
              <a:t>“</a:t>
            </a:r>
            <a:r>
              <a:rPr lang="en-US" altLang="zh-CN" dirty="0"/>
              <a:t>MAC</a:t>
            </a:r>
            <a:r>
              <a:rPr lang="zh-CN" altLang="en-US" dirty="0"/>
              <a:t>地址”实际上就是适配器地址或适配器标识符 </a:t>
            </a:r>
            <a:r>
              <a:rPr lang="en-US" altLang="zh-CN" dirty="0"/>
              <a:t>EUI-48</a:t>
            </a:r>
            <a:r>
              <a:rPr lang="zh-CN" altLang="en-US" dirty="0"/>
              <a:t>。</a:t>
            </a:r>
          </a:p>
        </p:txBody>
      </p:sp>
    </p:spTree>
    <p:extLst>
      <p:ext uri="{BB962C8B-B14F-4D97-AF65-F5344CB8AC3E}">
        <p14:creationId xmlns:p14="http://schemas.microsoft.com/office/powerpoint/2010/main" val="36518206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适配器从网络上每收到一个 </a:t>
            </a:r>
            <a:r>
              <a:rPr lang="en-US" altLang="zh-CN" dirty="0"/>
              <a:t>MAC </a:t>
            </a:r>
            <a:r>
              <a:rPr lang="zh-CN" altLang="en-US" dirty="0"/>
              <a:t>帧就首先用硬件检查 </a:t>
            </a:r>
            <a:r>
              <a:rPr lang="en-US" altLang="zh-CN" dirty="0"/>
              <a:t>MAC </a:t>
            </a:r>
            <a:r>
              <a:rPr lang="zh-CN" altLang="en-US" dirty="0"/>
              <a:t>帧中的 </a:t>
            </a:r>
            <a:r>
              <a:rPr lang="en-US" altLang="zh-CN" dirty="0"/>
              <a:t>MAC </a:t>
            </a:r>
            <a:r>
              <a:rPr lang="zh-CN" altLang="en-US" dirty="0"/>
              <a:t>地址。</a:t>
            </a:r>
            <a:endParaRPr lang="en-US" altLang="zh-CN" dirty="0"/>
          </a:p>
          <a:p>
            <a:pPr lvl="1"/>
            <a:r>
              <a:rPr lang="zh-CN" altLang="en-US" dirty="0"/>
              <a:t>如果是</a:t>
            </a:r>
            <a:r>
              <a:rPr lang="zh-CN" altLang="en-US" dirty="0">
                <a:solidFill>
                  <a:srgbClr val="FF0000"/>
                </a:solidFill>
              </a:rPr>
              <a:t>发往本站的帧</a:t>
            </a:r>
            <a:r>
              <a:rPr lang="zh-CN" altLang="en-US" dirty="0"/>
              <a:t>则收下，然后再进行其他的处理。</a:t>
            </a:r>
          </a:p>
          <a:p>
            <a:pPr lvl="1"/>
            <a:r>
              <a:rPr lang="zh-CN" altLang="en-US" dirty="0"/>
              <a:t>否则就将此帧丢弃，不再进行其他的处理。</a:t>
            </a:r>
          </a:p>
          <a:p>
            <a:r>
              <a:rPr lang="zh-CN" altLang="en-US" dirty="0">
                <a:solidFill>
                  <a:srgbClr val="0000FF"/>
                </a:solidFill>
              </a:rPr>
              <a:t>“发往本站的帧”包括以下三种帧： </a:t>
            </a:r>
          </a:p>
          <a:p>
            <a:pPr lvl="1"/>
            <a:r>
              <a:rPr lang="zh-CN" altLang="en-US" dirty="0">
                <a:solidFill>
                  <a:srgbClr val="FF0000"/>
                </a:solidFill>
              </a:rPr>
              <a:t>单播 </a:t>
            </a:r>
            <a:r>
              <a:rPr lang="en-US" altLang="zh-CN" dirty="0"/>
              <a:t>(unicast) </a:t>
            </a:r>
            <a:r>
              <a:rPr lang="zh-CN" altLang="en-US" dirty="0"/>
              <a:t>帧（一对一）</a:t>
            </a:r>
          </a:p>
          <a:p>
            <a:pPr lvl="1"/>
            <a:r>
              <a:rPr lang="zh-CN" altLang="en-US" dirty="0">
                <a:solidFill>
                  <a:srgbClr val="FF0000"/>
                </a:solidFill>
              </a:rPr>
              <a:t>广播 </a:t>
            </a:r>
            <a:r>
              <a:rPr lang="en-US" altLang="zh-CN" dirty="0"/>
              <a:t>(broadcast) </a:t>
            </a:r>
            <a:r>
              <a:rPr lang="zh-CN" altLang="en-US" dirty="0"/>
              <a:t>帧（一对全体）</a:t>
            </a:r>
          </a:p>
          <a:p>
            <a:pPr lvl="1"/>
            <a:r>
              <a:rPr lang="zh-CN" altLang="en-US" dirty="0">
                <a:solidFill>
                  <a:srgbClr val="FF0000"/>
                </a:solidFill>
              </a:rPr>
              <a:t>多播 </a:t>
            </a:r>
            <a:r>
              <a:rPr lang="en-US" altLang="zh-CN" dirty="0"/>
              <a:t>(multicast) </a:t>
            </a:r>
            <a:r>
              <a:rPr lang="zh-CN" altLang="en-US" dirty="0"/>
              <a:t>帧（一对多）</a:t>
            </a:r>
            <a:endParaRPr lang="en-US" altLang="zh-CN" dirty="0"/>
          </a:p>
        </p:txBody>
      </p:sp>
    </p:spTree>
    <p:extLst>
      <p:ext uri="{BB962C8B-B14F-4D97-AF65-F5344CB8AC3E}">
        <p14:creationId xmlns:p14="http://schemas.microsoft.com/office/powerpoint/2010/main" val="369000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a:r>
              <a:rPr lang="zh-CN" altLang="en-US" sz="4800"/>
              <a:t>适配器检查 </a:t>
            </a:r>
            <a:r>
              <a:rPr lang="en-US" altLang="zh-CN" sz="4800"/>
              <a:t>MAC </a:t>
            </a:r>
            <a:r>
              <a:rPr lang="zh-CN" altLang="en-US" sz="4800"/>
              <a:t>地址 </a:t>
            </a:r>
          </a:p>
        </p:txBody>
      </p:sp>
      <p:sp>
        <p:nvSpPr>
          <p:cNvPr id="4433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t>所有的适配器都至少能够识别前两种帧，即</a:t>
            </a:r>
            <a:r>
              <a:rPr lang="zh-CN" altLang="zh-CN" dirty="0">
                <a:solidFill>
                  <a:srgbClr val="FF0000"/>
                </a:solidFill>
              </a:rPr>
              <a:t>能够识别单播</a:t>
            </a:r>
            <a:r>
              <a:rPr lang="zh-CN" altLang="en-US" dirty="0">
                <a:solidFill>
                  <a:srgbClr val="FF0000"/>
                </a:solidFill>
              </a:rPr>
              <a:t>地址</a:t>
            </a:r>
            <a:r>
              <a:rPr lang="zh-CN" altLang="zh-CN" dirty="0">
                <a:solidFill>
                  <a:srgbClr val="FF0000"/>
                </a:solidFill>
              </a:rPr>
              <a:t>和广播地址。</a:t>
            </a:r>
            <a:endParaRPr lang="en-US" altLang="zh-CN" dirty="0">
              <a:solidFill>
                <a:srgbClr val="FF0000"/>
              </a:solidFill>
            </a:endParaRPr>
          </a:p>
          <a:p>
            <a:r>
              <a:rPr lang="zh-CN" altLang="zh-CN" dirty="0"/>
              <a:t>有的适配器可用编程方法识别多播地址</a:t>
            </a:r>
            <a:r>
              <a:rPr lang="zh-CN" altLang="en-US" dirty="0"/>
              <a:t>。</a:t>
            </a:r>
            <a:endParaRPr lang="en-US" altLang="zh-CN" dirty="0"/>
          </a:p>
          <a:p>
            <a:r>
              <a:rPr lang="zh-CN" altLang="zh-CN" dirty="0">
                <a:solidFill>
                  <a:srgbClr val="0000FF"/>
                </a:solidFill>
              </a:rPr>
              <a:t>只有目的地址才能使用广播地址和多播地址。</a:t>
            </a:r>
            <a:endParaRPr lang="en-US" altLang="zh-CN" dirty="0">
              <a:solidFill>
                <a:srgbClr val="0000FF"/>
              </a:solidFill>
            </a:endParaRPr>
          </a:p>
          <a:p>
            <a:r>
              <a:rPr lang="zh-CN" altLang="en-US" dirty="0"/>
              <a:t>以</a:t>
            </a:r>
            <a:r>
              <a:rPr lang="zh-CN" altLang="zh-CN" dirty="0">
                <a:solidFill>
                  <a:srgbClr val="FF0000"/>
                </a:solidFill>
              </a:rPr>
              <a:t>混杂方式</a:t>
            </a:r>
            <a:r>
              <a:rPr lang="en-US" altLang="zh-CN" dirty="0">
                <a:solidFill>
                  <a:srgbClr val="FF0000"/>
                </a:solidFill>
              </a:rPr>
              <a:t> </a:t>
            </a:r>
            <a:r>
              <a:rPr lang="en-US" altLang="zh-CN" dirty="0"/>
              <a:t>(promiscuous mode) </a:t>
            </a:r>
            <a:r>
              <a:rPr lang="zh-CN" altLang="en-US" dirty="0"/>
              <a:t>工作的</a:t>
            </a:r>
            <a:r>
              <a:rPr lang="zh-CN" altLang="zh-CN" dirty="0"/>
              <a:t>以太网适配器只要“听到”有帧在以太网上传输就都接收下来</a:t>
            </a:r>
            <a:r>
              <a:rPr lang="zh-CN" altLang="en-US" dirty="0"/>
              <a:t>。</a:t>
            </a:r>
          </a:p>
        </p:txBody>
      </p:sp>
    </p:spTree>
    <p:extLst>
      <p:ext uri="{BB962C8B-B14F-4D97-AF65-F5344CB8AC3E}">
        <p14:creationId xmlns:p14="http://schemas.microsoft.com/office/powerpoint/2010/main" val="3454022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altLang="zh-CN" dirty="0"/>
              <a:t>2. MAC</a:t>
            </a:r>
            <a:r>
              <a:rPr lang="en-US" altLang="zh-CN" b="1" dirty="0"/>
              <a:t> </a:t>
            </a:r>
            <a:r>
              <a:rPr lang="zh-CN" altLang="en-US" dirty="0"/>
              <a:t>帧的格式 </a:t>
            </a:r>
          </a:p>
        </p:txBody>
      </p:sp>
      <p:sp>
        <p:nvSpPr>
          <p:cNvPr id="444419" name="Rectangle 3"/>
          <p:cNvSpPr>
            <a:spLocks noGrp="1" noChangeArrowheads="1"/>
          </p:cNvSpPr>
          <p:nvPr>
            <p:ph idx="1"/>
          </p:nvPr>
        </p:nvSpPr>
        <p:spPr/>
        <p:txBody>
          <a:bodyPr/>
          <a:lstStyle/>
          <a:p>
            <a:r>
              <a:rPr lang="zh-CN" altLang="en-US" dirty="0"/>
              <a:t>常用的以太网 </a:t>
            </a:r>
            <a:r>
              <a:rPr lang="en-US" altLang="zh-CN" dirty="0"/>
              <a:t>MAC </a:t>
            </a:r>
            <a:r>
              <a:rPr lang="zh-CN" altLang="en-US" dirty="0"/>
              <a:t>帧格式有两种标准 ：</a:t>
            </a:r>
          </a:p>
          <a:p>
            <a:pPr lvl="1"/>
            <a:r>
              <a:rPr lang="en-US" altLang="zh-CN" dirty="0">
                <a:solidFill>
                  <a:srgbClr val="0000FF"/>
                </a:solidFill>
                <a:latin typeface="Arial" charset="0"/>
                <a:ea typeface="黑体" pitchFamily="2" charset="-122"/>
              </a:rPr>
              <a:t>DIX Ethernet V2 </a:t>
            </a:r>
            <a:r>
              <a:rPr lang="zh-CN" altLang="en-US" dirty="0">
                <a:solidFill>
                  <a:srgbClr val="0000FF"/>
                </a:solidFill>
                <a:latin typeface="Arial" charset="0"/>
                <a:ea typeface="黑体" pitchFamily="2" charset="-122"/>
              </a:rPr>
              <a:t>标准</a:t>
            </a:r>
          </a:p>
          <a:p>
            <a:pPr lvl="1"/>
            <a:r>
              <a:rPr lang="en-US" altLang="zh-CN" dirty="0">
                <a:solidFill>
                  <a:srgbClr val="0000FF"/>
                </a:solidFill>
                <a:latin typeface="Arial" charset="0"/>
                <a:ea typeface="黑体" pitchFamily="2" charset="-122"/>
              </a:rPr>
              <a:t>IEEE </a:t>
            </a:r>
            <a:r>
              <a:rPr lang="zh-CN" altLang="en-US" dirty="0">
                <a:solidFill>
                  <a:srgbClr val="0000FF"/>
                </a:solidFill>
                <a:latin typeface="Arial" charset="0"/>
                <a:ea typeface="黑体" pitchFamily="2" charset="-122"/>
              </a:rPr>
              <a:t>的 </a:t>
            </a:r>
            <a:r>
              <a:rPr lang="en-US" altLang="zh-CN" dirty="0">
                <a:solidFill>
                  <a:srgbClr val="0000FF"/>
                </a:solidFill>
                <a:latin typeface="Arial" charset="0"/>
                <a:ea typeface="黑体" pitchFamily="2" charset="-122"/>
              </a:rPr>
              <a:t>802.3 </a:t>
            </a:r>
            <a:r>
              <a:rPr lang="zh-CN" altLang="en-US" dirty="0">
                <a:solidFill>
                  <a:srgbClr val="0000FF"/>
                </a:solidFill>
                <a:latin typeface="Arial" charset="0"/>
                <a:ea typeface="黑体" pitchFamily="2" charset="-122"/>
              </a:rPr>
              <a:t>标准</a:t>
            </a:r>
          </a:p>
          <a:p>
            <a:r>
              <a:rPr lang="zh-CN" altLang="en-US" dirty="0"/>
              <a:t>最常用的 </a:t>
            </a:r>
            <a:r>
              <a:rPr lang="en-US" altLang="zh-CN" dirty="0"/>
              <a:t>MAC </a:t>
            </a:r>
            <a:r>
              <a:rPr lang="zh-CN" altLang="en-US" dirty="0"/>
              <a:t>帧是</a:t>
            </a:r>
            <a:r>
              <a:rPr lang="zh-CN" altLang="en-US" dirty="0">
                <a:solidFill>
                  <a:srgbClr val="FF0000"/>
                </a:solidFill>
              </a:rPr>
              <a:t>以太网 </a:t>
            </a:r>
            <a:r>
              <a:rPr lang="en-US" altLang="zh-CN" dirty="0">
                <a:solidFill>
                  <a:srgbClr val="FF0000"/>
                </a:solidFill>
              </a:rPr>
              <a:t>V2 </a:t>
            </a:r>
            <a:r>
              <a:rPr lang="zh-CN" altLang="en-US" dirty="0">
                <a:solidFill>
                  <a:srgbClr val="FF0000"/>
                </a:solidFill>
              </a:rPr>
              <a:t>的格式。</a:t>
            </a:r>
          </a:p>
        </p:txBody>
      </p:sp>
    </p:spTree>
    <p:extLst>
      <p:ext uri="{BB962C8B-B14F-4D97-AF65-F5344CB8AC3E}">
        <p14:creationId xmlns:p14="http://schemas.microsoft.com/office/powerpoint/2010/main" val="3673309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Arial" charset="0"/>
              </a:rPr>
              <a:t>以太网</a:t>
            </a:r>
            <a:r>
              <a:rPr lang="en-US" altLang="zh-CN" dirty="0">
                <a:latin typeface="Arial" charset="0"/>
              </a:rPr>
              <a:t>V2</a:t>
            </a:r>
            <a:r>
              <a:rPr lang="zh-CN" altLang="en-US" dirty="0">
                <a:latin typeface="Arial" charset="0"/>
              </a:rPr>
              <a:t>的 </a:t>
            </a:r>
            <a:r>
              <a:rPr lang="en-US" altLang="zh-CN" dirty="0">
                <a:latin typeface="Arial" charset="0"/>
              </a:rPr>
              <a:t>MAC </a:t>
            </a:r>
            <a:r>
              <a:rPr lang="zh-CN" altLang="en-US" dirty="0">
                <a:latin typeface="Arial" charset="0"/>
              </a:rPr>
              <a:t>帧格式</a:t>
            </a:r>
            <a:endParaRPr lang="zh-CN" altLang="en-US" dirty="0"/>
          </a:p>
        </p:txBody>
      </p:sp>
      <p:sp>
        <p:nvSpPr>
          <p:cNvPr id="445443" name="Line 3"/>
          <p:cNvSpPr>
            <a:spLocks noChangeShapeType="1"/>
          </p:cNvSpPr>
          <p:nvPr/>
        </p:nvSpPr>
        <p:spPr bwMode="auto">
          <a:xfrm>
            <a:off x="263202" y="3343746"/>
            <a:ext cx="9658350" cy="0"/>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44" name="Rectangle 4"/>
          <p:cNvSpPr>
            <a:spLocks noChangeArrowheads="1"/>
          </p:cNvSpPr>
          <p:nvPr/>
        </p:nvSpPr>
        <p:spPr bwMode="auto">
          <a:xfrm>
            <a:off x="1781779" y="3566782"/>
            <a:ext cx="6947958" cy="495300"/>
          </a:xfrm>
          <a:prstGeom prst="rect">
            <a:avLst/>
          </a:prstGeom>
          <a:solidFill>
            <a:srgbClr val="FFCCFF"/>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45" name="Rectangle 5"/>
          <p:cNvSpPr>
            <a:spLocks noChangeArrowheads="1"/>
          </p:cNvSpPr>
          <p:nvPr/>
        </p:nvSpPr>
        <p:spPr bwMode="auto">
          <a:xfrm>
            <a:off x="1774899" y="3578696"/>
            <a:ext cx="6954838" cy="488950"/>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46" name="Rectangle 6"/>
          <p:cNvSpPr>
            <a:spLocks noChangeArrowheads="1"/>
          </p:cNvSpPr>
          <p:nvPr/>
        </p:nvSpPr>
        <p:spPr bwMode="auto">
          <a:xfrm>
            <a:off x="4394142" y="3634557"/>
            <a:ext cx="194123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以太网 </a:t>
            </a:r>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5453" name="Rectangle 13"/>
          <p:cNvSpPr>
            <a:spLocks noChangeArrowheads="1"/>
          </p:cNvSpPr>
          <p:nvPr/>
        </p:nvSpPr>
        <p:spPr bwMode="auto">
          <a:xfrm>
            <a:off x="8846683" y="364502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物理层</a:t>
            </a:r>
          </a:p>
        </p:txBody>
      </p:sp>
      <p:sp>
        <p:nvSpPr>
          <p:cNvPr id="445466" name="Rectangle 26"/>
          <p:cNvSpPr>
            <a:spLocks noChangeArrowheads="1"/>
          </p:cNvSpPr>
          <p:nvPr/>
        </p:nvSpPr>
        <p:spPr bwMode="auto">
          <a:xfrm>
            <a:off x="8803688" y="2708746"/>
            <a:ext cx="1025923"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itchFamily="2" charset="-122"/>
              </a:rPr>
              <a:t>MAC</a:t>
            </a:r>
            <a:r>
              <a:rPr kumimoji="1" lang="zh-CN" altLang="en-US" sz="2000" b="1">
                <a:solidFill>
                  <a:srgbClr val="000099"/>
                </a:solidFill>
                <a:latin typeface="+mn-lt"/>
                <a:ea typeface="黑体" pitchFamily="2" charset="-122"/>
              </a:rPr>
              <a:t>层</a:t>
            </a:r>
          </a:p>
        </p:txBody>
      </p:sp>
      <p:sp>
        <p:nvSpPr>
          <p:cNvPr id="445467" name="Line 27"/>
          <p:cNvSpPr>
            <a:spLocks noChangeShapeType="1"/>
          </p:cNvSpPr>
          <p:nvPr/>
        </p:nvSpPr>
        <p:spPr bwMode="auto">
          <a:xfrm flipH="1">
            <a:off x="1773179" y="3069109"/>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68" name="Line 28"/>
          <p:cNvSpPr>
            <a:spLocks noChangeShapeType="1"/>
          </p:cNvSpPr>
          <p:nvPr/>
        </p:nvSpPr>
        <p:spPr bwMode="auto">
          <a:xfrm>
            <a:off x="8717698" y="3140546"/>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69" name="Rectangle 29"/>
          <p:cNvSpPr>
            <a:spLocks noChangeArrowheads="1"/>
          </p:cNvSpPr>
          <p:nvPr/>
        </p:nvSpPr>
        <p:spPr bwMode="auto">
          <a:xfrm>
            <a:off x="309636" y="4572472"/>
            <a:ext cx="4571355" cy="4159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70" name="Rectangle 30"/>
          <p:cNvSpPr>
            <a:spLocks noChangeArrowheads="1"/>
          </p:cNvSpPr>
          <p:nvPr/>
        </p:nvSpPr>
        <p:spPr bwMode="auto">
          <a:xfrm>
            <a:off x="261482" y="4615335"/>
            <a:ext cx="4830895" cy="33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1600" b="1" dirty="0">
                <a:solidFill>
                  <a:srgbClr val="000099"/>
                </a:solidFill>
                <a:latin typeface="+mn-lt"/>
                <a:ea typeface="黑体" pitchFamily="2" charset="-122"/>
              </a:rPr>
              <a:t>10101010101010           101010101010 10101011</a:t>
            </a:r>
          </a:p>
        </p:txBody>
      </p:sp>
      <p:sp>
        <p:nvSpPr>
          <p:cNvPr id="445471" name="Line 31"/>
          <p:cNvSpPr>
            <a:spLocks noChangeShapeType="1"/>
          </p:cNvSpPr>
          <p:nvPr/>
        </p:nvSpPr>
        <p:spPr bwMode="auto">
          <a:xfrm>
            <a:off x="3944888" y="4569296"/>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2" name="Rectangle 32"/>
          <p:cNvSpPr>
            <a:spLocks noChangeArrowheads="1"/>
          </p:cNvSpPr>
          <p:nvPr/>
        </p:nvSpPr>
        <p:spPr bwMode="auto">
          <a:xfrm>
            <a:off x="1544448" y="502649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前同步码</a:t>
            </a:r>
          </a:p>
        </p:txBody>
      </p:sp>
      <p:sp>
        <p:nvSpPr>
          <p:cNvPr id="445473" name="Rectangle 33"/>
          <p:cNvSpPr>
            <a:spLocks noChangeArrowheads="1"/>
          </p:cNvSpPr>
          <p:nvPr/>
        </p:nvSpPr>
        <p:spPr bwMode="auto">
          <a:xfrm>
            <a:off x="4000942" y="4997921"/>
            <a:ext cx="880050" cy="5329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itchFamily="2" charset="-122"/>
              </a:rPr>
              <a:t>帧开始</a:t>
            </a:r>
          </a:p>
          <a:p>
            <a:pPr defTabSz="762000" eaLnBrk="0" hangingPunct="0">
              <a:lnSpc>
                <a:spcPct val="80000"/>
              </a:lnSpc>
            </a:pPr>
            <a:r>
              <a:rPr kumimoji="1" lang="zh-CN" altLang="en-US" b="1" dirty="0">
                <a:solidFill>
                  <a:srgbClr val="000099"/>
                </a:solidFill>
                <a:latin typeface="+mn-lt"/>
                <a:ea typeface="黑体" pitchFamily="2" charset="-122"/>
              </a:rPr>
              <a:t>定界符</a:t>
            </a:r>
          </a:p>
        </p:txBody>
      </p:sp>
      <p:sp>
        <p:nvSpPr>
          <p:cNvPr id="445474" name="Rectangle 34"/>
          <p:cNvSpPr>
            <a:spLocks noChangeArrowheads="1"/>
          </p:cNvSpPr>
          <p:nvPr/>
        </p:nvSpPr>
        <p:spPr bwMode="auto">
          <a:xfrm>
            <a:off x="1618398" y="42359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itchFamily="2" charset="-122"/>
              </a:rPr>
              <a:t>7 </a:t>
            </a:r>
            <a:r>
              <a:rPr kumimoji="1" lang="zh-CN" altLang="en-US" sz="1600" b="1">
                <a:solidFill>
                  <a:srgbClr val="000099"/>
                </a:solidFill>
                <a:latin typeface="+mn-lt"/>
                <a:ea typeface="黑体" pitchFamily="2" charset="-122"/>
              </a:rPr>
              <a:t>字节</a:t>
            </a:r>
          </a:p>
        </p:txBody>
      </p:sp>
      <p:sp>
        <p:nvSpPr>
          <p:cNvPr id="445475" name="Rectangle 35"/>
          <p:cNvSpPr>
            <a:spLocks noChangeArrowheads="1"/>
          </p:cNvSpPr>
          <p:nvPr/>
        </p:nvSpPr>
        <p:spPr bwMode="auto">
          <a:xfrm>
            <a:off x="4041144" y="4179060"/>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99"/>
                </a:solidFill>
                <a:latin typeface="+mn-lt"/>
                <a:ea typeface="黑体" pitchFamily="2" charset="-122"/>
              </a:rPr>
              <a:t>1 </a:t>
            </a:r>
            <a:r>
              <a:rPr kumimoji="1" lang="zh-CN" altLang="en-US" sz="1600" b="1" dirty="0">
                <a:solidFill>
                  <a:srgbClr val="000099"/>
                </a:solidFill>
                <a:latin typeface="+mn-lt"/>
                <a:ea typeface="黑体" pitchFamily="2" charset="-122"/>
              </a:rPr>
              <a:t>字节</a:t>
            </a:r>
          </a:p>
        </p:txBody>
      </p:sp>
      <p:sp>
        <p:nvSpPr>
          <p:cNvPr id="445476" name="Line 36"/>
          <p:cNvSpPr>
            <a:spLocks noChangeShapeType="1"/>
          </p:cNvSpPr>
          <p:nvPr/>
        </p:nvSpPr>
        <p:spPr bwMode="auto">
          <a:xfrm flipV="1">
            <a:off x="323395" y="4077172"/>
            <a:ext cx="316442" cy="49212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7" name="Line 37"/>
          <p:cNvSpPr>
            <a:spLocks noChangeShapeType="1"/>
          </p:cNvSpPr>
          <p:nvPr/>
        </p:nvSpPr>
        <p:spPr bwMode="auto">
          <a:xfrm>
            <a:off x="1764581" y="4089872"/>
            <a:ext cx="3116410" cy="479424"/>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478" name="Text Box 38"/>
          <p:cNvSpPr txBox="1">
            <a:spLocks noChangeArrowheads="1"/>
          </p:cNvSpPr>
          <p:nvPr/>
        </p:nvSpPr>
        <p:spPr bwMode="auto">
          <a:xfrm>
            <a:off x="2144688" y="458041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a:t>
            </a:r>
          </a:p>
        </p:txBody>
      </p:sp>
      <p:sp>
        <p:nvSpPr>
          <p:cNvPr id="445481" name="Rectangle 41"/>
          <p:cNvSpPr>
            <a:spLocks noChangeArrowheads="1"/>
          </p:cNvSpPr>
          <p:nvPr/>
        </p:nvSpPr>
        <p:spPr bwMode="auto">
          <a:xfrm>
            <a:off x="670794" y="3573016"/>
            <a:ext cx="1104106" cy="48895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482" name="Rectangle 42"/>
          <p:cNvSpPr>
            <a:spLocks noChangeArrowheads="1"/>
          </p:cNvSpPr>
          <p:nvPr/>
        </p:nvSpPr>
        <p:spPr bwMode="auto">
          <a:xfrm>
            <a:off x="818696" y="3664422"/>
            <a:ext cx="76784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99"/>
                </a:solidFill>
                <a:latin typeface="+mn-lt"/>
                <a:ea typeface="黑体" pitchFamily="2" charset="-122"/>
              </a:rPr>
              <a:t>8 </a:t>
            </a:r>
            <a:r>
              <a:rPr kumimoji="1" lang="zh-CN" altLang="en-US" sz="1600" b="1">
                <a:solidFill>
                  <a:srgbClr val="000099"/>
                </a:solidFill>
                <a:latin typeface="+mn-lt"/>
                <a:ea typeface="黑体" pitchFamily="2" charset="-122"/>
              </a:rPr>
              <a:t>字节</a:t>
            </a:r>
          </a:p>
        </p:txBody>
      </p:sp>
      <p:sp>
        <p:nvSpPr>
          <p:cNvPr id="445483" name="AutoShape 43"/>
          <p:cNvSpPr>
            <a:spLocks noChangeArrowheads="1"/>
          </p:cNvSpPr>
          <p:nvPr/>
        </p:nvSpPr>
        <p:spPr bwMode="auto">
          <a:xfrm>
            <a:off x="392187" y="3216746"/>
            <a:ext cx="687917" cy="266700"/>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mn-lt"/>
              <a:ea typeface="黑体" pitchFamily="2" charset="-122"/>
            </a:endParaRPr>
          </a:p>
        </p:txBody>
      </p:sp>
      <p:sp>
        <p:nvSpPr>
          <p:cNvPr id="445484" name="Rectangle 44"/>
          <p:cNvSpPr>
            <a:spLocks noChangeArrowheads="1"/>
          </p:cNvSpPr>
          <p:nvPr/>
        </p:nvSpPr>
        <p:spPr bwMode="auto">
          <a:xfrm>
            <a:off x="419704" y="3191347"/>
            <a:ext cx="636323"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600" b="1">
                <a:solidFill>
                  <a:srgbClr val="000099"/>
                </a:solidFill>
                <a:latin typeface="+mn-lt"/>
                <a:ea typeface="黑体" pitchFamily="2" charset="-122"/>
              </a:rPr>
              <a:t>插入</a:t>
            </a:r>
          </a:p>
        </p:txBody>
      </p:sp>
      <p:sp>
        <p:nvSpPr>
          <p:cNvPr id="445487" name="Rectangle 47"/>
          <p:cNvSpPr>
            <a:spLocks noChangeArrowheads="1"/>
          </p:cNvSpPr>
          <p:nvPr/>
        </p:nvSpPr>
        <p:spPr bwMode="auto">
          <a:xfrm>
            <a:off x="8960190" y="1819746"/>
            <a:ext cx="682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IP</a:t>
            </a:r>
            <a:r>
              <a:rPr kumimoji="1" lang="zh-CN" altLang="en-US" sz="2000" b="1" dirty="0">
                <a:solidFill>
                  <a:srgbClr val="000099"/>
                </a:solidFill>
                <a:latin typeface="+mn-lt"/>
                <a:ea typeface="黑体" pitchFamily="2" charset="-122"/>
              </a:rPr>
              <a:t>层</a:t>
            </a:r>
          </a:p>
        </p:txBody>
      </p:sp>
      <p:sp>
        <p:nvSpPr>
          <p:cNvPr id="445488" name="Line 48"/>
          <p:cNvSpPr>
            <a:spLocks noChangeShapeType="1"/>
          </p:cNvSpPr>
          <p:nvPr/>
        </p:nvSpPr>
        <p:spPr bwMode="auto">
          <a:xfrm flipV="1">
            <a:off x="8795088" y="2353146"/>
            <a:ext cx="949564"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4" name="AutoShape 64"/>
          <p:cNvSpPr>
            <a:spLocks noChangeArrowheads="1"/>
          </p:cNvSpPr>
          <p:nvPr/>
        </p:nvSpPr>
        <p:spPr bwMode="auto">
          <a:xfrm rot="16200000" flipH="1">
            <a:off x="4989653" y="3295261"/>
            <a:ext cx="609600" cy="249369"/>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6" name="Rectangle 66"/>
          <p:cNvSpPr>
            <a:spLocks noChangeArrowheads="1"/>
          </p:cNvSpPr>
          <p:nvPr/>
        </p:nvSpPr>
        <p:spPr bwMode="auto">
          <a:xfrm>
            <a:off x="1773179" y="2637309"/>
            <a:ext cx="6956558" cy="457200"/>
          </a:xfrm>
          <a:prstGeom prst="rect">
            <a:avLst/>
          </a:prstGeom>
          <a:solidFill>
            <a:srgbClr val="FFCCFF"/>
          </a:solidFill>
          <a:ln w="12700" algn="ctr">
            <a:solidFill>
              <a:srgbClr val="0000CC"/>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445507" name="Line 67"/>
          <p:cNvSpPr>
            <a:spLocks noChangeShapeType="1"/>
          </p:cNvSpPr>
          <p:nvPr/>
        </p:nvSpPr>
        <p:spPr bwMode="auto">
          <a:xfrm>
            <a:off x="27861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8" name="Line 68"/>
          <p:cNvSpPr>
            <a:spLocks noChangeShapeType="1"/>
          </p:cNvSpPr>
          <p:nvPr/>
        </p:nvSpPr>
        <p:spPr bwMode="auto">
          <a:xfrm>
            <a:off x="37767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09" name="Line 69"/>
          <p:cNvSpPr>
            <a:spLocks noChangeShapeType="1"/>
          </p:cNvSpPr>
          <p:nvPr/>
        </p:nvSpPr>
        <p:spPr bwMode="auto">
          <a:xfrm>
            <a:off x="476733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10" name="Line 70"/>
          <p:cNvSpPr>
            <a:spLocks noChangeShapeType="1"/>
          </p:cNvSpPr>
          <p:nvPr/>
        </p:nvSpPr>
        <p:spPr bwMode="auto">
          <a:xfrm>
            <a:off x="8151887" y="263730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11" name="Rectangle 71"/>
          <p:cNvSpPr>
            <a:spLocks noChangeArrowheads="1"/>
          </p:cNvSpPr>
          <p:nvPr/>
        </p:nvSpPr>
        <p:spPr bwMode="auto">
          <a:xfrm>
            <a:off x="1697509" y="2683346"/>
            <a:ext cx="111248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目的地址</a:t>
            </a:r>
          </a:p>
        </p:txBody>
      </p:sp>
      <p:sp>
        <p:nvSpPr>
          <p:cNvPr id="445512" name="Rectangle 72"/>
          <p:cNvSpPr>
            <a:spLocks noChangeArrowheads="1"/>
          </p:cNvSpPr>
          <p:nvPr/>
        </p:nvSpPr>
        <p:spPr bwMode="auto">
          <a:xfrm>
            <a:off x="2789577" y="2683346"/>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源地址</a:t>
            </a:r>
          </a:p>
        </p:txBody>
      </p:sp>
      <p:sp>
        <p:nvSpPr>
          <p:cNvPr id="445513" name="Rectangle 73"/>
          <p:cNvSpPr>
            <a:spLocks noChangeArrowheads="1"/>
          </p:cNvSpPr>
          <p:nvPr/>
        </p:nvSpPr>
        <p:spPr bwMode="auto">
          <a:xfrm>
            <a:off x="3952156" y="2683346"/>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类型</a:t>
            </a:r>
          </a:p>
        </p:txBody>
      </p:sp>
      <p:sp>
        <p:nvSpPr>
          <p:cNvPr id="445514" name="Rectangle 74"/>
          <p:cNvSpPr>
            <a:spLocks noChangeArrowheads="1"/>
          </p:cNvSpPr>
          <p:nvPr/>
        </p:nvSpPr>
        <p:spPr bwMode="auto">
          <a:xfrm>
            <a:off x="5955713" y="2683346"/>
            <a:ext cx="116057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445515" name="Rectangle 75"/>
          <p:cNvSpPr>
            <a:spLocks noChangeArrowheads="1"/>
          </p:cNvSpPr>
          <p:nvPr/>
        </p:nvSpPr>
        <p:spPr bwMode="auto">
          <a:xfrm>
            <a:off x="8093415" y="2683346"/>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FCS</a:t>
            </a:r>
          </a:p>
        </p:txBody>
      </p:sp>
      <p:sp>
        <p:nvSpPr>
          <p:cNvPr id="445516" name="Rectangle 76"/>
          <p:cNvSpPr>
            <a:spLocks noChangeArrowheads="1"/>
          </p:cNvSpPr>
          <p:nvPr/>
        </p:nvSpPr>
        <p:spPr bwMode="auto">
          <a:xfrm>
            <a:off x="214981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445517" name="Rectangle 77"/>
          <p:cNvSpPr>
            <a:spLocks noChangeArrowheads="1"/>
          </p:cNvSpPr>
          <p:nvPr/>
        </p:nvSpPr>
        <p:spPr bwMode="auto">
          <a:xfrm>
            <a:off x="32109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445518" name="Rectangle 78"/>
          <p:cNvSpPr>
            <a:spLocks noChangeArrowheads="1"/>
          </p:cNvSpPr>
          <p:nvPr/>
        </p:nvSpPr>
        <p:spPr bwMode="auto">
          <a:xfrm>
            <a:off x="4189487"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2</a:t>
            </a:r>
          </a:p>
        </p:txBody>
      </p:sp>
      <p:sp>
        <p:nvSpPr>
          <p:cNvPr id="445519" name="Rectangle 79"/>
          <p:cNvSpPr>
            <a:spLocks noChangeArrowheads="1"/>
          </p:cNvSpPr>
          <p:nvPr/>
        </p:nvSpPr>
        <p:spPr bwMode="auto">
          <a:xfrm>
            <a:off x="8329025" y="2310211"/>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4</a:t>
            </a:r>
          </a:p>
        </p:txBody>
      </p:sp>
      <p:sp>
        <p:nvSpPr>
          <p:cNvPr id="445520" name="Rectangle 80"/>
          <p:cNvSpPr>
            <a:spLocks noChangeArrowheads="1"/>
          </p:cNvSpPr>
          <p:nvPr/>
        </p:nvSpPr>
        <p:spPr bwMode="auto">
          <a:xfrm>
            <a:off x="1231446" y="2372931"/>
            <a:ext cx="64761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p>
        </p:txBody>
      </p:sp>
      <p:sp>
        <p:nvSpPr>
          <p:cNvPr id="445521" name="Text Box 81"/>
          <p:cNvSpPr txBox="1">
            <a:spLocks noChangeArrowheads="1"/>
          </p:cNvSpPr>
          <p:nvPr/>
        </p:nvSpPr>
        <p:spPr bwMode="auto">
          <a:xfrm>
            <a:off x="6593756" y="2276872"/>
            <a:ext cx="121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sp>
        <p:nvSpPr>
          <p:cNvPr id="445547" name="Line 107"/>
          <p:cNvSpPr>
            <a:spLocks noChangeShapeType="1"/>
          </p:cNvSpPr>
          <p:nvPr/>
        </p:nvSpPr>
        <p:spPr bwMode="auto">
          <a:xfrm flipH="1">
            <a:off x="1774899" y="1484784"/>
            <a:ext cx="0" cy="11620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5548" name="Line 108"/>
          <p:cNvSpPr>
            <a:spLocks noChangeShapeType="1"/>
          </p:cNvSpPr>
          <p:nvPr/>
        </p:nvSpPr>
        <p:spPr bwMode="auto">
          <a:xfrm>
            <a:off x="8717698" y="1484785"/>
            <a:ext cx="12039" cy="11525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445549" name="Group 109"/>
          <p:cNvGrpSpPr>
            <a:grpSpLocks/>
          </p:cNvGrpSpPr>
          <p:nvPr/>
        </p:nvGrpSpPr>
        <p:grpSpPr bwMode="auto">
          <a:xfrm>
            <a:off x="4767337" y="1819746"/>
            <a:ext cx="3384550" cy="990600"/>
            <a:chOff x="2715" y="1872"/>
            <a:chExt cx="1968" cy="624"/>
          </a:xfrm>
        </p:grpSpPr>
        <p:sp>
          <p:nvSpPr>
            <p:cNvPr id="445550" name="AutoShape 110"/>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5551" name="Rectangle 111"/>
            <p:cNvSpPr>
              <a:spLocks noChangeArrowheads="1"/>
            </p:cNvSpPr>
            <p:nvPr/>
          </p:nvSpPr>
          <p:spPr bwMode="auto">
            <a:xfrm>
              <a:off x="2715" y="1872"/>
              <a:ext cx="1968" cy="240"/>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sp>
        <p:nvSpPr>
          <p:cNvPr id="445552" name="Rectangle 112"/>
          <p:cNvSpPr>
            <a:spLocks noChangeArrowheads="1"/>
          </p:cNvSpPr>
          <p:nvPr/>
        </p:nvSpPr>
        <p:spPr bwMode="auto">
          <a:xfrm>
            <a:off x="488504" y="2675409"/>
            <a:ext cx="109645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C00000"/>
                </a:solidFill>
                <a:latin typeface="+mn-lt"/>
                <a:ea typeface="黑体" pitchFamily="2" charset="-122"/>
              </a:rPr>
              <a:t>MAC </a:t>
            </a:r>
            <a:r>
              <a:rPr kumimoji="1" lang="zh-CN" altLang="en-US" sz="2000" b="1" dirty="0">
                <a:solidFill>
                  <a:srgbClr val="C00000"/>
                </a:solidFill>
                <a:latin typeface="+mn-lt"/>
                <a:ea typeface="黑体" pitchFamily="2" charset="-122"/>
              </a:rPr>
              <a:t>帧</a:t>
            </a:r>
          </a:p>
        </p:txBody>
      </p:sp>
    </p:spTree>
    <p:extLst>
      <p:ext uri="{BB962C8B-B14F-4D97-AF65-F5344CB8AC3E}">
        <p14:creationId xmlns:p14="http://schemas.microsoft.com/office/powerpoint/2010/main" val="1217625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withEffect">
                                  <p:stCondLst>
                                    <p:cond delay="0"/>
                                  </p:stCondLst>
                                  <p:childTnLst>
                                    <p:animEffect transition="out" filter="fade">
                                      <p:cBhvr>
                                        <p:cTn id="6" dur="2000"/>
                                        <p:tgtEl>
                                          <p:spTgt spid="445547"/>
                                        </p:tgtEl>
                                      </p:cBhvr>
                                    </p:animEffect>
                                    <p:set>
                                      <p:cBhvr>
                                        <p:cTn id="7" dur="1" fill="hold">
                                          <p:stCondLst>
                                            <p:cond delay="1999"/>
                                          </p:stCondLst>
                                        </p:cTn>
                                        <p:tgtEl>
                                          <p:spTgt spid="4455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445548"/>
                                        </p:tgtEl>
                                      </p:cBhvr>
                                    </p:animEffect>
                                    <p:set>
                                      <p:cBhvr>
                                        <p:cTn id="10" dur="1" fill="hold">
                                          <p:stCondLst>
                                            <p:cond delay="1999"/>
                                          </p:stCondLst>
                                        </p:cTn>
                                        <p:tgtEl>
                                          <p:spTgt spid="4455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4455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547" grpId="0" animBg="1"/>
      <p:bldP spid="44554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50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grpSp>
        <p:nvGrpSpPr>
          <p:cNvPr id="2" name="组合 1"/>
          <p:cNvGrpSpPr/>
          <p:nvPr/>
        </p:nvGrpSpPr>
        <p:grpSpPr>
          <a:xfrm>
            <a:off x="488504" y="2971800"/>
            <a:ext cx="9414782" cy="2254250"/>
            <a:chOff x="488504" y="2971800"/>
            <a:chExt cx="9414782" cy="2254250"/>
          </a:xfrm>
        </p:grpSpPr>
        <p:sp>
          <p:nvSpPr>
            <p:cNvPr id="446466"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67"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68"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69"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6470"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46471"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46472"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73"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6474"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46475"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46479" name="Group 15"/>
            <p:cNvGrpSpPr>
              <a:grpSpLocks/>
            </p:cNvGrpSpPr>
            <p:nvPr/>
          </p:nvGrpSpPr>
          <p:grpSpPr bwMode="auto">
            <a:xfrm>
              <a:off x="1133344" y="3490915"/>
              <a:ext cx="7565363" cy="1385888"/>
              <a:chOff x="659" y="2199"/>
              <a:chExt cx="4399" cy="873"/>
            </a:xfrm>
          </p:grpSpPr>
          <p:sp>
            <p:nvSpPr>
              <p:cNvPr id="446480"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46481" name="Group 17"/>
              <p:cNvGrpSpPr>
                <a:grpSpLocks/>
              </p:cNvGrpSpPr>
              <p:nvPr/>
            </p:nvGrpSpPr>
            <p:grpSpPr bwMode="auto">
              <a:xfrm>
                <a:off x="659" y="2199"/>
                <a:ext cx="4399" cy="489"/>
                <a:chOff x="659" y="2199"/>
                <a:chExt cx="4399" cy="489"/>
              </a:xfrm>
            </p:grpSpPr>
            <p:sp>
              <p:nvSpPr>
                <p:cNvPr id="446482"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446483"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4"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5"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6"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487"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446488"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446489"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446490"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446491"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446492"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446493"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446494"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446495"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446496"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446497"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446498" name="Group 34"/>
            <p:cNvGrpSpPr>
              <a:grpSpLocks/>
            </p:cNvGrpSpPr>
            <p:nvPr/>
          </p:nvGrpSpPr>
          <p:grpSpPr bwMode="auto">
            <a:xfrm>
              <a:off x="4669235" y="2971800"/>
              <a:ext cx="3384550" cy="990600"/>
              <a:chOff x="2715" y="1872"/>
              <a:chExt cx="1968" cy="624"/>
            </a:xfrm>
          </p:grpSpPr>
          <p:sp>
            <p:nvSpPr>
              <p:cNvPr id="44649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650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6502" name="AutoShape 38"/>
          <p:cNvSpPr>
            <a:spLocks noChangeArrowheads="1"/>
          </p:cNvSpPr>
          <p:nvPr/>
        </p:nvSpPr>
        <p:spPr bwMode="auto">
          <a:xfrm>
            <a:off x="3080147" y="2133601"/>
            <a:ext cx="3666596" cy="504825"/>
          </a:xfrm>
          <a:prstGeom prst="wedgeRoundRectCallout">
            <a:avLst>
              <a:gd name="adj1" fmla="val -75375"/>
              <a:gd name="adj2" fmla="val 306917"/>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目的地址字段 </a:t>
            </a:r>
            <a:r>
              <a:rPr lang="en-US" altLang="zh-CN" sz="2400" b="1">
                <a:solidFill>
                  <a:srgbClr val="000099"/>
                </a:solidFill>
                <a:latin typeface="+mn-lt"/>
                <a:ea typeface="黑体" pitchFamily="2" charset="-122"/>
              </a:rPr>
              <a:t>6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6086922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5"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grpSp>
        <p:nvGrpSpPr>
          <p:cNvPr id="38" name="组合 37"/>
          <p:cNvGrpSpPr/>
          <p:nvPr/>
        </p:nvGrpSpPr>
        <p:grpSpPr>
          <a:xfrm>
            <a:off x="488504" y="2971800"/>
            <a:ext cx="9414782" cy="2254250"/>
            <a:chOff x="488504" y="2971800"/>
            <a:chExt cx="9414782" cy="2254250"/>
          </a:xfrm>
        </p:grpSpPr>
        <p:sp>
          <p:nvSpPr>
            <p:cNvPr id="39"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0"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3"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4"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5"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6"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8"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9" name="Group 15"/>
            <p:cNvGrpSpPr>
              <a:grpSpLocks/>
            </p:cNvGrpSpPr>
            <p:nvPr/>
          </p:nvGrpSpPr>
          <p:grpSpPr bwMode="auto">
            <a:xfrm>
              <a:off x="1133344" y="3490915"/>
              <a:ext cx="7565363" cy="1385888"/>
              <a:chOff x="659" y="2199"/>
              <a:chExt cx="4399" cy="873"/>
            </a:xfrm>
          </p:grpSpPr>
          <p:sp>
            <p:nvSpPr>
              <p:cNvPr id="53"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4" name="Group 17"/>
              <p:cNvGrpSpPr>
                <a:grpSpLocks/>
              </p:cNvGrpSpPr>
              <p:nvPr/>
            </p:nvGrpSpPr>
            <p:grpSpPr bwMode="auto">
              <a:xfrm>
                <a:off x="659" y="2199"/>
                <a:ext cx="4399" cy="489"/>
                <a:chOff x="659" y="2199"/>
                <a:chExt cx="4399" cy="489"/>
              </a:xfrm>
            </p:grpSpPr>
            <p:sp>
              <p:nvSpPr>
                <p:cNvPr id="55"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6"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1"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2"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3"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4"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5"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6"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7"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8"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69"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0"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0" name="Group 34"/>
            <p:cNvGrpSpPr>
              <a:grpSpLocks/>
            </p:cNvGrpSpPr>
            <p:nvPr/>
          </p:nvGrpSpPr>
          <p:grpSpPr bwMode="auto">
            <a:xfrm>
              <a:off x="4669235" y="2971800"/>
              <a:ext cx="3384550" cy="990600"/>
              <a:chOff x="2715" y="1872"/>
              <a:chExt cx="1968" cy="624"/>
            </a:xfrm>
          </p:grpSpPr>
          <p:sp>
            <p:nvSpPr>
              <p:cNvPr id="51"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2"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7526" name="AutoShape 38"/>
          <p:cNvSpPr>
            <a:spLocks noChangeArrowheads="1"/>
          </p:cNvSpPr>
          <p:nvPr/>
        </p:nvSpPr>
        <p:spPr bwMode="auto">
          <a:xfrm>
            <a:off x="3080147" y="2133601"/>
            <a:ext cx="3198813" cy="504825"/>
          </a:xfrm>
          <a:prstGeom prst="wedgeRoundRectCallout">
            <a:avLst>
              <a:gd name="adj1" fmla="val -43278"/>
              <a:gd name="adj2" fmla="val 314153"/>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源地址字段 </a:t>
            </a:r>
            <a:r>
              <a:rPr lang="en-US" altLang="zh-CN" sz="2400" b="1">
                <a:solidFill>
                  <a:srgbClr val="000099"/>
                </a:solidFill>
                <a:latin typeface="+mn-lt"/>
                <a:ea typeface="黑体" pitchFamily="2" charset="-122"/>
              </a:rPr>
              <a:t>6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820621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49"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48551" name="Text Box 39"/>
          <p:cNvSpPr txBox="1">
            <a:spLocks noChangeArrowheads="1"/>
          </p:cNvSpPr>
          <p:nvPr/>
        </p:nvSpPr>
        <p:spPr bwMode="auto">
          <a:xfrm>
            <a:off x="1060478" y="1123950"/>
            <a:ext cx="7895110" cy="830997"/>
          </a:xfrm>
          <a:prstGeom prst="rect">
            <a:avLst/>
          </a:prstGeom>
          <a:solidFill>
            <a:srgbClr val="66FF66"/>
          </a:solidFill>
          <a:ln w="9525">
            <a:solidFill>
              <a:srgbClr val="333399"/>
            </a:solidFill>
            <a:miter lim="800000"/>
            <a:headEnd/>
            <a:tailEnd/>
          </a:ln>
          <a:effectLst/>
        </p:spPr>
        <p:txBody>
          <a:bodyPr wrap="none">
            <a:spAutoFit/>
          </a:bodyPr>
          <a:lstStyle/>
          <a:p>
            <a:pPr algn="ctr"/>
            <a:r>
              <a:rPr lang="zh-CN" altLang="en-US" sz="2400" b="1" dirty="0">
                <a:solidFill>
                  <a:srgbClr val="000066"/>
                </a:solidFill>
                <a:latin typeface="+mn-lt"/>
                <a:ea typeface="黑体" pitchFamily="2" charset="-122"/>
              </a:rPr>
              <a:t>类型字段用来标志</a:t>
            </a:r>
            <a:r>
              <a:rPr lang="zh-CN" altLang="en-US" sz="2400" b="1" dirty="0">
                <a:solidFill>
                  <a:srgbClr val="C00000"/>
                </a:solidFill>
                <a:latin typeface="+mn-lt"/>
                <a:ea typeface="黑体" pitchFamily="2" charset="-122"/>
              </a:rPr>
              <a:t>上一层</a:t>
            </a:r>
            <a:r>
              <a:rPr lang="zh-CN" altLang="en-US" sz="2400" b="1" dirty="0">
                <a:solidFill>
                  <a:srgbClr val="000066"/>
                </a:solidFill>
                <a:latin typeface="+mn-lt"/>
                <a:ea typeface="黑体" pitchFamily="2" charset="-122"/>
              </a:rPr>
              <a:t>使用的是什么协议，</a:t>
            </a:r>
          </a:p>
          <a:p>
            <a:pPr algn="ctr"/>
            <a:r>
              <a:rPr lang="zh-CN" altLang="en-US" sz="2400" b="1" dirty="0">
                <a:solidFill>
                  <a:srgbClr val="000066"/>
                </a:solidFill>
                <a:latin typeface="+mn-lt"/>
                <a:ea typeface="黑体" pitchFamily="2" charset="-122"/>
              </a:rPr>
              <a:t>以便把收到的 </a:t>
            </a:r>
            <a:r>
              <a:rPr lang="en-US" altLang="zh-CN" sz="2400" b="1" dirty="0">
                <a:solidFill>
                  <a:srgbClr val="000066"/>
                </a:solidFill>
                <a:latin typeface="+mn-lt"/>
                <a:ea typeface="黑体" pitchFamily="2" charset="-122"/>
              </a:rPr>
              <a:t>MAC </a:t>
            </a:r>
            <a:r>
              <a:rPr lang="zh-CN" altLang="en-US" sz="2400" b="1" dirty="0">
                <a:solidFill>
                  <a:srgbClr val="000066"/>
                </a:solidFill>
                <a:latin typeface="+mn-lt"/>
                <a:ea typeface="黑体" pitchFamily="2" charset="-122"/>
              </a:rPr>
              <a:t>帧的数据上交给上一层的这个协议。 </a:t>
            </a: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0" name="Group 15"/>
            <p:cNvGrpSpPr>
              <a:grpSpLocks/>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5" name="Group 17"/>
              <p:cNvGrpSpPr>
                <a:grpSpLocks/>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1" name="Group 34"/>
            <p:cNvGrpSpPr>
              <a:grpSpLocks/>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8550" name="AutoShape 38"/>
          <p:cNvSpPr>
            <a:spLocks noChangeArrowheads="1"/>
          </p:cNvSpPr>
          <p:nvPr/>
        </p:nvSpPr>
        <p:spPr bwMode="auto">
          <a:xfrm>
            <a:off x="3236648" y="2133601"/>
            <a:ext cx="2963202" cy="504825"/>
          </a:xfrm>
          <a:prstGeom prst="wedgeRoundRectCallout">
            <a:avLst>
              <a:gd name="adj1" fmla="val -23130"/>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rgbClr val="000099"/>
                </a:solidFill>
                <a:latin typeface="+mn-lt"/>
                <a:ea typeface="黑体" pitchFamily="2" charset="-122"/>
              </a:rPr>
              <a:t>类型字段 </a:t>
            </a:r>
            <a:r>
              <a:rPr lang="en-US" altLang="zh-CN" sz="2400" b="1" dirty="0">
                <a:solidFill>
                  <a:srgbClr val="000099"/>
                </a:solidFill>
                <a:latin typeface="+mn-lt"/>
                <a:ea typeface="黑体" pitchFamily="2" charset="-122"/>
              </a:rPr>
              <a:t>2 </a:t>
            </a:r>
            <a:r>
              <a:rPr lang="zh-CN" altLang="en-US" sz="2400" b="1" dirty="0">
                <a:solidFill>
                  <a:srgbClr val="000099"/>
                </a:solidFill>
                <a:latin typeface="+mn-lt"/>
                <a:ea typeface="黑体" pitchFamily="2" charset="-122"/>
              </a:rPr>
              <a:t>字节</a:t>
            </a:r>
          </a:p>
        </p:txBody>
      </p:sp>
    </p:spTree>
    <p:extLst>
      <p:ext uri="{BB962C8B-B14F-4D97-AF65-F5344CB8AC3E}">
        <p14:creationId xmlns:p14="http://schemas.microsoft.com/office/powerpoint/2010/main" val="1022166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5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73"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49575" name="Text Box 39"/>
          <p:cNvSpPr txBox="1">
            <a:spLocks noChangeArrowheads="1"/>
          </p:cNvSpPr>
          <p:nvPr/>
        </p:nvSpPr>
        <p:spPr bwMode="auto">
          <a:xfrm>
            <a:off x="474015" y="1136650"/>
            <a:ext cx="9074921" cy="769441"/>
          </a:xfrm>
          <a:prstGeom prst="rect">
            <a:avLst/>
          </a:prstGeom>
          <a:solidFill>
            <a:srgbClr val="66FF66"/>
          </a:solidFill>
          <a:ln w="9525">
            <a:solidFill>
              <a:srgbClr val="333399"/>
            </a:solidFill>
            <a:miter lim="800000"/>
            <a:headEnd/>
            <a:tailEnd/>
          </a:ln>
          <a:effectLst/>
        </p:spPr>
        <p:txBody>
          <a:bodyPr wrap="none">
            <a:spAutoFit/>
          </a:bodyPr>
          <a:lstStyle>
            <a:defPPr>
              <a:defRPr lang="en-US"/>
            </a:defPPr>
            <a:lvl1pPr algn="ctr">
              <a:defRPr sz="2400" b="1">
                <a:solidFill>
                  <a:srgbClr val="C00000"/>
                </a:solidFill>
                <a:latin typeface="+mn-lt"/>
                <a:ea typeface="黑体" pitchFamily="2" charset="-122"/>
              </a:defRPr>
            </a:lvl1pPr>
          </a:lstStyle>
          <a:p>
            <a:r>
              <a:rPr lang="zh-CN" altLang="en-US" dirty="0">
                <a:solidFill>
                  <a:srgbClr val="000066"/>
                </a:solidFill>
              </a:rPr>
              <a:t>数据字段的正式名称是 </a:t>
            </a:r>
            <a:r>
              <a:rPr lang="en-US" altLang="zh-CN" dirty="0"/>
              <a:t>MAC </a:t>
            </a:r>
            <a:r>
              <a:rPr lang="zh-CN" altLang="en-US" dirty="0"/>
              <a:t>客户数据字段。</a:t>
            </a:r>
          </a:p>
          <a:p>
            <a:r>
              <a:rPr lang="zh-CN" altLang="en-US" sz="2000" dirty="0">
                <a:solidFill>
                  <a:srgbClr val="000066"/>
                </a:solidFill>
              </a:rPr>
              <a:t>最小长度 </a:t>
            </a:r>
            <a:r>
              <a:rPr lang="en-US" altLang="zh-CN" sz="2000" dirty="0">
                <a:solidFill>
                  <a:srgbClr val="000066"/>
                </a:solidFill>
              </a:rPr>
              <a:t>64 </a:t>
            </a:r>
            <a:r>
              <a:rPr lang="zh-CN" altLang="en-US" sz="2000" dirty="0">
                <a:solidFill>
                  <a:srgbClr val="000066"/>
                </a:solidFill>
              </a:rPr>
              <a:t>字节 </a:t>
            </a:r>
            <a:r>
              <a:rPr lang="zh-CN" altLang="en-US" sz="2000" dirty="0">
                <a:solidFill>
                  <a:srgbClr val="000066"/>
                </a:solidFill>
                <a:sym typeface="Symbol" pitchFamily="18" charset="2"/>
              </a:rPr>
              <a:t></a:t>
            </a:r>
            <a:r>
              <a:rPr lang="zh-CN" altLang="en-US" sz="2000" dirty="0">
                <a:solidFill>
                  <a:srgbClr val="000066"/>
                </a:solidFill>
              </a:rPr>
              <a:t> </a:t>
            </a:r>
            <a:r>
              <a:rPr lang="en-US" altLang="zh-CN" sz="2000" dirty="0">
                <a:solidFill>
                  <a:srgbClr val="000066"/>
                </a:solidFill>
              </a:rPr>
              <a:t>18 </a:t>
            </a:r>
            <a:r>
              <a:rPr lang="zh-CN" altLang="en-US" sz="2000" dirty="0">
                <a:solidFill>
                  <a:srgbClr val="000066"/>
                </a:solidFill>
              </a:rPr>
              <a:t>字节的首部和尾部  </a:t>
            </a:r>
            <a:r>
              <a:rPr lang="en-US" altLang="zh-CN" sz="2000" dirty="0">
                <a:solidFill>
                  <a:srgbClr val="000066"/>
                </a:solidFill>
              </a:rPr>
              <a:t>=  </a:t>
            </a:r>
            <a:r>
              <a:rPr lang="zh-CN" altLang="en-US" sz="2000" dirty="0">
                <a:solidFill>
                  <a:srgbClr val="000066"/>
                </a:solidFill>
              </a:rPr>
              <a:t>数据字段的最小长度（</a:t>
            </a:r>
            <a:r>
              <a:rPr lang="en-US" altLang="zh-CN" sz="2000" dirty="0">
                <a:solidFill>
                  <a:srgbClr val="000066"/>
                </a:solidFill>
              </a:rPr>
              <a:t>46</a:t>
            </a:r>
            <a:r>
              <a:rPr lang="zh-CN" altLang="en-US" sz="2000" dirty="0">
                <a:solidFill>
                  <a:srgbClr val="000066"/>
                </a:solidFill>
              </a:rPr>
              <a:t>字节）  </a:t>
            </a:r>
          </a:p>
        </p:txBody>
      </p:sp>
      <p:grpSp>
        <p:nvGrpSpPr>
          <p:cNvPr id="39" name="组合 38"/>
          <p:cNvGrpSpPr/>
          <p:nvPr/>
        </p:nvGrpSpPr>
        <p:grpSpPr>
          <a:xfrm>
            <a:off x="488504" y="2971800"/>
            <a:ext cx="9414782" cy="2254250"/>
            <a:chOff x="488504" y="2971800"/>
            <a:chExt cx="9414782" cy="2254250"/>
          </a:xfrm>
        </p:grpSpPr>
        <p:sp>
          <p:nvSpPr>
            <p:cNvPr id="40"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2"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4"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5"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6"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7"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49"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0" name="Group 15"/>
            <p:cNvGrpSpPr>
              <a:grpSpLocks/>
            </p:cNvGrpSpPr>
            <p:nvPr/>
          </p:nvGrpSpPr>
          <p:grpSpPr bwMode="auto">
            <a:xfrm>
              <a:off x="1133344" y="3490915"/>
              <a:ext cx="7565363" cy="1385888"/>
              <a:chOff x="659" y="2199"/>
              <a:chExt cx="4399" cy="873"/>
            </a:xfrm>
          </p:grpSpPr>
          <p:sp>
            <p:nvSpPr>
              <p:cNvPr id="54"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5" name="Group 17"/>
              <p:cNvGrpSpPr>
                <a:grpSpLocks/>
              </p:cNvGrpSpPr>
              <p:nvPr/>
            </p:nvGrpSpPr>
            <p:grpSpPr bwMode="auto">
              <a:xfrm>
                <a:off x="659" y="2199"/>
                <a:ext cx="4399" cy="489"/>
                <a:chOff x="659" y="2199"/>
                <a:chExt cx="4399" cy="489"/>
              </a:xfrm>
            </p:grpSpPr>
            <p:sp>
              <p:nvSpPr>
                <p:cNvPr id="56"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7"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2"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3"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4"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5"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6"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7"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8"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69"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0"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1"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1" name="Group 34"/>
            <p:cNvGrpSpPr>
              <a:grpSpLocks/>
            </p:cNvGrpSpPr>
            <p:nvPr/>
          </p:nvGrpSpPr>
          <p:grpSpPr bwMode="auto">
            <a:xfrm>
              <a:off x="4669235" y="2971800"/>
              <a:ext cx="3384550" cy="990600"/>
              <a:chOff x="2715" y="1872"/>
              <a:chExt cx="1968" cy="624"/>
            </a:xfrm>
          </p:grpSpPr>
          <p:sp>
            <p:nvSpPr>
              <p:cNvPr id="52"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49574" name="AutoShape 38"/>
          <p:cNvSpPr>
            <a:spLocks noChangeArrowheads="1"/>
          </p:cNvSpPr>
          <p:nvPr/>
        </p:nvSpPr>
        <p:spPr bwMode="auto">
          <a:xfrm>
            <a:off x="2768864" y="2133601"/>
            <a:ext cx="3977879" cy="504825"/>
          </a:xfrm>
          <a:prstGeom prst="wedgeRoundRectCallout">
            <a:avLst>
              <a:gd name="adj1" fmla="val 12042"/>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99"/>
                </a:solidFill>
                <a:latin typeface="+mn-lt"/>
                <a:ea typeface="黑体" pitchFamily="2" charset="-122"/>
              </a:rPr>
              <a:t>数据字段 </a:t>
            </a:r>
            <a:r>
              <a:rPr lang="en-US" altLang="zh-CN" sz="2400" b="1">
                <a:solidFill>
                  <a:srgbClr val="000099"/>
                </a:solidFill>
                <a:latin typeface="+mn-lt"/>
                <a:ea typeface="黑体" pitchFamily="2" charset="-122"/>
              </a:rPr>
              <a:t>46 ~ 1500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832355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solidFill>
                  <a:srgbClr val="00B050"/>
                </a:solidFill>
              </a:rPr>
              <a:t>帧开始符和帧结束符最好是不会出现在帧的数据部分的字符，通常我们电脑键盘能够输入的字符是</a:t>
            </a:r>
            <a:r>
              <a:rPr lang="en-US" altLang="zh-CN">
                <a:solidFill>
                  <a:srgbClr val="00B050"/>
                </a:solidFill>
              </a:rPr>
              <a:t>ASCII</a:t>
            </a:r>
            <a:r>
              <a:rPr lang="zh-CN" altLang="en-US">
                <a:solidFill>
                  <a:srgbClr val="00B050"/>
                </a:solidFill>
              </a:rPr>
              <a:t>字符代码表中打印字符，在</a:t>
            </a:r>
            <a:r>
              <a:rPr lang="en-US" altLang="zh-CN">
                <a:solidFill>
                  <a:srgbClr val="00B050"/>
                </a:solidFill>
              </a:rPr>
              <a:t>ASCII</a:t>
            </a:r>
            <a:r>
              <a:rPr lang="zh-CN" altLang="en-US">
                <a:solidFill>
                  <a:srgbClr val="00B050"/>
                </a:solidFill>
              </a:rPr>
              <a:t>字符代码表中，还有非打印控制字符，在非打印字符中有两个字符专门用来做帧定界符，代码</a:t>
            </a:r>
            <a:r>
              <a:rPr lang="en-US" altLang="zh-CN">
                <a:solidFill>
                  <a:srgbClr val="00B050"/>
                </a:solidFill>
              </a:rPr>
              <a:t>SOH</a:t>
            </a:r>
            <a:r>
              <a:rPr lang="zh-CN" altLang="en-US">
                <a:solidFill>
                  <a:srgbClr val="00B050"/>
                </a:solidFill>
              </a:rPr>
              <a:t>（</a:t>
            </a:r>
            <a:r>
              <a:rPr lang="en-US" altLang="zh-CN">
                <a:solidFill>
                  <a:srgbClr val="00B050"/>
                </a:solidFill>
              </a:rPr>
              <a:t>Start Of Header</a:t>
            </a:r>
            <a:r>
              <a:rPr lang="zh-CN" altLang="en-US">
                <a:solidFill>
                  <a:srgbClr val="00B050"/>
                </a:solidFill>
              </a:rPr>
              <a:t>）作为帧开始定界符，对应的二进制编码为</a:t>
            </a:r>
            <a:r>
              <a:rPr lang="en-US" altLang="zh-CN">
                <a:solidFill>
                  <a:srgbClr val="00B050"/>
                </a:solidFill>
              </a:rPr>
              <a:t>0000 0001</a:t>
            </a:r>
            <a:r>
              <a:rPr lang="zh-CN" altLang="en-US">
                <a:solidFill>
                  <a:srgbClr val="00B050"/>
                </a:solidFill>
              </a:rPr>
              <a:t>，代码</a:t>
            </a:r>
            <a:r>
              <a:rPr lang="en-US" altLang="zh-CN">
                <a:solidFill>
                  <a:srgbClr val="00B050"/>
                </a:solidFill>
              </a:rPr>
              <a:t>EOT</a:t>
            </a:r>
            <a:r>
              <a:rPr lang="zh-CN" altLang="en-US">
                <a:solidFill>
                  <a:srgbClr val="00B050"/>
                </a:solidFill>
              </a:rPr>
              <a:t>（</a:t>
            </a:r>
            <a:r>
              <a:rPr lang="en-US" altLang="zh-CN">
                <a:solidFill>
                  <a:srgbClr val="00B050"/>
                </a:solidFill>
              </a:rPr>
              <a:t>End Of Transmission</a:t>
            </a:r>
            <a:r>
              <a:rPr lang="zh-CN" altLang="en-US">
                <a:solidFill>
                  <a:srgbClr val="00B050"/>
                </a:solidFill>
              </a:rPr>
              <a:t>）作为帧结束定界符</a:t>
            </a:r>
            <a:r>
              <a:rPr lang="zh-CN" altLang="en-US" smtClean="0">
                <a:solidFill>
                  <a:srgbClr val="00B050"/>
                </a:solidFill>
              </a:rPr>
              <a:t>。</a:t>
            </a:r>
            <a:endParaRPr lang="zh-CN" altLang="en-US">
              <a:solidFill>
                <a:srgbClr val="00B050"/>
              </a:solidFill>
            </a:endParaRPr>
          </a:p>
        </p:txBody>
      </p:sp>
      <p:sp>
        <p:nvSpPr>
          <p:cNvPr id="4" name="Rectangle 2"/>
          <p:cNvSpPr>
            <a:spLocks noGrp="1" noChangeArrowheads="1"/>
          </p:cNvSpPr>
          <p:nvPr>
            <p:ph type="title"/>
          </p:nvPr>
        </p:nvSpPr>
        <p:spPr>
          <a:xfrm>
            <a:off x="495300" y="188640"/>
            <a:ext cx="9066212" cy="792088"/>
          </a:xfrm>
        </p:spPr>
        <p:txBody>
          <a:bodyPr/>
          <a:lstStyle/>
          <a:p>
            <a:r>
              <a:rPr lang="en-US" altLang="zh-CN" dirty="0"/>
              <a:t>2.  </a:t>
            </a:r>
            <a:r>
              <a:rPr lang="zh-CN" altLang="en-US" dirty="0"/>
              <a:t>透明传输</a:t>
            </a:r>
          </a:p>
        </p:txBody>
      </p:sp>
    </p:spTree>
    <p:extLst>
      <p:ext uri="{BB962C8B-B14F-4D97-AF65-F5344CB8AC3E}">
        <p14:creationId xmlns:p14="http://schemas.microsoft.com/office/powerpoint/2010/main" val="41084656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7" name="Rectangle 37"/>
          <p:cNvSpPr>
            <a:spLocks noGrp="1" noChangeArrowheads="1"/>
          </p:cNvSpPr>
          <p:nvPr>
            <p:ph type="title"/>
          </p:nvPr>
        </p:nvSpPr>
        <p:spPr>
          <a:xfrm>
            <a:off x="975123" y="188913"/>
            <a:ext cx="8442457" cy="768350"/>
          </a:xfrm>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50599" name="Text Box 39"/>
          <p:cNvSpPr txBox="1">
            <a:spLocks noChangeArrowheads="1"/>
          </p:cNvSpPr>
          <p:nvPr/>
        </p:nvSpPr>
        <p:spPr bwMode="auto">
          <a:xfrm>
            <a:off x="1679588" y="1138238"/>
            <a:ext cx="6667210" cy="830997"/>
          </a:xfrm>
          <a:prstGeom prst="rect">
            <a:avLst/>
          </a:prstGeom>
          <a:solidFill>
            <a:srgbClr val="66FF66"/>
          </a:solidFill>
          <a:ln w="9525">
            <a:solidFill>
              <a:srgbClr val="333399"/>
            </a:solidFill>
            <a:miter lim="800000"/>
            <a:headEnd/>
            <a:tailEnd/>
          </a:ln>
          <a:effectLst/>
        </p:spPr>
        <p:txBody>
          <a:bodyPr wrap="none">
            <a:spAutoFit/>
          </a:bodyPr>
          <a:lstStyle>
            <a:defPPr>
              <a:defRPr lang="en-US"/>
            </a:defPPr>
            <a:lvl1pPr algn="ctr">
              <a:defRPr sz="2400" b="1">
                <a:solidFill>
                  <a:srgbClr val="000099"/>
                </a:solidFill>
                <a:latin typeface="+mn-lt"/>
                <a:ea typeface="黑体" pitchFamily="2" charset="-122"/>
              </a:defRPr>
            </a:lvl1pPr>
          </a:lstStyle>
          <a:p>
            <a:r>
              <a:rPr lang="zh-CN" altLang="en-US" dirty="0">
                <a:solidFill>
                  <a:srgbClr val="000066"/>
                </a:solidFill>
              </a:rPr>
              <a:t>当传输媒体的误码率为 </a:t>
            </a:r>
            <a:r>
              <a:rPr lang="en-US" altLang="zh-CN" dirty="0">
                <a:solidFill>
                  <a:srgbClr val="000066"/>
                </a:solidFill>
              </a:rPr>
              <a:t>1</a:t>
            </a:r>
            <a:r>
              <a:rPr lang="en-US" altLang="zh-CN" dirty="0">
                <a:solidFill>
                  <a:srgbClr val="000066"/>
                </a:solidFill>
                <a:sym typeface="Symbol" pitchFamily="18" charset="2"/>
              </a:rPr>
              <a:t></a:t>
            </a:r>
            <a:r>
              <a:rPr lang="en-US" altLang="zh-CN" dirty="0">
                <a:solidFill>
                  <a:srgbClr val="000066"/>
                </a:solidFill>
              </a:rPr>
              <a:t>10</a:t>
            </a:r>
            <a:r>
              <a:rPr lang="en-US" altLang="zh-CN" baseline="30000" dirty="0">
                <a:solidFill>
                  <a:srgbClr val="000066"/>
                </a:solidFill>
                <a:sym typeface="Symbol" pitchFamily="18" charset="2"/>
              </a:rPr>
              <a:t></a:t>
            </a:r>
            <a:r>
              <a:rPr lang="en-US" altLang="zh-CN" baseline="30000" dirty="0">
                <a:solidFill>
                  <a:srgbClr val="000066"/>
                </a:solidFill>
              </a:rPr>
              <a:t>8</a:t>
            </a:r>
            <a:r>
              <a:rPr lang="en-US" altLang="zh-CN" dirty="0">
                <a:solidFill>
                  <a:srgbClr val="000066"/>
                </a:solidFill>
              </a:rPr>
              <a:t> </a:t>
            </a:r>
            <a:r>
              <a:rPr lang="zh-CN" altLang="en-US" dirty="0">
                <a:solidFill>
                  <a:srgbClr val="000066"/>
                </a:solidFill>
              </a:rPr>
              <a:t>时，</a:t>
            </a:r>
          </a:p>
          <a:p>
            <a:r>
              <a:rPr lang="en-US" altLang="zh-CN" dirty="0">
                <a:solidFill>
                  <a:srgbClr val="000066"/>
                </a:solidFill>
              </a:rPr>
              <a:t>MAC </a:t>
            </a:r>
            <a:r>
              <a:rPr lang="zh-CN" altLang="en-US" dirty="0">
                <a:solidFill>
                  <a:srgbClr val="000066"/>
                </a:solidFill>
              </a:rPr>
              <a:t>子层可使未检测到的差错小于 </a:t>
            </a:r>
            <a:r>
              <a:rPr lang="en-US" altLang="zh-CN" dirty="0">
                <a:solidFill>
                  <a:srgbClr val="000066"/>
                </a:solidFill>
              </a:rPr>
              <a:t>1</a:t>
            </a:r>
            <a:r>
              <a:rPr lang="en-US" altLang="zh-CN" dirty="0">
                <a:solidFill>
                  <a:srgbClr val="000066"/>
                </a:solidFill>
                <a:sym typeface="Symbol" pitchFamily="18" charset="2"/>
              </a:rPr>
              <a:t></a:t>
            </a:r>
            <a:r>
              <a:rPr lang="en-US" altLang="zh-CN" dirty="0">
                <a:solidFill>
                  <a:srgbClr val="000066"/>
                </a:solidFill>
              </a:rPr>
              <a:t>10</a:t>
            </a:r>
            <a:r>
              <a:rPr lang="en-US" altLang="zh-CN" baseline="30000" dirty="0">
                <a:solidFill>
                  <a:srgbClr val="000066"/>
                </a:solidFill>
                <a:sym typeface="Symbol" pitchFamily="18" charset="2"/>
              </a:rPr>
              <a:t></a:t>
            </a:r>
            <a:r>
              <a:rPr lang="en-US" altLang="zh-CN" baseline="30000" dirty="0">
                <a:solidFill>
                  <a:srgbClr val="000066"/>
                </a:solidFill>
              </a:rPr>
              <a:t>14</a:t>
            </a:r>
            <a:r>
              <a:rPr lang="zh-CN" altLang="en-US" dirty="0">
                <a:solidFill>
                  <a:srgbClr val="000066"/>
                </a:solidFill>
              </a:rPr>
              <a:t>。 </a:t>
            </a:r>
          </a:p>
        </p:txBody>
      </p:sp>
      <p:sp>
        <p:nvSpPr>
          <p:cNvPr id="450600" name="Text Box 40"/>
          <p:cNvSpPr txBox="1">
            <a:spLocks noChangeArrowheads="1"/>
          </p:cNvSpPr>
          <p:nvPr/>
        </p:nvSpPr>
        <p:spPr bwMode="auto">
          <a:xfrm>
            <a:off x="1847427" y="5301208"/>
            <a:ext cx="6647974" cy="1200329"/>
          </a:xfrm>
          <a:prstGeom prst="rect">
            <a:avLst/>
          </a:prstGeom>
          <a:solidFill>
            <a:srgbClr val="FFC000"/>
          </a:solidFill>
          <a:ln w="9525">
            <a:solidFill>
              <a:srgbClr val="333399"/>
            </a:solidFill>
            <a:miter lim="800000"/>
            <a:headEnd/>
            <a:tailEnd/>
          </a:ln>
          <a:effectLst/>
        </p:spPr>
        <p:txBody>
          <a:bodyPr wrap="none">
            <a:spAutoFit/>
          </a:bodyPr>
          <a:lstStyle>
            <a:defPPr>
              <a:defRPr lang="en-US"/>
            </a:defPPr>
            <a:lvl1pPr algn="ctr">
              <a:defRPr sz="2400" b="1">
                <a:solidFill>
                  <a:srgbClr val="000099"/>
                </a:solidFill>
                <a:latin typeface="+mn-lt"/>
                <a:ea typeface="黑体" pitchFamily="2" charset="-122"/>
              </a:defRPr>
            </a:lvl1pPr>
          </a:lstStyle>
          <a:p>
            <a:r>
              <a:rPr lang="zh-CN" altLang="en-US" dirty="0"/>
              <a:t>当数据字段的长度小于 </a:t>
            </a:r>
            <a:r>
              <a:rPr lang="en-US" altLang="zh-CN" dirty="0"/>
              <a:t>46 </a:t>
            </a:r>
            <a:r>
              <a:rPr lang="zh-CN" altLang="en-US" dirty="0"/>
              <a:t>字节时，</a:t>
            </a:r>
          </a:p>
          <a:p>
            <a:r>
              <a:rPr lang="zh-CN" altLang="en-US" dirty="0"/>
              <a:t>应在数据字段的后面加入整数字节的</a:t>
            </a:r>
            <a:r>
              <a:rPr lang="zh-CN" altLang="en-US" dirty="0">
                <a:solidFill>
                  <a:srgbClr val="FF0000"/>
                </a:solidFill>
              </a:rPr>
              <a:t>填充字段，</a:t>
            </a:r>
          </a:p>
          <a:p>
            <a:r>
              <a:rPr lang="zh-CN" altLang="en-US" dirty="0"/>
              <a:t>以保证以太网的 </a:t>
            </a:r>
            <a:r>
              <a:rPr lang="en-US" altLang="zh-CN" dirty="0"/>
              <a:t>MAC </a:t>
            </a:r>
            <a:r>
              <a:rPr lang="zh-CN" altLang="en-US" dirty="0"/>
              <a:t>帧长不小于 </a:t>
            </a:r>
            <a:r>
              <a:rPr lang="en-US" altLang="zh-CN" dirty="0"/>
              <a:t>64 </a:t>
            </a:r>
            <a:r>
              <a:rPr lang="zh-CN" altLang="en-US" dirty="0"/>
              <a:t>字节。 </a:t>
            </a:r>
          </a:p>
        </p:txBody>
      </p:sp>
      <p:grpSp>
        <p:nvGrpSpPr>
          <p:cNvPr id="40" name="组合 39"/>
          <p:cNvGrpSpPr/>
          <p:nvPr/>
        </p:nvGrpSpPr>
        <p:grpSpPr>
          <a:xfrm>
            <a:off x="488504" y="2971800"/>
            <a:ext cx="9414782" cy="2254250"/>
            <a:chOff x="488504" y="2971800"/>
            <a:chExt cx="9414782" cy="2254250"/>
          </a:xfrm>
        </p:grpSpPr>
        <p:sp>
          <p:nvSpPr>
            <p:cNvPr id="41"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2"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3"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4"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45"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46"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47"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8"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9"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50"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1" name="Group 15"/>
            <p:cNvGrpSpPr>
              <a:grpSpLocks/>
            </p:cNvGrpSpPr>
            <p:nvPr/>
          </p:nvGrpSpPr>
          <p:grpSpPr bwMode="auto">
            <a:xfrm>
              <a:off x="1133344" y="3490915"/>
              <a:ext cx="7565363" cy="1385888"/>
              <a:chOff x="659" y="2199"/>
              <a:chExt cx="4399" cy="873"/>
            </a:xfrm>
          </p:grpSpPr>
          <p:sp>
            <p:nvSpPr>
              <p:cNvPr id="55"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56" name="Group 17"/>
              <p:cNvGrpSpPr>
                <a:grpSpLocks/>
              </p:cNvGrpSpPr>
              <p:nvPr/>
            </p:nvGrpSpPr>
            <p:grpSpPr bwMode="auto">
              <a:xfrm>
                <a:off x="659" y="2199"/>
                <a:ext cx="4399" cy="489"/>
                <a:chOff x="659" y="2199"/>
                <a:chExt cx="4399" cy="489"/>
              </a:xfrm>
            </p:grpSpPr>
            <p:sp>
              <p:nvSpPr>
                <p:cNvPr id="57"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58"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63"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64"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65"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66"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67"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68"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69"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70"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71"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72"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52" name="Group 34"/>
            <p:cNvGrpSpPr>
              <a:grpSpLocks/>
            </p:cNvGrpSpPr>
            <p:nvPr/>
          </p:nvGrpSpPr>
          <p:grpSpPr bwMode="auto">
            <a:xfrm>
              <a:off x="4669235" y="2971800"/>
              <a:ext cx="3384550" cy="990600"/>
              <a:chOff x="2715" y="1872"/>
              <a:chExt cx="1968" cy="624"/>
            </a:xfrm>
          </p:grpSpPr>
          <p:sp>
            <p:nvSpPr>
              <p:cNvPr id="53"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4"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sp>
        <p:nvSpPr>
          <p:cNvPr id="450598" name="AutoShape 38"/>
          <p:cNvSpPr>
            <a:spLocks noChangeArrowheads="1"/>
          </p:cNvSpPr>
          <p:nvPr/>
        </p:nvSpPr>
        <p:spPr bwMode="auto">
          <a:xfrm>
            <a:off x="3393149" y="2133601"/>
            <a:ext cx="2963201" cy="504825"/>
          </a:xfrm>
          <a:prstGeom prst="wedgeRoundRectCallout">
            <a:avLst>
              <a:gd name="adj1" fmla="val 116454"/>
              <a:gd name="adj2" fmla="val 310380"/>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400" b="1">
                <a:solidFill>
                  <a:srgbClr val="000099"/>
                </a:solidFill>
                <a:latin typeface="+mn-lt"/>
                <a:ea typeface="黑体" pitchFamily="2" charset="-122"/>
              </a:rPr>
              <a:t>FCS </a:t>
            </a:r>
            <a:r>
              <a:rPr lang="zh-CN" altLang="en-US" sz="2400" b="1">
                <a:solidFill>
                  <a:srgbClr val="000099"/>
                </a:solidFill>
                <a:latin typeface="+mn-lt"/>
                <a:ea typeface="黑体" pitchFamily="2" charset="-122"/>
              </a:rPr>
              <a:t>字段 </a:t>
            </a:r>
            <a:r>
              <a:rPr lang="en-US" altLang="zh-CN" sz="2400" b="1">
                <a:solidFill>
                  <a:srgbClr val="000099"/>
                </a:solidFill>
                <a:latin typeface="+mn-lt"/>
                <a:ea typeface="黑体" pitchFamily="2" charset="-122"/>
              </a:rPr>
              <a:t>4 </a:t>
            </a:r>
            <a:r>
              <a:rPr lang="zh-CN" altLang="en-US" sz="2400" b="1">
                <a:solidFill>
                  <a:srgbClr val="000099"/>
                </a:solidFill>
                <a:latin typeface="+mn-lt"/>
                <a:ea typeface="黑体" pitchFamily="2" charset="-122"/>
              </a:rPr>
              <a:t>字节</a:t>
            </a:r>
          </a:p>
        </p:txBody>
      </p:sp>
    </p:spTree>
    <p:extLst>
      <p:ext uri="{BB962C8B-B14F-4D97-AF65-F5344CB8AC3E}">
        <p14:creationId xmlns:p14="http://schemas.microsoft.com/office/powerpoint/2010/main" val="782153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9" grpId="0" animBg="1"/>
      <p:bldP spid="45060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21" name="Rectangle 37"/>
          <p:cNvSpPr>
            <a:spLocks noGrp="1" noChangeArrowheads="1"/>
          </p:cNvSpPr>
          <p:nvPr>
            <p:ph type="title"/>
          </p:nvPr>
        </p:nvSpPr>
        <p:spPr/>
        <p:txBody>
          <a:bodyPr/>
          <a:lstStyle/>
          <a:p>
            <a:pPr algn="ctr"/>
            <a:r>
              <a:rPr lang="zh-CN" altLang="en-US"/>
              <a:t>以太网 </a:t>
            </a:r>
            <a:r>
              <a:rPr lang="en-US" altLang="zh-CN"/>
              <a:t>V2 </a:t>
            </a:r>
            <a:r>
              <a:rPr lang="zh-CN" altLang="en-US"/>
              <a:t>的 </a:t>
            </a:r>
            <a:r>
              <a:rPr lang="en-US" altLang="zh-CN"/>
              <a:t>MAC </a:t>
            </a:r>
            <a:r>
              <a:rPr lang="zh-CN" altLang="en-US"/>
              <a:t>帧格式</a:t>
            </a:r>
          </a:p>
        </p:txBody>
      </p:sp>
      <p:sp>
        <p:nvSpPr>
          <p:cNvPr id="451639" name="Text Box 55"/>
          <p:cNvSpPr txBox="1">
            <a:spLocks noChangeArrowheads="1"/>
          </p:cNvSpPr>
          <p:nvPr/>
        </p:nvSpPr>
        <p:spPr bwMode="auto">
          <a:xfrm>
            <a:off x="632520" y="1211268"/>
            <a:ext cx="9016929" cy="1200329"/>
          </a:xfrm>
          <a:prstGeom prst="rect">
            <a:avLst/>
          </a:prstGeom>
          <a:solidFill>
            <a:srgbClr val="66FF66"/>
          </a:solidFill>
          <a:ln w="9525">
            <a:solidFill>
              <a:srgbClr val="333399"/>
            </a:solidFill>
            <a:miter lim="800000"/>
            <a:headEnd/>
            <a:tailEnd/>
          </a:ln>
          <a:effectLst/>
        </p:spPr>
        <p:txBody>
          <a:bodyPr wrap="square">
            <a:spAutoFit/>
          </a:bodyPr>
          <a:lstStyle>
            <a:defPPr>
              <a:defRPr lang="en-US"/>
            </a:defPPr>
            <a:lvl1pPr algn="ctr">
              <a:defRPr sz="2400" b="1">
                <a:solidFill>
                  <a:srgbClr val="000099"/>
                </a:solidFill>
                <a:latin typeface="+mn-lt"/>
                <a:ea typeface="黑体" pitchFamily="2" charset="-122"/>
              </a:defRPr>
            </a:lvl1pPr>
          </a:lstStyle>
          <a:p>
            <a:pPr algn="l"/>
            <a:r>
              <a:rPr lang="zh-CN" altLang="en-US" dirty="0">
                <a:solidFill>
                  <a:srgbClr val="000066"/>
                </a:solidFill>
              </a:rPr>
              <a:t>在帧的前面插入（硬件生成）的 </a:t>
            </a:r>
            <a:r>
              <a:rPr lang="en-US" altLang="zh-CN" dirty="0">
                <a:solidFill>
                  <a:srgbClr val="000066"/>
                </a:solidFill>
              </a:rPr>
              <a:t>8 </a:t>
            </a:r>
            <a:r>
              <a:rPr lang="zh-CN" altLang="en-US" dirty="0">
                <a:solidFill>
                  <a:srgbClr val="000066"/>
                </a:solidFill>
              </a:rPr>
              <a:t>字节中，第一个字段共 </a:t>
            </a:r>
            <a:r>
              <a:rPr lang="en-US" altLang="zh-CN" dirty="0">
                <a:solidFill>
                  <a:srgbClr val="000066"/>
                </a:solidFill>
              </a:rPr>
              <a:t>7 </a:t>
            </a:r>
            <a:r>
              <a:rPr lang="zh-CN" altLang="en-US" dirty="0">
                <a:solidFill>
                  <a:srgbClr val="000066"/>
                </a:solidFill>
              </a:rPr>
              <a:t>个字节，是前同步码，用来迅速实现 </a:t>
            </a:r>
            <a:r>
              <a:rPr lang="en-US" altLang="zh-CN" dirty="0">
                <a:solidFill>
                  <a:srgbClr val="000066"/>
                </a:solidFill>
              </a:rPr>
              <a:t>MAC </a:t>
            </a:r>
            <a:r>
              <a:rPr lang="zh-CN" altLang="en-US" dirty="0">
                <a:solidFill>
                  <a:srgbClr val="000066"/>
                </a:solidFill>
              </a:rPr>
              <a:t>帧的比特同步。第二个字段 </a:t>
            </a:r>
            <a:r>
              <a:rPr lang="en-US" altLang="zh-CN" dirty="0">
                <a:solidFill>
                  <a:srgbClr val="000066"/>
                </a:solidFill>
              </a:rPr>
              <a:t>1 </a:t>
            </a:r>
            <a:r>
              <a:rPr lang="zh-CN" altLang="en-US" dirty="0">
                <a:solidFill>
                  <a:srgbClr val="000066"/>
                </a:solidFill>
              </a:rPr>
              <a:t>个字节是帧开始定界符，表示后面的信息就是 </a:t>
            </a:r>
            <a:r>
              <a:rPr lang="en-US" altLang="zh-CN" dirty="0">
                <a:solidFill>
                  <a:srgbClr val="000066"/>
                </a:solidFill>
              </a:rPr>
              <a:t>MAC </a:t>
            </a:r>
            <a:r>
              <a:rPr lang="zh-CN" altLang="en-US" dirty="0">
                <a:solidFill>
                  <a:srgbClr val="000066"/>
                </a:solidFill>
              </a:rPr>
              <a:t>帧。 </a:t>
            </a:r>
          </a:p>
        </p:txBody>
      </p:sp>
      <p:sp>
        <p:nvSpPr>
          <p:cNvPr id="451640" name="Text Box 56"/>
          <p:cNvSpPr txBox="1">
            <a:spLocks noChangeArrowheads="1"/>
          </p:cNvSpPr>
          <p:nvPr/>
        </p:nvSpPr>
        <p:spPr bwMode="auto">
          <a:xfrm>
            <a:off x="5616327" y="5373216"/>
            <a:ext cx="4033121" cy="1200329"/>
          </a:xfrm>
          <a:prstGeom prst="rect">
            <a:avLst/>
          </a:prstGeom>
          <a:solidFill>
            <a:srgbClr val="FFFF66"/>
          </a:solidFill>
          <a:ln w="9525">
            <a:solidFill>
              <a:srgbClr val="333399"/>
            </a:solidFill>
            <a:miter lim="800000"/>
            <a:headEnd/>
            <a:tailEnd/>
          </a:ln>
          <a:effectLst/>
        </p:spPr>
        <p:txBody>
          <a:bodyPr wrap="square">
            <a:spAutoFit/>
          </a:bodyPr>
          <a:lstStyle/>
          <a:p>
            <a:pPr algn="ctr"/>
            <a:r>
              <a:rPr lang="zh-CN" altLang="en-US" sz="2400" b="1" dirty="0">
                <a:solidFill>
                  <a:srgbClr val="000099"/>
                </a:solidFill>
                <a:latin typeface="+mn-lt"/>
                <a:ea typeface="黑体" pitchFamily="2" charset="-122"/>
              </a:rPr>
              <a:t>为了达到比特同步，</a:t>
            </a:r>
          </a:p>
          <a:p>
            <a:pPr algn="ctr"/>
            <a:r>
              <a:rPr lang="zh-CN" altLang="en-US" sz="2400" b="1" dirty="0">
                <a:solidFill>
                  <a:srgbClr val="000099"/>
                </a:solidFill>
                <a:latin typeface="+mn-lt"/>
                <a:ea typeface="黑体" pitchFamily="2" charset="-122"/>
              </a:rPr>
              <a:t>在传输媒体上实际传送的</a:t>
            </a:r>
          </a:p>
          <a:p>
            <a:pPr algn="ctr"/>
            <a:r>
              <a:rPr lang="zh-CN" altLang="en-US" sz="2400" b="1" dirty="0">
                <a:solidFill>
                  <a:srgbClr val="000099"/>
                </a:solidFill>
                <a:latin typeface="+mn-lt"/>
                <a:ea typeface="黑体" pitchFamily="2" charset="-122"/>
              </a:rPr>
              <a:t>要比 </a:t>
            </a:r>
            <a:r>
              <a:rPr lang="en-US" altLang="zh-CN" sz="2400" b="1" dirty="0">
                <a:solidFill>
                  <a:srgbClr val="000099"/>
                </a:solidFill>
                <a:latin typeface="+mn-lt"/>
                <a:ea typeface="黑体" pitchFamily="2" charset="-122"/>
              </a:rPr>
              <a:t>MAC </a:t>
            </a:r>
            <a:r>
              <a:rPr lang="zh-CN" altLang="en-US" sz="2400" b="1" dirty="0">
                <a:solidFill>
                  <a:srgbClr val="000099"/>
                </a:solidFill>
                <a:latin typeface="+mn-lt"/>
                <a:ea typeface="黑体" pitchFamily="2" charset="-122"/>
              </a:rPr>
              <a:t>帧还多 </a:t>
            </a:r>
            <a:r>
              <a:rPr lang="en-US" altLang="zh-CN" sz="2400" b="1" dirty="0">
                <a:solidFill>
                  <a:srgbClr val="000099"/>
                </a:solidFill>
                <a:latin typeface="+mn-lt"/>
                <a:ea typeface="黑体" pitchFamily="2" charset="-122"/>
              </a:rPr>
              <a:t>8 </a:t>
            </a:r>
            <a:r>
              <a:rPr lang="zh-CN" altLang="en-US" sz="2400" b="1" dirty="0">
                <a:solidFill>
                  <a:srgbClr val="000099"/>
                </a:solidFill>
                <a:latin typeface="+mn-lt"/>
                <a:ea typeface="黑体" pitchFamily="2" charset="-122"/>
              </a:rPr>
              <a:t>个字节</a:t>
            </a:r>
          </a:p>
        </p:txBody>
      </p:sp>
      <p:grpSp>
        <p:nvGrpSpPr>
          <p:cNvPr id="56" name="组合 55"/>
          <p:cNvGrpSpPr/>
          <p:nvPr/>
        </p:nvGrpSpPr>
        <p:grpSpPr>
          <a:xfrm>
            <a:off x="488504" y="2971800"/>
            <a:ext cx="9414782" cy="2254250"/>
            <a:chOff x="488504" y="2971800"/>
            <a:chExt cx="9414782" cy="2254250"/>
          </a:xfrm>
        </p:grpSpPr>
        <p:sp>
          <p:nvSpPr>
            <p:cNvPr id="57" name="Line 2"/>
            <p:cNvSpPr>
              <a:spLocks noChangeShapeType="1"/>
            </p:cNvSpPr>
            <p:nvPr/>
          </p:nvSpPr>
          <p:spPr bwMode="auto">
            <a:xfrm flipV="1">
              <a:off x="488504" y="4478338"/>
              <a:ext cx="9361040" cy="17266"/>
            </a:xfrm>
            <a:prstGeom prst="line">
              <a:avLst/>
            </a:prstGeom>
            <a:noFill/>
            <a:ln w="57150" cmpd="dbl">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58" name="Rectangle 3"/>
            <p:cNvSpPr>
              <a:spLocks noChangeArrowheads="1"/>
            </p:cNvSpPr>
            <p:nvPr/>
          </p:nvSpPr>
          <p:spPr bwMode="auto">
            <a:xfrm>
              <a:off x="1683677" y="4730750"/>
              <a:ext cx="6947958"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Rectangle 4"/>
            <p:cNvSpPr>
              <a:spLocks noChangeArrowheads="1"/>
            </p:cNvSpPr>
            <p:nvPr/>
          </p:nvSpPr>
          <p:spPr bwMode="auto">
            <a:xfrm>
              <a:off x="1676797" y="4730750"/>
              <a:ext cx="6954838" cy="488950"/>
            </a:xfrm>
            <a:prstGeom prst="rect">
              <a:avLst/>
            </a:prstGeom>
            <a:noFill/>
            <a:ln w="28575">
              <a:solidFill>
                <a:srgbClr val="00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Rectangle 5"/>
            <p:cNvSpPr>
              <a:spLocks noChangeArrowheads="1"/>
            </p:cNvSpPr>
            <p:nvPr/>
          </p:nvSpPr>
          <p:spPr bwMode="auto">
            <a:xfrm>
              <a:off x="4610762" y="4759647"/>
              <a:ext cx="109645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itchFamily="2" charset="-122"/>
                </a:rPr>
                <a:t>MAC </a:t>
              </a:r>
              <a:r>
                <a:rPr kumimoji="1" lang="zh-CN" altLang="en-US" sz="2000" b="1" dirty="0">
                  <a:solidFill>
                    <a:srgbClr val="000099"/>
                  </a:solidFill>
                  <a:latin typeface="+mn-lt"/>
                  <a:ea typeface="黑体" pitchFamily="2" charset="-122"/>
                </a:rPr>
                <a:t>帧</a:t>
              </a:r>
            </a:p>
          </p:txBody>
        </p:sp>
        <p:sp>
          <p:nvSpPr>
            <p:cNvPr id="61" name="Rectangle 6"/>
            <p:cNvSpPr>
              <a:spLocks noChangeArrowheads="1"/>
            </p:cNvSpPr>
            <p:nvPr/>
          </p:nvSpPr>
          <p:spPr bwMode="auto">
            <a:xfrm>
              <a:off x="8930879" y="4814889"/>
              <a:ext cx="88005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物理层</a:t>
              </a:r>
            </a:p>
          </p:txBody>
        </p:sp>
        <p:sp>
          <p:nvSpPr>
            <p:cNvPr id="62" name="Rectangle 7"/>
            <p:cNvSpPr>
              <a:spLocks noChangeArrowheads="1"/>
            </p:cNvSpPr>
            <p:nvPr/>
          </p:nvSpPr>
          <p:spPr bwMode="auto">
            <a:xfrm>
              <a:off x="8898202" y="3886201"/>
              <a:ext cx="100508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MAC </a:t>
              </a:r>
              <a:r>
                <a:rPr kumimoji="1" lang="zh-CN" altLang="en-US" b="1">
                  <a:solidFill>
                    <a:srgbClr val="000099"/>
                  </a:solidFill>
                  <a:latin typeface="+mn-lt"/>
                  <a:ea typeface="黑体" pitchFamily="2" charset="-122"/>
                </a:rPr>
                <a:t>层</a:t>
              </a:r>
            </a:p>
          </p:txBody>
        </p:sp>
        <p:sp>
          <p:nvSpPr>
            <p:cNvPr id="63" name="Line 8"/>
            <p:cNvSpPr>
              <a:spLocks noChangeShapeType="1"/>
            </p:cNvSpPr>
            <p:nvPr/>
          </p:nvSpPr>
          <p:spPr bwMode="auto">
            <a:xfrm flipH="1">
              <a:off x="1675077" y="4221163"/>
              <a:ext cx="1720" cy="514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4" name="Line 9"/>
            <p:cNvSpPr>
              <a:spLocks noChangeShapeType="1"/>
            </p:cNvSpPr>
            <p:nvPr/>
          </p:nvSpPr>
          <p:spPr bwMode="auto">
            <a:xfrm>
              <a:off x="8619596" y="4292600"/>
              <a:ext cx="12039" cy="431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5" name="Rectangle 10"/>
            <p:cNvSpPr>
              <a:spLocks noChangeArrowheads="1"/>
            </p:cNvSpPr>
            <p:nvPr/>
          </p:nvSpPr>
          <p:spPr bwMode="auto">
            <a:xfrm>
              <a:off x="9044385" y="2971801"/>
              <a:ext cx="69313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IP </a:t>
              </a:r>
              <a:r>
                <a:rPr kumimoji="1" lang="zh-CN" altLang="en-US" b="1" dirty="0">
                  <a:solidFill>
                    <a:srgbClr val="000099"/>
                  </a:solidFill>
                  <a:latin typeface="+mn-lt"/>
                  <a:ea typeface="黑体" pitchFamily="2" charset="-122"/>
                </a:rPr>
                <a:t>层</a:t>
              </a:r>
            </a:p>
          </p:txBody>
        </p:sp>
        <p:sp>
          <p:nvSpPr>
            <p:cNvPr id="66" name="Line 11"/>
            <p:cNvSpPr>
              <a:spLocks noChangeShapeType="1"/>
            </p:cNvSpPr>
            <p:nvPr/>
          </p:nvSpPr>
          <p:spPr bwMode="auto">
            <a:xfrm flipV="1">
              <a:off x="8879285" y="3505202"/>
              <a:ext cx="889132" cy="0"/>
            </a:xfrm>
            <a:prstGeom prst="line">
              <a:avLst/>
            </a:prstGeom>
            <a:noFill/>
            <a:ln w="19050">
              <a:solidFill>
                <a:srgbClr val="0000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7" name="Group 15"/>
            <p:cNvGrpSpPr>
              <a:grpSpLocks/>
            </p:cNvGrpSpPr>
            <p:nvPr/>
          </p:nvGrpSpPr>
          <p:grpSpPr bwMode="auto">
            <a:xfrm>
              <a:off x="1133344" y="3490915"/>
              <a:ext cx="7565363" cy="1385888"/>
              <a:chOff x="659" y="2199"/>
              <a:chExt cx="4399" cy="873"/>
            </a:xfrm>
          </p:grpSpPr>
          <p:sp>
            <p:nvSpPr>
              <p:cNvPr id="71" name="AutoShape 16"/>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72" name="Group 17"/>
              <p:cNvGrpSpPr>
                <a:grpSpLocks/>
              </p:cNvGrpSpPr>
              <p:nvPr/>
            </p:nvGrpSpPr>
            <p:grpSpPr bwMode="auto">
              <a:xfrm>
                <a:off x="659" y="2199"/>
                <a:ext cx="4399" cy="489"/>
                <a:chOff x="659" y="2199"/>
                <a:chExt cx="4399" cy="489"/>
              </a:xfrm>
            </p:grpSpPr>
            <p:sp>
              <p:nvSpPr>
                <p:cNvPr id="73" name="Rectangle 18"/>
                <p:cNvSpPr>
                  <a:spLocks noChangeArrowheads="1"/>
                </p:cNvSpPr>
                <p:nvPr/>
              </p:nvSpPr>
              <p:spPr bwMode="auto">
                <a:xfrm>
                  <a:off x="974" y="2400"/>
                  <a:ext cx="4045" cy="288"/>
                </a:xfrm>
                <a:prstGeom prst="rect">
                  <a:avLst/>
                </a:prstGeom>
                <a:solidFill>
                  <a:srgbClr val="FFCCFF"/>
                </a:solidFill>
                <a:ln w="19050">
                  <a:solidFill>
                    <a:srgbClr val="0000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74" name="Line 19"/>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5" name="Line 20"/>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6" name="Line 21"/>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2"/>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Rectangle 23"/>
                <p:cNvSpPr>
                  <a:spLocks noChangeArrowheads="1"/>
                </p:cNvSpPr>
                <p:nvPr/>
              </p:nvSpPr>
              <p:spPr bwMode="auto">
                <a:xfrm>
                  <a:off x="963" y="2445"/>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目的地址</a:t>
                  </a:r>
                </a:p>
              </p:txBody>
            </p:sp>
            <p:sp>
              <p:nvSpPr>
                <p:cNvPr id="79" name="Rectangle 24"/>
                <p:cNvSpPr>
                  <a:spLocks noChangeArrowheads="1"/>
                </p:cNvSpPr>
                <p:nvPr/>
              </p:nvSpPr>
              <p:spPr bwMode="auto">
                <a:xfrm>
                  <a:off x="1609" y="2445"/>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a:solidFill>
                        <a:srgbClr val="000099"/>
                      </a:solidFill>
                      <a:latin typeface="+mn-lt"/>
                      <a:ea typeface="黑体" pitchFamily="2" charset="-122"/>
                    </a:rPr>
                    <a:t>源地址</a:t>
                  </a:r>
                </a:p>
              </p:txBody>
            </p:sp>
            <p:sp>
              <p:nvSpPr>
                <p:cNvPr id="80" name="Rectangle 25"/>
                <p:cNvSpPr>
                  <a:spLocks noChangeArrowheads="1"/>
                </p:cNvSpPr>
                <p:nvPr/>
              </p:nvSpPr>
              <p:spPr bwMode="auto">
                <a:xfrm>
                  <a:off x="2241" y="2445"/>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类型</a:t>
                  </a:r>
                </a:p>
              </p:txBody>
            </p:sp>
            <p:sp>
              <p:nvSpPr>
                <p:cNvPr id="81" name="Rectangle 26"/>
                <p:cNvSpPr>
                  <a:spLocks noChangeArrowheads="1"/>
                </p:cNvSpPr>
                <p:nvPr/>
              </p:nvSpPr>
              <p:spPr bwMode="auto">
                <a:xfrm>
                  <a:off x="3406" y="2445"/>
                  <a:ext cx="6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数        据</a:t>
                  </a:r>
                </a:p>
              </p:txBody>
            </p:sp>
            <p:sp>
              <p:nvSpPr>
                <p:cNvPr id="82" name="Rectangle 27"/>
                <p:cNvSpPr>
                  <a:spLocks noChangeArrowheads="1"/>
                </p:cNvSpPr>
                <p:nvPr/>
              </p:nvSpPr>
              <p:spPr bwMode="auto">
                <a:xfrm>
                  <a:off x="4683" y="2445"/>
                  <a:ext cx="3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FCS</a:t>
                  </a:r>
                </a:p>
              </p:txBody>
            </p:sp>
            <p:sp>
              <p:nvSpPr>
                <p:cNvPr id="83" name="Rectangle 28"/>
                <p:cNvSpPr>
                  <a:spLocks noChangeArrowheads="1"/>
                </p:cNvSpPr>
                <p:nvPr/>
              </p:nvSpPr>
              <p:spPr bwMode="auto">
                <a:xfrm>
                  <a:off x="1193"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6</a:t>
                  </a:r>
                </a:p>
              </p:txBody>
            </p:sp>
            <p:sp>
              <p:nvSpPr>
                <p:cNvPr id="84" name="Rectangle 29"/>
                <p:cNvSpPr>
                  <a:spLocks noChangeArrowheads="1"/>
                </p:cNvSpPr>
                <p:nvPr/>
              </p:nvSpPr>
              <p:spPr bwMode="auto">
                <a:xfrm>
                  <a:off x="1810"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6</a:t>
                  </a:r>
                </a:p>
              </p:txBody>
            </p:sp>
            <p:sp>
              <p:nvSpPr>
                <p:cNvPr id="85" name="Rectangle 30"/>
                <p:cNvSpPr>
                  <a:spLocks noChangeArrowheads="1"/>
                </p:cNvSpPr>
                <p:nvPr/>
              </p:nvSpPr>
              <p:spPr bwMode="auto">
                <a:xfrm>
                  <a:off x="2379"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2</a:t>
                  </a:r>
                </a:p>
              </p:txBody>
            </p:sp>
            <p:sp>
              <p:nvSpPr>
                <p:cNvPr id="86" name="Rectangle 31"/>
                <p:cNvSpPr>
                  <a:spLocks noChangeArrowheads="1"/>
                </p:cNvSpPr>
                <p:nvPr/>
              </p:nvSpPr>
              <p:spPr bwMode="auto">
                <a:xfrm>
                  <a:off x="4786" y="22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4</a:t>
                  </a:r>
                </a:p>
              </p:txBody>
            </p:sp>
            <p:sp>
              <p:nvSpPr>
                <p:cNvPr id="87" name="Rectangle 32"/>
                <p:cNvSpPr>
                  <a:spLocks noChangeArrowheads="1"/>
                </p:cNvSpPr>
                <p:nvPr/>
              </p:nvSpPr>
              <p:spPr bwMode="auto">
                <a:xfrm>
                  <a:off x="659" y="2220"/>
                  <a:ext cx="3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字节</a:t>
                  </a:r>
                  <a:endParaRPr kumimoji="1" lang="zh-CN" altLang="en-US" sz="1600" b="1" dirty="0">
                    <a:solidFill>
                      <a:srgbClr val="000099"/>
                    </a:solidFill>
                    <a:latin typeface="+mn-lt"/>
                    <a:ea typeface="黑体" pitchFamily="2" charset="-122"/>
                  </a:endParaRPr>
                </a:p>
              </p:txBody>
            </p:sp>
            <p:sp>
              <p:nvSpPr>
                <p:cNvPr id="88" name="Text Box 33"/>
                <p:cNvSpPr txBox="1">
                  <a:spLocks noChangeArrowheads="1"/>
                </p:cNvSpPr>
                <p:nvPr/>
              </p:nvSpPr>
              <p:spPr bwMode="auto">
                <a:xfrm>
                  <a:off x="3777" y="2199"/>
                  <a:ext cx="7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b="1" dirty="0">
                      <a:solidFill>
                        <a:srgbClr val="000099"/>
                      </a:solidFill>
                      <a:latin typeface="+mn-lt"/>
                      <a:ea typeface="黑体" pitchFamily="2" charset="-122"/>
                    </a:rPr>
                    <a:t>46 ~ 1500</a:t>
                  </a:r>
                </a:p>
              </p:txBody>
            </p:sp>
          </p:grpSp>
        </p:grpSp>
        <p:grpSp>
          <p:nvGrpSpPr>
            <p:cNvPr id="68" name="Group 34"/>
            <p:cNvGrpSpPr>
              <a:grpSpLocks/>
            </p:cNvGrpSpPr>
            <p:nvPr/>
          </p:nvGrpSpPr>
          <p:grpSpPr bwMode="auto">
            <a:xfrm>
              <a:off x="4669235" y="2971800"/>
              <a:ext cx="3384550" cy="990600"/>
              <a:chOff x="2715" y="1872"/>
              <a:chExt cx="1968" cy="624"/>
            </a:xfrm>
          </p:grpSpPr>
          <p:sp>
            <p:nvSpPr>
              <p:cNvPr id="69" name="AutoShape 35"/>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数据报</a:t>
                </a:r>
              </a:p>
            </p:txBody>
          </p:sp>
        </p:grpSp>
      </p:grpSp>
      <p:grpSp>
        <p:nvGrpSpPr>
          <p:cNvPr id="451622" name="Group 38"/>
          <p:cNvGrpSpPr>
            <a:grpSpLocks/>
          </p:cNvGrpSpPr>
          <p:nvPr/>
        </p:nvGrpSpPr>
        <p:grpSpPr bwMode="auto">
          <a:xfrm>
            <a:off x="128985" y="4221165"/>
            <a:ext cx="4915165" cy="2462214"/>
            <a:chOff x="75" y="2659"/>
            <a:chExt cx="2858" cy="1551"/>
          </a:xfrm>
        </p:grpSpPr>
        <p:sp>
          <p:nvSpPr>
            <p:cNvPr id="451623" name="Rectangle 39"/>
            <p:cNvSpPr>
              <a:spLocks noChangeArrowheads="1"/>
            </p:cNvSpPr>
            <p:nvPr/>
          </p:nvSpPr>
          <p:spPr bwMode="auto">
            <a:xfrm>
              <a:off x="123" y="3606"/>
              <a:ext cx="2757" cy="262"/>
            </a:xfrm>
            <a:prstGeom prst="rect">
              <a:avLst/>
            </a:prstGeom>
            <a:solidFill>
              <a:srgbClr val="FFFF99"/>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24" name="Rectangle 40"/>
            <p:cNvSpPr>
              <a:spLocks noChangeArrowheads="1"/>
            </p:cNvSpPr>
            <p:nvPr/>
          </p:nvSpPr>
          <p:spPr bwMode="auto">
            <a:xfrm>
              <a:off x="75" y="3633"/>
              <a:ext cx="28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10101010101010     101010101010 10101011</a:t>
              </a:r>
            </a:p>
          </p:txBody>
        </p:sp>
        <p:sp>
          <p:nvSpPr>
            <p:cNvPr id="451625" name="Line 41"/>
            <p:cNvSpPr>
              <a:spLocks noChangeShapeType="1"/>
            </p:cNvSpPr>
            <p:nvPr/>
          </p:nvSpPr>
          <p:spPr bwMode="auto">
            <a:xfrm>
              <a:off x="2252" y="3604"/>
              <a:ext cx="0" cy="2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26" name="Rectangle 42"/>
            <p:cNvSpPr>
              <a:spLocks noChangeArrowheads="1"/>
            </p:cNvSpPr>
            <p:nvPr/>
          </p:nvSpPr>
          <p:spPr bwMode="auto">
            <a:xfrm>
              <a:off x="841" y="3892"/>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b="1" dirty="0">
                  <a:solidFill>
                    <a:srgbClr val="000099"/>
                  </a:solidFill>
                  <a:latin typeface="+mn-lt"/>
                  <a:ea typeface="黑体" pitchFamily="2" charset="-122"/>
                </a:rPr>
                <a:t>前同步码</a:t>
              </a:r>
            </a:p>
          </p:txBody>
        </p:sp>
        <p:sp>
          <p:nvSpPr>
            <p:cNvPr id="451627" name="Rectangle 43"/>
            <p:cNvSpPr>
              <a:spLocks noChangeArrowheads="1"/>
            </p:cNvSpPr>
            <p:nvPr/>
          </p:nvSpPr>
          <p:spPr bwMode="auto">
            <a:xfrm>
              <a:off x="2294" y="3874"/>
              <a:ext cx="51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b="1" dirty="0">
                  <a:solidFill>
                    <a:srgbClr val="000099"/>
                  </a:solidFill>
                  <a:latin typeface="+mn-lt"/>
                  <a:ea typeface="黑体" pitchFamily="2" charset="-122"/>
                </a:rPr>
                <a:t>帧开始</a:t>
              </a:r>
            </a:p>
            <a:p>
              <a:pPr defTabSz="762000" eaLnBrk="0" hangingPunct="0">
                <a:lnSpc>
                  <a:spcPct val="80000"/>
                </a:lnSpc>
              </a:pPr>
              <a:r>
                <a:rPr kumimoji="1" lang="zh-CN" altLang="en-US" b="1" dirty="0">
                  <a:solidFill>
                    <a:srgbClr val="000099"/>
                  </a:solidFill>
                  <a:latin typeface="+mn-lt"/>
                  <a:ea typeface="黑体" pitchFamily="2" charset="-122"/>
                </a:rPr>
                <a:t>定界符</a:t>
              </a:r>
            </a:p>
          </p:txBody>
        </p:sp>
        <p:sp>
          <p:nvSpPr>
            <p:cNvPr id="451628" name="Rectangle 44"/>
            <p:cNvSpPr>
              <a:spLocks noChangeArrowheads="1"/>
            </p:cNvSpPr>
            <p:nvPr/>
          </p:nvSpPr>
          <p:spPr bwMode="auto">
            <a:xfrm>
              <a:off x="884" y="339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7 </a:t>
              </a:r>
              <a:r>
                <a:rPr kumimoji="1" lang="zh-CN" altLang="en-US" b="1">
                  <a:solidFill>
                    <a:srgbClr val="000099"/>
                  </a:solidFill>
                  <a:latin typeface="+mn-lt"/>
                  <a:ea typeface="黑体" pitchFamily="2" charset="-122"/>
                </a:rPr>
                <a:t>字节</a:t>
              </a:r>
            </a:p>
          </p:txBody>
        </p:sp>
        <p:sp>
          <p:nvSpPr>
            <p:cNvPr id="451629" name="Rectangle 45"/>
            <p:cNvSpPr>
              <a:spLocks noChangeArrowheads="1"/>
            </p:cNvSpPr>
            <p:nvPr/>
          </p:nvSpPr>
          <p:spPr bwMode="auto">
            <a:xfrm>
              <a:off x="2266" y="3380"/>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solidFill>
                    <a:srgbClr val="000099"/>
                  </a:solidFill>
                  <a:latin typeface="+mn-lt"/>
                  <a:ea typeface="黑体" pitchFamily="2" charset="-122"/>
                </a:rPr>
                <a:t>1 </a:t>
              </a:r>
              <a:r>
                <a:rPr kumimoji="1" lang="zh-CN" altLang="en-US" b="1" dirty="0">
                  <a:solidFill>
                    <a:srgbClr val="000099"/>
                  </a:solidFill>
                  <a:latin typeface="+mn-lt"/>
                  <a:ea typeface="黑体" pitchFamily="2" charset="-122"/>
                </a:rPr>
                <a:t>字节</a:t>
              </a:r>
            </a:p>
          </p:txBody>
        </p:sp>
        <p:sp>
          <p:nvSpPr>
            <p:cNvPr id="451630" name="Line 46"/>
            <p:cNvSpPr>
              <a:spLocks noChangeShapeType="1"/>
            </p:cNvSpPr>
            <p:nvPr/>
          </p:nvSpPr>
          <p:spPr bwMode="auto">
            <a:xfrm flipV="1">
              <a:off x="131" y="3294"/>
              <a:ext cx="184" cy="310"/>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1" name="Line 47"/>
            <p:cNvSpPr>
              <a:spLocks noChangeShapeType="1"/>
            </p:cNvSpPr>
            <p:nvPr/>
          </p:nvSpPr>
          <p:spPr bwMode="auto">
            <a:xfrm>
              <a:off x="969" y="3302"/>
              <a:ext cx="1911" cy="302"/>
            </a:xfrm>
            <a:prstGeom prst="line">
              <a:avLst/>
            </a:prstGeom>
            <a:noFill/>
            <a:ln w="1270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51632" name="Text Box 48"/>
            <p:cNvSpPr txBox="1">
              <a:spLocks noChangeArrowheads="1"/>
            </p:cNvSpPr>
            <p:nvPr/>
          </p:nvSpPr>
          <p:spPr bwMode="auto">
            <a:xfrm>
              <a:off x="1158" y="361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dirty="0">
                  <a:solidFill>
                    <a:srgbClr val="000099"/>
                  </a:solidFill>
                  <a:latin typeface="+mn-lt"/>
                  <a:ea typeface="黑体" pitchFamily="2" charset="-122"/>
                </a:rPr>
                <a:t>…</a:t>
              </a:r>
            </a:p>
          </p:txBody>
        </p:sp>
        <p:grpSp>
          <p:nvGrpSpPr>
            <p:cNvPr id="451633" name="Group 49"/>
            <p:cNvGrpSpPr>
              <a:grpSpLocks/>
            </p:cNvGrpSpPr>
            <p:nvPr/>
          </p:nvGrpSpPr>
          <p:grpSpPr bwMode="auto">
            <a:xfrm>
              <a:off x="158" y="2659"/>
              <a:ext cx="817" cy="625"/>
              <a:chOff x="158" y="2659"/>
              <a:chExt cx="817" cy="625"/>
            </a:xfrm>
          </p:grpSpPr>
          <p:grpSp>
            <p:nvGrpSpPr>
              <p:cNvPr id="451634" name="Group 50"/>
              <p:cNvGrpSpPr>
                <a:grpSpLocks/>
              </p:cNvGrpSpPr>
              <p:nvPr/>
            </p:nvGrpSpPr>
            <p:grpSpPr bwMode="auto">
              <a:xfrm>
                <a:off x="333" y="2976"/>
                <a:ext cx="642" cy="308"/>
                <a:chOff x="333" y="2976"/>
                <a:chExt cx="642" cy="308"/>
              </a:xfrm>
            </p:grpSpPr>
            <p:sp>
              <p:nvSpPr>
                <p:cNvPr id="451635" name="Rectangle 51"/>
                <p:cNvSpPr>
                  <a:spLocks noChangeArrowheads="1"/>
                </p:cNvSpPr>
                <p:nvPr/>
              </p:nvSpPr>
              <p:spPr bwMode="auto">
                <a:xfrm>
                  <a:off x="333" y="2976"/>
                  <a:ext cx="642" cy="308"/>
                </a:xfrm>
                <a:prstGeom prst="rect">
                  <a:avLst/>
                </a:prstGeom>
                <a:solidFill>
                  <a:srgbClr val="FFFF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51636" name="Rectangle 52"/>
                <p:cNvSpPr>
                  <a:spLocks noChangeArrowheads="1"/>
                </p:cNvSpPr>
                <p:nvPr/>
              </p:nvSpPr>
              <p:spPr bwMode="auto">
                <a:xfrm>
                  <a:off x="419" y="3034"/>
                  <a:ext cx="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solidFill>
                        <a:srgbClr val="000099"/>
                      </a:solidFill>
                      <a:latin typeface="+mn-lt"/>
                      <a:ea typeface="黑体" pitchFamily="2" charset="-122"/>
                    </a:rPr>
                    <a:t>8 </a:t>
                  </a:r>
                  <a:r>
                    <a:rPr kumimoji="1" lang="zh-CN" altLang="en-US" b="1">
                      <a:solidFill>
                        <a:srgbClr val="000099"/>
                      </a:solidFill>
                      <a:latin typeface="+mn-lt"/>
                      <a:ea typeface="黑体" pitchFamily="2" charset="-122"/>
                    </a:rPr>
                    <a:t>字节</a:t>
                  </a:r>
                </a:p>
              </p:txBody>
            </p:sp>
          </p:grpSp>
          <p:sp>
            <p:nvSpPr>
              <p:cNvPr id="451637" name="AutoShape 53"/>
              <p:cNvSpPr>
                <a:spLocks noChangeArrowheads="1"/>
              </p:cNvSpPr>
              <p:nvPr/>
            </p:nvSpPr>
            <p:spPr bwMode="auto">
              <a:xfrm>
                <a:off x="171" y="2679"/>
                <a:ext cx="400" cy="2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b="1">
                  <a:solidFill>
                    <a:srgbClr val="000099"/>
                  </a:solidFill>
                  <a:latin typeface="+mn-lt"/>
                  <a:ea typeface="黑体" pitchFamily="2" charset="-122"/>
                </a:endParaRPr>
              </a:p>
            </p:txBody>
          </p:sp>
          <p:sp>
            <p:nvSpPr>
              <p:cNvPr id="451638" name="Rectangle 54"/>
              <p:cNvSpPr>
                <a:spLocks noChangeArrowheads="1"/>
              </p:cNvSpPr>
              <p:nvPr/>
            </p:nvSpPr>
            <p:spPr bwMode="auto">
              <a:xfrm>
                <a:off x="158" y="2659"/>
                <a:ext cx="4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插入</a:t>
                </a:r>
              </a:p>
            </p:txBody>
          </p:sp>
        </p:grpSp>
      </p:grpSp>
    </p:spTree>
    <p:extLst>
      <p:ext uri="{BB962C8B-B14F-4D97-AF65-F5344CB8AC3E}">
        <p14:creationId xmlns:p14="http://schemas.microsoft.com/office/powerpoint/2010/main" val="653210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164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51622"/>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451622"/>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9" grpId="0" animBg="1"/>
      <p:bldP spid="45164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p:cNvSpPr>
            <a:spLocks noGrp="1" noChangeArrowheads="1"/>
          </p:cNvSpPr>
          <p:nvPr>
            <p:ph type="title"/>
          </p:nvPr>
        </p:nvSpPr>
        <p:spPr/>
        <p:txBody>
          <a:bodyPr/>
          <a:lstStyle/>
          <a:p>
            <a:pPr algn="ctr"/>
            <a:r>
              <a:rPr lang="zh-CN" altLang="en-US"/>
              <a:t>无效的 </a:t>
            </a:r>
            <a:r>
              <a:rPr lang="en-US" altLang="zh-CN"/>
              <a:t>MAC </a:t>
            </a:r>
            <a:r>
              <a:rPr lang="zh-CN" altLang="en-US"/>
              <a:t>帧 </a:t>
            </a:r>
          </a:p>
        </p:txBody>
      </p:sp>
      <p:sp>
        <p:nvSpPr>
          <p:cNvPr id="452610" name="Rectangle 2"/>
          <p:cNvSpPr>
            <a:spLocks noGrp="1" noChangeArrowheads="1"/>
          </p:cNvSpPr>
          <p:nvPr>
            <p:ph idx="1"/>
          </p:nvPr>
        </p:nvSpPr>
        <p:spPr/>
        <p:txBody>
          <a:bodyPr/>
          <a:lstStyle/>
          <a:p>
            <a:r>
              <a:rPr lang="zh-CN" altLang="en-US" dirty="0"/>
              <a:t>数据字段的长度与长度字段的值不一致；</a:t>
            </a:r>
          </a:p>
          <a:p>
            <a:r>
              <a:rPr lang="zh-CN" altLang="en-US" dirty="0"/>
              <a:t>帧的长度不是整数个字节；</a:t>
            </a:r>
          </a:p>
          <a:p>
            <a:r>
              <a:rPr lang="zh-CN" altLang="en-US" dirty="0"/>
              <a:t>用收到的帧检验序列 </a:t>
            </a:r>
            <a:r>
              <a:rPr lang="en-US" altLang="zh-CN" dirty="0"/>
              <a:t>FCS </a:t>
            </a:r>
            <a:r>
              <a:rPr lang="zh-CN" altLang="en-US" dirty="0"/>
              <a:t>查出有差错；</a:t>
            </a:r>
          </a:p>
          <a:p>
            <a:r>
              <a:rPr lang="zh-CN" altLang="en-US" dirty="0"/>
              <a:t>数据字段的长度不在 </a:t>
            </a:r>
            <a:r>
              <a:rPr lang="en-US" altLang="zh-CN" dirty="0"/>
              <a:t>46 ~ 1500 </a:t>
            </a:r>
            <a:r>
              <a:rPr lang="zh-CN" altLang="en-US" dirty="0"/>
              <a:t>字节之间。</a:t>
            </a:r>
          </a:p>
          <a:p>
            <a:r>
              <a:rPr lang="zh-CN" altLang="en-US" dirty="0"/>
              <a:t>有效的 </a:t>
            </a:r>
            <a:r>
              <a:rPr lang="en-US" altLang="zh-CN" dirty="0"/>
              <a:t>MAC </a:t>
            </a:r>
            <a:r>
              <a:rPr lang="zh-CN" altLang="en-US" dirty="0"/>
              <a:t>帧长度为 </a:t>
            </a:r>
            <a:r>
              <a:rPr lang="en-US" altLang="zh-CN" dirty="0"/>
              <a:t>64 ~ 1518 </a:t>
            </a:r>
            <a:r>
              <a:rPr lang="zh-CN" altLang="en-US" dirty="0"/>
              <a:t>字节之间。</a:t>
            </a:r>
          </a:p>
        </p:txBody>
      </p:sp>
      <p:sp>
        <p:nvSpPr>
          <p:cNvPr id="2" name="矩形 1"/>
          <p:cNvSpPr/>
          <p:nvPr/>
        </p:nvSpPr>
        <p:spPr>
          <a:xfrm>
            <a:off x="989351" y="4509120"/>
            <a:ext cx="8019737" cy="1077218"/>
          </a:xfrm>
          <a:prstGeom prst="rect">
            <a:avLst/>
          </a:prstGeom>
          <a:solidFill>
            <a:srgbClr val="000066"/>
          </a:solidFill>
        </p:spPr>
        <p:txBody>
          <a:bodyPr wrap="square">
            <a:spAutoFit/>
          </a:bodyPr>
          <a:lstStyle/>
          <a:p>
            <a:r>
              <a:rPr lang="zh-CN" altLang="en-US" sz="3200" b="1" dirty="0">
                <a:solidFill>
                  <a:schemeClr val="bg1"/>
                </a:solidFill>
                <a:latin typeface="+mn-lt"/>
                <a:ea typeface="黑体" pitchFamily="2" charset="-122"/>
              </a:rPr>
              <a:t>对于检查出的无效 </a:t>
            </a:r>
            <a:r>
              <a:rPr lang="en-US" altLang="zh-CN" sz="3200" b="1" dirty="0">
                <a:solidFill>
                  <a:schemeClr val="bg1"/>
                </a:solidFill>
                <a:latin typeface="+mn-lt"/>
                <a:ea typeface="黑体" pitchFamily="2" charset="-122"/>
              </a:rPr>
              <a:t>MAC </a:t>
            </a:r>
            <a:r>
              <a:rPr lang="zh-CN" altLang="en-US" sz="3200" b="1" dirty="0">
                <a:solidFill>
                  <a:schemeClr val="bg1"/>
                </a:solidFill>
                <a:latin typeface="+mn-lt"/>
                <a:ea typeface="黑体" pitchFamily="2" charset="-122"/>
              </a:rPr>
              <a:t>帧就简单地丢弃。以太网不负责重传丢弃的帧。 </a:t>
            </a:r>
          </a:p>
        </p:txBody>
      </p:sp>
    </p:spTree>
    <p:extLst>
      <p:ext uri="{BB962C8B-B14F-4D97-AF65-F5344CB8AC3E}">
        <p14:creationId xmlns:p14="http://schemas.microsoft.com/office/powerpoint/2010/main" val="9401476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下述协议中</a:t>
            </a:r>
            <a:r>
              <a:rPr lang="en-US" altLang="zh-CN" sz="2800" dirty="0"/>
              <a:t>,()</a:t>
            </a:r>
            <a:r>
              <a:rPr lang="zh-CN" altLang="en-US" sz="2800" dirty="0"/>
              <a:t>不是链路层的标准。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smtClean="0"/>
              <a:t>ICMP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HDLC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PPP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 SLIP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363966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6496" y="2780928"/>
            <a:ext cx="9281931" cy="606713"/>
          </a:xfrm>
          <a:prstGeom prst="rect">
            <a:avLst/>
          </a:prstGeom>
        </p:spPr>
      </p:pic>
    </p:spTree>
    <p:extLst>
      <p:ext uri="{BB962C8B-B14F-4D97-AF65-F5344CB8AC3E}">
        <p14:creationId xmlns:p14="http://schemas.microsoft.com/office/powerpoint/2010/main" val="3221120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zh-CN" dirty="0"/>
              <a:t>扩展的以太网</a:t>
            </a:r>
            <a:endParaRPr lang="zh-CN" altLang="en-US" dirty="0"/>
          </a:p>
        </p:txBody>
      </p:sp>
      <p:sp>
        <p:nvSpPr>
          <p:cNvPr id="3" name="内容占位符 2"/>
          <p:cNvSpPr>
            <a:spLocks noGrp="1"/>
          </p:cNvSpPr>
          <p:nvPr>
            <p:ph idx="1"/>
          </p:nvPr>
        </p:nvSpPr>
        <p:spPr/>
        <p:txBody>
          <a:bodyPr/>
          <a:lstStyle/>
          <a:p>
            <a:r>
              <a:rPr lang="en-US" altLang="zh-CN" dirty="0"/>
              <a:t>3.4.1  </a:t>
            </a:r>
            <a:r>
              <a:rPr lang="zh-CN" altLang="zh-CN" dirty="0"/>
              <a:t>在物理层扩展以太网</a:t>
            </a:r>
          </a:p>
          <a:p>
            <a:r>
              <a:rPr lang="en-US" altLang="zh-CN" dirty="0"/>
              <a:t>3.4.2  </a:t>
            </a:r>
            <a:r>
              <a:rPr lang="zh-CN" altLang="zh-CN" dirty="0"/>
              <a:t>在数据链路层扩展以太网</a:t>
            </a:r>
          </a:p>
          <a:p>
            <a:r>
              <a:rPr lang="en-US" altLang="zh-CN" dirty="0"/>
              <a:t>3.4.3  </a:t>
            </a:r>
            <a:r>
              <a:rPr lang="zh-CN" altLang="zh-CN" dirty="0"/>
              <a:t>虚拟局域网</a:t>
            </a:r>
          </a:p>
        </p:txBody>
      </p:sp>
    </p:spTree>
    <p:extLst>
      <p:ext uri="{BB962C8B-B14F-4D97-AF65-F5344CB8AC3E}">
        <p14:creationId xmlns:p14="http://schemas.microsoft.com/office/powerpoint/2010/main" val="41352410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zh-CN" dirty="0"/>
              <a:t>3.4.1  </a:t>
            </a:r>
            <a:r>
              <a:rPr lang="zh-CN" altLang="en-US" dirty="0"/>
              <a:t>在物理层扩展以太网</a:t>
            </a:r>
          </a:p>
        </p:txBody>
      </p:sp>
      <p:sp>
        <p:nvSpPr>
          <p:cNvPr id="653316" name="Rectangle 4"/>
          <p:cNvSpPr>
            <a:spLocks noGrp="1" noChangeArrowheads="1"/>
          </p:cNvSpPr>
          <p:nvPr>
            <p:ph idx="1"/>
          </p:nvPr>
        </p:nvSpPr>
        <p:spPr>
          <a:noFill/>
          <a:ln/>
        </p:spPr>
        <p:txBody>
          <a:bodyPr/>
          <a:lstStyle/>
          <a:p>
            <a:r>
              <a:rPr lang="zh-CN" altLang="en-US" dirty="0">
                <a:solidFill>
                  <a:srgbClr val="FF0000"/>
                </a:solidFill>
              </a:rPr>
              <a:t>使用光纤扩展</a:t>
            </a:r>
            <a:endParaRPr lang="en-US" altLang="zh-CN" dirty="0">
              <a:solidFill>
                <a:srgbClr val="FF0000"/>
              </a:solidFill>
            </a:endParaRPr>
          </a:p>
          <a:p>
            <a:pPr lvl="1"/>
            <a:r>
              <a:rPr lang="zh-CN" altLang="en-US" dirty="0"/>
              <a:t>主机使用光纤</a:t>
            </a:r>
            <a:r>
              <a:rPr lang="zh-CN" altLang="zh-CN" dirty="0"/>
              <a:t>（通常是一对光纤）</a:t>
            </a:r>
            <a:r>
              <a:rPr lang="zh-CN" altLang="en-US" dirty="0"/>
              <a:t>和一对光纤调制解调器连接到集线器。 </a:t>
            </a:r>
            <a:endParaRPr lang="en-US" altLang="zh-CN" dirty="0"/>
          </a:p>
          <a:p>
            <a:pPr lvl="1"/>
            <a:r>
              <a:rPr lang="zh-CN" altLang="zh-CN" dirty="0"/>
              <a:t>很容易使主机和几公里以外的集线器相连接</a:t>
            </a:r>
            <a:r>
              <a:rPr lang="zh-CN" altLang="en-US" dirty="0"/>
              <a:t>。</a:t>
            </a:r>
          </a:p>
        </p:txBody>
      </p:sp>
      <p:sp>
        <p:nvSpPr>
          <p:cNvPr id="653318" name="Text Box 6"/>
          <p:cNvSpPr txBox="1">
            <a:spLocks noChangeArrowheads="1"/>
          </p:cNvSpPr>
          <p:nvPr/>
        </p:nvSpPr>
        <p:spPr bwMode="auto">
          <a:xfrm>
            <a:off x="8045185" y="2716213"/>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800">
              <a:solidFill>
                <a:schemeClr val="folHlink"/>
              </a:solidFill>
              <a:latin typeface="Arial" charset="0"/>
              <a:ea typeface="黑体" pitchFamily="2" charset="-122"/>
            </a:endParaRPr>
          </a:p>
        </p:txBody>
      </p:sp>
      <p:sp>
        <p:nvSpPr>
          <p:cNvPr id="3" name="矩形 2"/>
          <p:cNvSpPr/>
          <p:nvPr/>
        </p:nvSpPr>
        <p:spPr>
          <a:xfrm>
            <a:off x="1127991" y="5631631"/>
            <a:ext cx="8217497" cy="461665"/>
          </a:xfrm>
          <a:prstGeom prst="rect">
            <a:avLst/>
          </a:prstGeom>
        </p:spPr>
        <p:txBody>
          <a:bodyPr wrap="square">
            <a:spAutoFit/>
          </a:bodyPr>
          <a:lstStyle/>
          <a:p>
            <a:pPr algn="ctr"/>
            <a:r>
              <a:rPr lang="zh-CN" altLang="zh-CN" sz="2400" b="1" dirty="0">
                <a:latin typeface="+mn-lt"/>
                <a:ea typeface="黑体" pitchFamily="2" charset="-122"/>
              </a:rPr>
              <a:t>主机使用光纤和一对光纤调制解调器连接到集线器</a:t>
            </a:r>
            <a:endParaRPr lang="zh-CN" altLang="en-US" sz="2400" b="1" dirty="0">
              <a:latin typeface="+mn-lt"/>
              <a:ea typeface="黑体" pitchFamily="2" charset="-122"/>
            </a:endParaRPr>
          </a:p>
        </p:txBody>
      </p:sp>
      <p:grpSp>
        <p:nvGrpSpPr>
          <p:cNvPr id="5" name="组合 4"/>
          <p:cNvGrpSpPr/>
          <p:nvPr/>
        </p:nvGrpSpPr>
        <p:grpSpPr>
          <a:xfrm>
            <a:off x="1208584" y="3399383"/>
            <a:ext cx="8128345" cy="2168095"/>
            <a:chOff x="1414830" y="3421145"/>
            <a:chExt cx="8128345" cy="2168095"/>
          </a:xfrm>
        </p:grpSpPr>
        <p:pic>
          <p:nvPicPr>
            <p:cNvPr id="65331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9" name="Text Box 7"/>
            <p:cNvSpPr txBox="1">
              <a:spLocks noChangeArrowheads="1"/>
            </p:cNvSpPr>
            <p:nvPr/>
          </p:nvSpPr>
          <p:spPr bwMode="auto">
            <a:xfrm>
              <a:off x="8378631" y="3421145"/>
              <a:ext cx="1068876"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itchFamily="2" charset="-122"/>
                </a:rPr>
                <a:t>以太网</a:t>
              </a:r>
            </a:p>
            <a:p>
              <a:pPr>
                <a:lnSpc>
                  <a:spcPct val="90000"/>
                </a:lnSpc>
              </a:pPr>
              <a:r>
                <a:rPr lang="zh-CN" altLang="en-US" sz="2400" b="1" dirty="0">
                  <a:solidFill>
                    <a:srgbClr val="000099"/>
                  </a:solidFill>
                  <a:latin typeface="+mn-lt"/>
                  <a:ea typeface="黑体" pitchFamily="2" charset="-122"/>
                </a:rPr>
                <a:t>集线器</a:t>
              </a:r>
            </a:p>
          </p:txBody>
        </p:sp>
        <p:sp>
          <p:nvSpPr>
            <p:cNvPr id="653320" name="Line 8"/>
            <p:cNvSpPr>
              <a:spLocks noChangeShapeType="1"/>
            </p:cNvSpPr>
            <p:nvPr/>
          </p:nvSpPr>
          <p:spPr bwMode="auto">
            <a:xfrm>
              <a:off x="1844248" y="4598748"/>
              <a:ext cx="676725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53321" name="Text Box 9"/>
            <p:cNvSpPr txBox="1">
              <a:spLocks noChangeArrowheads="1"/>
            </p:cNvSpPr>
            <p:nvPr/>
          </p:nvSpPr>
          <p:spPr bwMode="auto">
            <a:xfrm>
              <a:off x="4733900" y="405423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FF0000"/>
                  </a:solidFill>
                  <a:latin typeface="+mn-lt"/>
                  <a:ea typeface="黑体" pitchFamily="2" charset="-122"/>
                </a:rPr>
                <a:t>光纤</a:t>
              </a:r>
            </a:p>
          </p:txBody>
        </p:sp>
        <p:sp>
          <p:nvSpPr>
            <p:cNvPr id="653322" name="Text Box 10"/>
            <p:cNvSpPr txBox="1">
              <a:spLocks noChangeArrowheads="1"/>
            </p:cNvSpPr>
            <p:nvPr/>
          </p:nvSpPr>
          <p:spPr bwMode="auto">
            <a:xfrm>
              <a:off x="6977073" y="4832110"/>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itchFamily="2" charset="-122"/>
                </a:rPr>
                <a:t>光纤</a:t>
              </a:r>
            </a:p>
            <a:p>
              <a:pPr algn="ctr">
                <a:lnSpc>
                  <a:spcPct val="90000"/>
                </a:lnSpc>
              </a:pPr>
              <a:r>
                <a:rPr lang="zh-CN" altLang="en-US" sz="2400" b="1" dirty="0">
                  <a:solidFill>
                    <a:srgbClr val="000099"/>
                  </a:solidFill>
                  <a:latin typeface="+mn-lt"/>
                  <a:ea typeface="黑体" pitchFamily="2" charset="-122"/>
                </a:rPr>
                <a:t>调制解调器</a:t>
              </a:r>
            </a:p>
          </p:txBody>
        </p:sp>
        <p:pic>
          <p:nvPicPr>
            <p:cNvPr id="653323"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175" y="4027249"/>
              <a:ext cx="692147"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4"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9701"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3325"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410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3326" name="Text Box 14"/>
            <p:cNvSpPr txBox="1">
              <a:spLocks noChangeArrowheads="1"/>
            </p:cNvSpPr>
            <p:nvPr/>
          </p:nvSpPr>
          <p:spPr bwMode="auto">
            <a:xfrm>
              <a:off x="1705615" y="4789248"/>
              <a:ext cx="166320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400" b="1" dirty="0">
                  <a:solidFill>
                    <a:srgbClr val="000099"/>
                  </a:solidFill>
                  <a:latin typeface="+mn-lt"/>
                  <a:ea typeface="黑体" pitchFamily="2" charset="-122"/>
                </a:rPr>
                <a:t>光纤</a:t>
              </a:r>
            </a:p>
            <a:p>
              <a:pPr algn="ctr">
                <a:lnSpc>
                  <a:spcPct val="90000"/>
                </a:lnSpc>
              </a:pPr>
              <a:r>
                <a:rPr lang="zh-CN" altLang="en-US" sz="2400" b="1" dirty="0">
                  <a:solidFill>
                    <a:srgbClr val="000099"/>
                  </a:solidFill>
                  <a:latin typeface="+mn-lt"/>
                  <a:ea typeface="黑体" pitchFamily="2" charset="-122"/>
                </a:rPr>
                <a:t>调制解调器</a:t>
              </a:r>
            </a:p>
          </p:txBody>
        </p:sp>
        <p:sp>
          <p:nvSpPr>
            <p:cNvPr id="17" name="Text Box 7"/>
            <p:cNvSpPr txBox="1">
              <a:spLocks noChangeArrowheads="1"/>
            </p:cNvSpPr>
            <p:nvPr/>
          </p:nvSpPr>
          <p:spPr bwMode="auto">
            <a:xfrm>
              <a:off x="1414830" y="3580332"/>
              <a:ext cx="8034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400" b="1" dirty="0">
                  <a:solidFill>
                    <a:srgbClr val="000099"/>
                  </a:solidFill>
                  <a:latin typeface="+mn-lt"/>
                  <a:ea typeface="黑体" pitchFamily="2" charset="-122"/>
                </a:rPr>
                <a:t>主机</a:t>
              </a:r>
            </a:p>
          </p:txBody>
        </p:sp>
      </p:grpSp>
    </p:spTree>
    <p:extLst>
      <p:ext uri="{BB962C8B-B14F-4D97-AF65-F5344CB8AC3E}">
        <p14:creationId xmlns:p14="http://schemas.microsoft.com/office/powerpoint/2010/main" val="26460805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lstStyle/>
          <a:p>
            <a:r>
              <a:rPr lang="en-US" altLang="zh-CN" dirty="0"/>
              <a:t>3.4.1  </a:t>
            </a:r>
            <a:r>
              <a:rPr lang="zh-CN" altLang="en-US" dirty="0"/>
              <a:t>在物理层扩展以太网</a:t>
            </a:r>
          </a:p>
        </p:txBody>
      </p:sp>
      <p:sp>
        <p:nvSpPr>
          <p:cNvPr id="644098" name="Rectangle 2"/>
          <p:cNvSpPr>
            <a:spLocks noGrp="1" noChangeArrowheads="1"/>
          </p:cNvSpPr>
          <p:nvPr>
            <p:ph idx="1"/>
          </p:nvPr>
        </p:nvSpPr>
        <p:spPr/>
        <p:txBody>
          <a:bodyPr/>
          <a:lstStyle/>
          <a:p>
            <a:r>
              <a:rPr lang="zh-CN" altLang="en-US" dirty="0">
                <a:solidFill>
                  <a:srgbClr val="FF0000"/>
                </a:solidFill>
              </a:rPr>
              <a:t>使用集线器扩展</a:t>
            </a:r>
            <a:endParaRPr lang="en-US" altLang="zh-CN" dirty="0">
              <a:solidFill>
                <a:srgbClr val="FF0000"/>
              </a:solidFill>
            </a:endParaRPr>
          </a:p>
          <a:p>
            <a:pPr lvl="1"/>
            <a:r>
              <a:rPr lang="zh-CN" altLang="en-US" dirty="0"/>
              <a:t>使用多个集线器可连成更大的、</a:t>
            </a:r>
            <a:r>
              <a:rPr lang="zh-CN" altLang="zh-CN" dirty="0"/>
              <a:t>多级</a:t>
            </a:r>
            <a:r>
              <a:rPr lang="zh-CN" altLang="en-US" dirty="0"/>
              <a:t>星形</a:t>
            </a:r>
            <a:r>
              <a:rPr lang="zh-CN" altLang="zh-CN" dirty="0"/>
              <a:t>结构的以太网</a:t>
            </a:r>
            <a:r>
              <a:rPr lang="zh-CN" altLang="en-US" dirty="0"/>
              <a:t>。</a:t>
            </a:r>
            <a:endParaRPr lang="en-US" altLang="zh-CN" dirty="0"/>
          </a:p>
          <a:p>
            <a:pPr lvl="1"/>
            <a:r>
              <a:rPr lang="zh-CN" altLang="zh-CN" dirty="0"/>
              <a:t>例如，一个学院的三个系各有一个</a:t>
            </a:r>
            <a:r>
              <a:rPr lang="en-US" altLang="zh-CN" dirty="0"/>
              <a:t> 10BASE-T </a:t>
            </a:r>
            <a:r>
              <a:rPr lang="zh-CN" altLang="zh-CN" dirty="0"/>
              <a:t>以太网</a:t>
            </a:r>
            <a:r>
              <a:rPr lang="zh-CN" altLang="en-US" dirty="0"/>
              <a:t>，</a:t>
            </a:r>
            <a:r>
              <a:rPr lang="zh-CN" altLang="zh-CN" dirty="0"/>
              <a:t>可通过一个主干集线器把各系的以太网连接起来，成为一个更大的以太网</a:t>
            </a:r>
            <a:r>
              <a:rPr lang="zh-CN" altLang="en-US" dirty="0"/>
              <a:t>。</a:t>
            </a:r>
            <a:endParaRPr lang="zh-CN" altLang="en-US" dirty="0">
              <a:solidFill>
                <a:srgbClr val="0000FF"/>
              </a:solidFill>
            </a:endParaRPr>
          </a:p>
        </p:txBody>
      </p:sp>
    </p:spTree>
    <p:extLst>
      <p:ext uri="{BB962C8B-B14F-4D97-AF65-F5344CB8AC3E}">
        <p14:creationId xmlns:p14="http://schemas.microsoft.com/office/powerpoint/2010/main" val="11024047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352600" y="116632"/>
            <a:ext cx="7416824" cy="2736304"/>
            <a:chOff x="1162682" y="1927687"/>
            <a:chExt cx="7819909" cy="3403695"/>
          </a:xfrm>
        </p:grpSpPr>
        <p:sp>
          <p:nvSpPr>
            <p:cNvPr id="46" name="Text Box 43"/>
            <p:cNvSpPr txBox="1">
              <a:spLocks noChangeArrowheads="1"/>
            </p:cNvSpPr>
            <p:nvPr/>
          </p:nvSpPr>
          <p:spPr bwMode="auto">
            <a:xfrm>
              <a:off x="3620302" y="1927687"/>
              <a:ext cx="2659702"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Times New Roman" pitchFamily="18" charset="0"/>
                  <a:ea typeface="黑体" pitchFamily="2" charset="-122"/>
                </a:rPr>
                <a:t>三个独立的碰撞域</a:t>
              </a:r>
            </a:p>
          </p:txBody>
        </p:sp>
        <p:sp>
          <p:nvSpPr>
            <p:cNvPr id="47" name="AutoShape 77"/>
            <p:cNvSpPr>
              <a:spLocks/>
            </p:cNvSpPr>
            <p:nvPr/>
          </p:nvSpPr>
          <p:spPr bwMode="auto">
            <a:xfrm rot="5400000" flipV="1">
              <a:off x="4872443" y="-442162"/>
              <a:ext cx="415925" cy="6163733"/>
            </a:xfrm>
            <a:prstGeom prst="leftBrace">
              <a:avLst>
                <a:gd name="adj1" fmla="val 113995"/>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 name="组合 47"/>
            <p:cNvGrpSpPr/>
            <p:nvPr/>
          </p:nvGrpSpPr>
          <p:grpSpPr>
            <a:xfrm>
              <a:off x="1162682" y="2787352"/>
              <a:ext cx="7819909" cy="2544030"/>
              <a:chOff x="1012116" y="2787352"/>
              <a:chExt cx="8333372" cy="2730585"/>
            </a:xfrm>
          </p:grpSpPr>
          <p:sp>
            <p:nvSpPr>
              <p:cNvPr id="49" name="AutoShape 44"/>
              <p:cNvSpPr>
                <a:spLocks noChangeArrowheads="1"/>
              </p:cNvSpPr>
              <p:nvPr/>
            </p:nvSpPr>
            <p:spPr bwMode="auto">
              <a:xfrm>
                <a:off x="1012116" y="2787352"/>
                <a:ext cx="2672844" cy="2730585"/>
              </a:xfrm>
              <a:prstGeom prst="roundRect">
                <a:avLst>
                  <a:gd name="adj" fmla="val 16667"/>
                </a:avLst>
              </a:pr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50" name="Line 45"/>
              <p:cNvSpPr>
                <a:spLocks noChangeShapeType="1"/>
              </p:cNvSpPr>
              <p:nvPr/>
            </p:nvSpPr>
            <p:spPr bwMode="auto">
              <a:xfrm flipH="1">
                <a:off x="1431354" y="4102593"/>
                <a:ext cx="667796"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51"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9538"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Line 47"/>
              <p:cNvSpPr>
                <a:spLocks noChangeShapeType="1"/>
              </p:cNvSpPr>
              <p:nvPr/>
            </p:nvSpPr>
            <p:spPr bwMode="auto">
              <a:xfrm>
                <a:off x="2476960" y="4249542"/>
                <a:ext cx="18559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53" name="Line 48"/>
              <p:cNvSpPr>
                <a:spLocks noChangeShapeType="1"/>
              </p:cNvSpPr>
              <p:nvPr/>
            </p:nvSpPr>
            <p:spPr bwMode="auto">
              <a:xfrm>
                <a:off x="2662552" y="4224207"/>
                <a:ext cx="657855"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54" name="Line 49"/>
              <p:cNvSpPr>
                <a:spLocks noChangeShapeType="1"/>
              </p:cNvSpPr>
              <p:nvPr/>
            </p:nvSpPr>
            <p:spPr bwMode="auto">
              <a:xfrm flipH="1">
                <a:off x="2054410" y="4114416"/>
                <a:ext cx="178963"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55"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2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7249"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5276" y="4685321"/>
                <a:ext cx="502089"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 name="Text Box 53"/>
              <p:cNvSpPr txBox="1">
                <a:spLocks noChangeArrowheads="1"/>
              </p:cNvSpPr>
              <p:nvPr/>
            </p:nvSpPr>
            <p:spPr bwMode="auto">
              <a:xfrm>
                <a:off x="2000672" y="2996952"/>
                <a:ext cx="927010"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一系 </a:t>
                </a:r>
              </a:p>
            </p:txBody>
          </p:sp>
          <p:pic>
            <p:nvPicPr>
              <p:cNvPr id="59"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1850590"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AutoShape 55"/>
              <p:cNvSpPr>
                <a:spLocks noChangeArrowheads="1"/>
              </p:cNvSpPr>
              <p:nvPr/>
            </p:nvSpPr>
            <p:spPr bwMode="auto">
              <a:xfrm>
                <a:off x="3842381" y="2787352"/>
                <a:ext cx="2671186" cy="2730585"/>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61" name="Line 56"/>
              <p:cNvSpPr>
                <a:spLocks noChangeShapeType="1"/>
              </p:cNvSpPr>
              <p:nvPr/>
            </p:nvSpPr>
            <p:spPr bwMode="auto">
              <a:xfrm flipH="1">
                <a:off x="4259960" y="4102593"/>
                <a:ext cx="669454"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62"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145"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58"/>
              <p:cNvSpPr>
                <a:spLocks noChangeShapeType="1"/>
              </p:cNvSpPr>
              <p:nvPr/>
            </p:nvSpPr>
            <p:spPr bwMode="auto">
              <a:xfrm>
                <a:off x="5305568" y="4249542"/>
                <a:ext cx="18559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64" name="Line 59"/>
              <p:cNvSpPr>
                <a:spLocks noChangeShapeType="1"/>
              </p:cNvSpPr>
              <p:nvPr/>
            </p:nvSpPr>
            <p:spPr bwMode="auto">
              <a:xfrm>
                <a:off x="5491160" y="4224207"/>
                <a:ext cx="659511"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65" name="Line 60"/>
              <p:cNvSpPr>
                <a:spLocks noChangeShapeType="1"/>
              </p:cNvSpPr>
              <p:nvPr/>
            </p:nvSpPr>
            <p:spPr bwMode="auto">
              <a:xfrm flipH="1">
                <a:off x="4883017" y="4114416"/>
                <a:ext cx="180621"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66"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830"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5857"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3884"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9" name="Text Box 64"/>
              <p:cNvSpPr txBox="1">
                <a:spLocks noChangeArrowheads="1"/>
              </p:cNvSpPr>
              <p:nvPr/>
            </p:nvSpPr>
            <p:spPr bwMode="auto">
              <a:xfrm>
                <a:off x="4849891" y="2996952"/>
                <a:ext cx="922225"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二系 </a:t>
                </a:r>
              </a:p>
            </p:txBody>
          </p:sp>
          <p:pic>
            <p:nvPicPr>
              <p:cNvPr id="70" name="Picture 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4679198" y="3719176"/>
                <a:ext cx="1156631"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AutoShape 66"/>
              <p:cNvSpPr>
                <a:spLocks noChangeArrowheads="1"/>
              </p:cNvSpPr>
              <p:nvPr/>
            </p:nvSpPr>
            <p:spPr bwMode="auto">
              <a:xfrm>
                <a:off x="6674302" y="2787352"/>
                <a:ext cx="2671186" cy="2730585"/>
              </a:xfrm>
              <a:prstGeom prst="roundRect">
                <a:avLst>
                  <a:gd name="adj" fmla="val 16667"/>
                </a:avLst>
              </a:prstGeom>
              <a:solidFill>
                <a:schemeClr val="accent6">
                  <a:lumMod val="60000"/>
                  <a:lumOff val="40000"/>
                </a:schemeClr>
              </a:solidFill>
              <a:ln>
                <a:noFill/>
              </a:ln>
              <a:effectLst/>
              <a:extLst>
                <a:ext uri="{91240B29-F687-4F45-9708-019B960494DF}">
                  <a14:hiddenLine xmlns:a14="http://schemas.microsoft.com/office/drawing/2010/main" w="9525">
                    <a:solidFill>
                      <a:srgbClr val="FFCC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72" name="Line 67"/>
              <p:cNvSpPr>
                <a:spLocks noChangeShapeType="1"/>
              </p:cNvSpPr>
              <p:nvPr/>
            </p:nvSpPr>
            <p:spPr bwMode="auto">
              <a:xfrm flipH="1">
                <a:off x="7093539" y="4102593"/>
                <a:ext cx="667797" cy="7837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73"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1723"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4" name="Line 69"/>
              <p:cNvSpPr>
                <a:spLocks noChangeShapeType="1"/>
              </p:cNvSpPr>
              <p:nvPr/>
            </p:nvSpPr>
            <p:spPr bwMode="auto">
              <a:xfrm>
                <a:off x="8137489" y="4249542"/>
                <a:ext cx="187249"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75" name="Line 70"/>
              <p:cNvSpPr>
                <a:spLocks noChangeShapeType="1"/>
              </p:cNvSpPr>
              <p:nvPr/>
            </p:nvSpPr>
            <p:spPr bwMode="auto">
              <a:xfrm>
                <a:off x="8324738" y="4224207"/>
                <a:ext cx="657854" cy="61144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sp>
            <p:nvSpPr>
              <p:cNvPr id="76" name="Line 71"/>
              <p:cNvSpPr>
                <a:spLocks noChangeShapeType="1"/>
              </p:cNvSpPr>
              <p:nvPr/>
            </p:nvSpPr>
            <p:spPr bwMode="auto">
              <a:xfrm flipH="1">
                <a:off x="7714939" y="4114416"/>
                <a:ext cx="180620" cy="7904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mn-lt"/>
                  <a:ea typeface="黑体" pitchFamily="2" charset="-122"/>
                </a:endParaRPr>
              </a:p>
            </p:txBody>
          </p:sp>
          <p:pic>
            <p:nvPicPr>
              <p:cNvPr id="77" name="Picture 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975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7778" y="4685321"/>
                <a:ext cx="502090"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7461" y="4685321"/>
                <a:ext cx="500433" cy="54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75"/>
              <p:cNvSpPr txBox="1">
                <a:spLocks noChangeArrowheads="1"/>
              </p:cNvSpPr>
              <p:nvPr/>
            </p:nvSpPr>
            <p:spPr bwMode="auto">
              <a:xfrm>
                <a:off x="7630443" y="2996952"/>
                <a:ext cx="959426" cy="534194"/>
              </a:xfrm>
              <a:prstGeom prst="rect">
                <a:avLst/>
              </a:prstGeom>
              <a:solidFill>
                <a:schemeClr val="bg1"/>
              </a:solidFill>
              <a:ln>
                <a:noFill/>
              </a:ln>
              <a:effectLst/>
            </p:spPr>
            <p:txBody>
              <a:bodyPr wrap="square">
                <a:spAutoFit/>
              </a:bodyPr>
              <a:lstStyle/>
              <a:p>
                <a:r>
                  <a:rPr kumimoji="1" lang="zh-CN" altLang="en-US" sz="2000" b="1" dirty="0">
                    <a:solidFill>
                      <a:srgbClr val="0000CC"/>
                    </a:solidFill>
                    <a:latin typeface="+mn-lt"/>
                    <a:ea typeface="黑体" pitchFamily="2" charset="-122"/>
                  </a:rPr>
                  <a:t> 三系 </a:t>
                </a:r>
              </a:p>
            </p:txBody>
          </p:sp>
          <p:pic>
            <p:nvPicPr>
              <p:cNvPr id="81" name="Picture 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7512777" y="3719176"/>
                <a:ext cx="1154972" cy="65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组合 4"/>
          <p:cNvGrpSpPr/>
          <p:nvPr/>
        </p:nvGrpSpPr>
        <p:grpSpPr>
          <a:xfrm>
            <a:off x="1280592" y="3399383"/>
            <a:ext cx="7488831" cy="2776373"/>
            <a:chOff x="1280592" y="3399383"/>
            <a:chExt cx="7488831" cy="2776373"/>
          </a:xfrm>
        </p:grpSpPr>
        <p:grpSp>
          <p:nvGrpSpPr>
            <p:cNvPr id="3" name="组合 2"/>
            <p:cNvGrpSpPr/>
            <p:nvPr/>
          </p:nvGrpSpPr>
          <p:grpSpPr>
            <a:xfrm>
              <a:off x="1280592" y="3823082"/>
              <a:ext cx="7488831" cy="2352674"/>
              <a:chOff x="53314" y="2681288"/>
              <a:chExt cx="9658350" cy="3078162"/>
            </a:xfrm>
          </p:grpSpPr>
          <p:sp>
            <p:nvSpPr>
              <p:cNvPr id="455722" name="AutoShape 42"/>
              <p:cNvSpPr>
                <a:spLocks noChangeArrowheads="1"/>
              </p:cNvSpPr>
              <p:nvPr/>
            </p:nvSpPr>
            <p:spPr bwMode="auto">
              <a:xfrm>
                <a:off x="53314" y="2681288"/>
                <a:ext cx="9658350" cy="3078162"/>
              </a:xfrm>
              <a:prstGeom prst="roundRect">
                <a:avLst>
                  <a:gd name="adj" fmla="val 16667"/>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55723" name="Line 43"/>
              <p:cNvSpPr>
                <a:spLocks noChangeShapeType="1"/>
              </p:cNvSpPr>
              <p:nvPr/>
            </p:nvSpPr>
            <p:spPr bwMode="auto">
              <a:xfrm flipH="1">
                <a:off x="2135981" y="3351214"/>
                <a:ext cx="2326879" cy="962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4" name="Line 44"/>
              <p:cNvSpPr>
                <a:spLocks noChangeShapeType="1"/>
              </p:cNvSpPr>
              <p:nvPr/>
            </p:nvSpPr>
            <p:spPr bwMode="auto">
              <a:xfrm>
                <a:off x="5207530" y="3359151"/>
                <a:ext cx="2894410" cy="919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5" name="Line 45"/>
              <p:cNvSpPr>
                <a:spLocks noChangeShapeType="1"/>
              </p:cNvSpPr>
              <p:nvPr/>
            </p:nvSpPr>
            <p:spPr bwMode="auto">
              <a:xfrm>
                <a:off x="4825735" y="3406776"/>
                <a:ext cx="227013" cy="892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26" name="Text Box 46"/>
              <p:cNvSpPr txBox="1">
                <a:spLocks noChangeArrowheads="1"/>
              </p:cNvSpPr>
              <p:nvPr/>
            </p:nvSpPr>
            <p:spPr bwMode="auto">
              <a:xfrm>
                <a:off x="662120"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一系</a:t>
                </a:r>
              </a:p>
            </p:txBody>
          </p:sp>
          <p:sp>
            <p:nvSpPr>
              <p:cNvPr id="455727" name="Text Box 47"/>
              <p:cNvSpPr txBox="1">
                <a:spLocks noChangeArrowheads="1"/>
              </p:cNvSpPr>
              <p:nvPr/>
            </p:nvSpPr>
            <p:spPr bwMode="auto">
              <a:xfrm>
                <a:off x="6822415"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itchFamily="2" charset="-122"/>
                  </a:rPr>
                  <a:t>三系</a:t>
                </a:r>
              </a:p>
            </p:txBody>
          </p:sp>
          <p:sp>
            <p:nvSpPr>
              <p:cNvPr id="455728" name="Text Box 48"/>
              <p:cNvSpPr txBox="1">
                <a:spLocks noChangeArrowheads="1"/>
              </p:cNvSpPr>
              <p:nvPr/>
            </p:nvSpPr>
            <p:spPr bwMode="auto">
              <a:xfrm>
                <a:off x="3702712" y="407670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itchFamily="2" charset="-122"/>
                  </a:rPr>
                  <a:t>二系</a:t>
                </a:r>
              </a:p>
            </p:txBody>
          </p:sp>
          <p:sp>
            <p:nvSpPr>
              <p:cNvPr id="455729" name="Text Box 49"/>
              <p:cNvSpPr txBox="1">
                <a:spLocks noChangeArrowheads="1"/>
              </p:cNvSpPr>
              <p:nvPr/>
            </p:nvSpPr>
            <p:spPr bwMode="auto">
              <a:xfrm>
                <a:off x="1857726" y="2825174"/>
                <a:ext cx="2281813" cy="60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0000CC"/>
                    </a:solidFill>
                    <a:latin typeface="+mn-lt"/>
                    <a:ea typeface="黑体" pitchFamily="2" charset="-122"/>
                  </a:rPr>
                  <a:t>主干集线器</a:t>
                </a:r>
              </a:p>
            </p:txBody>
          </p:sp>
          <p:sp>
            <p:nvSpPr>
              <p:cNvPr id="455731" name="Line 51"/>
              <p:cNvSpPr>
                <a:spLocks noChangeShapeType="1"/>
              </p:cNvSpPr>
              <p:nvPr/>
            </p:nvSpPr>
            <p:spPr bwMode="auto">
              <a:xfrm flipH="1">
                <a:off x="945886" y="4446589"/>
                <a:ext cx="72059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2"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84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33" name="Line 53"/>
              <p:cNvSpPr>
                <a:spLocks noChangeShapeType="1"/>
              </p:cNvSpPr>
              <p:nvPr/>
            </p:nvSpPr>
            <p:spPr bwMode="auto">
              <a:xfrm>
                <a:off x="2072350" y="4575176"/>
                <a:ext cx="20121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4" name="Line 54"/>
              <p:cNvSpPr>
                <a:spLocks noChangeShapeType="1"/>
              </p:cNvSpPr>
              <p:nvPr/>
            </p:nvSpPr>
            <p:spPr bwMode="auto">
              <a:xfrm>
                <a:off x="2273564" y="4552951"/>
                <a:ext cx="71027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35" name="Line 55"/>
              <p:cNvSpPr>
                <a:spLocks noChangeShapeType="1"/>
              </p:cNvSpPr>
              <p:nvPr/>
            </p:nvSpPr>
            <p:spPr bwMode="auto">
              <a:xfrm flipH="1">
                <a:off x="1616604" y="4457700"/>
                <a:ext cx="19433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36"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143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7"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03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8"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663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39"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1398192" y="4114800"/>
                <a:ext cx="124684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0" name="Line 60"/>
              <p:cNvSpPr>
                <a:spLocks noChangeShapeType="1"/>
              </p:cNvSpPr>
              <p:nvPr/>
            </p:nvSpPr>
            <p:spPr bwMode="auto">
              <a:xfrm flipH="1">
                <a:off x="3996797" y="4446589"/>
                <a:ext cx="720593"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1"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0"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42" name="Line 62"/>
              <p:cNvSpPr>
                <a:spLocks noChangeShapeType="1"/>
              </p:cNvSpPr>
              <p:nvPr/>
            </p:nvSpPr>
            <p:spPr bwMode="auto">
              <a:xfrm>
                <a:off x="5123260" y="4575176"/>
                <a:ext cx="201215"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3" name="Line 63"/>
              <p:cNvSpPr>
                <a:spLocks noChangeShapeType="1"/>
              </p:cNvSpPr>
              <p:nvPr/>
            </p:nvSpPr>
            <p:spPr bwMode="auto">
              <a:xfrm>
                <a:off x="5324475" y="4552951"/>
                <a:ext cx="708554"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44" name="Line 64"/>
              <p:cNvSpPr>
                <a:spLocks noChangeShapeType="1"/>
              </p:cNvSpPr>
              <p:nvPr/>
            </p:nvSpPr>
            <p:spPr bwMode="auto">
              <a:xfrm flipH="1">
                <a:off x="4667515" y="4457700"/>
                <a:ext cx="194337"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45"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2348"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6"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9946"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7"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7544"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48" name="Picture 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4449102" y="4114800"/>
                <a:ext cx="1245129"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49" name="Line 69"/>
              <p:cNvSpPr>
                <a:spLocks noChangeShapeType="1"/>
              </p:cNvSpPr>
              <p:nvPr/>
            </p:nvSpPr>
            <p:spPr bwMode="auto">
              <a:xfrm flipH="1">
                <a:off x="7049427" y="4446589"/>
                <a:ext cx="720592" cy="6810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7381"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5751" name="Line 71"/>
              <p:cNvSpPr>
                <a:spLocks noChangeShapeType="1"/>
              </p:cNvSpPr>
              <p:nvPr/>
            </p:nvSpPr>
            <p:spPr bwMode="auto">
              <a:xfrm>
                <a:off x="8175890" y="4575176"/>
                <a:ext cx="201216"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2" name="Line 72"/>
              <p:cNvSpPr>
                <a:spLocks noChangeShapeType="1"/>
              </p:cNvSpPr>
              <p:nvPr/>
            </p:nvSpPr>
            <p:spPr bwMode="auto">
              <a:xfrm>
                <a:off x="8377107" y="4552951"/>
                <a:ext cx="710273" cy="530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5753" name="Line 73"/>
              <p:cNvSpPr>
                <a:spLocks noChangeShapeType="1"/>
              </p:cNvSpPr>
              <p:nvPr/>
            </p:nvSpPr>
            <p:spPr bwMode="auto">
              <a:xfrm flipH="1">
                <a:off x="7720146" y="4457700"/>
                <a:ext cx="194336"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5754"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4979"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5" name="Picture 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2577"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6" name="Picture 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0175" y="4953000"/>
                <a:ext cx="54001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5757" name="Picture 7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7501731" y="4114800"/>
                <a:ext cx="12468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758" name="Picture 7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2812">
                <a:off x="4081067" y="2840039"/>
                <a:ext cx="166647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Text Box 50"/>
            <p:cNvSpPr txBox="1">
              <a:spLocks noChangeArrowheads="1"/>
            </p:cNvSpPr>
            <p:nvPr/>
          </p:nvSpPr>
          <p:spPr bwMode="auto">
            <a:xfrm>
              <a:off x="3621403" y="3399383"/>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itchFamily="2" charset="-122"/>
                </a:rPr>
                <a:t>一个更大的碰撞域</a:t>
              </a:r>
            </a:p>
          </p:txBody>
        </p:sp>
      </p:grpSp>
      <p:sp>
        <p:nvSpPr>
          <p:cNvPr id="6" name="矩形 5"/>
          <p:cNvSpPr/>
          <p:nvPr/>
        </p:nvSpPr>
        <p:spPr>
          <a:xfrm>
            <a:off x="3392317" y="2852936"/>
            <a:ext cx="3121367" cy="461665"/>
          </a:xfrm>
          <a:prstGeom prst="rect">
            <a:avLst/>
          </a:prstGeom>
        </p:spPr>
        <p:txBody>
          <a:bodyPr wrap="square">
            <a:spAutoFit/>
          </a:bodyPr>
          <a:lstStyle/>
          <a:p>
            <a:pPr algn="ctr"/>
            <a:r>
              <a:rPr lang="zh-CN" altLang="zh-CN" sz="2400" b="1" dirty="0">
                <a:latin typeface="+mn-lt"/>
                <a:ea typeface="黑体" pitchFamily="2" charset="-122"/>
              </a:rPr>
              <a:t>三个独立的以太网</a:t>
            </a:r>
            <a:endParaRPr lang="en-US" altLang="zh-CN" sz="2400" b="1" dirty="0">
              <a:latin typeface="+mn-lt"/>
              <a:ea typeface="黑体" pitchFamily="2" charset="-122"/>
            </a:endParaRPr>
          </a:p>
        </p:txBody>
      </p:sp>
      <p:sp>
        <p:nvSpPr>
          <p:cNvPr id="85" name="矩形 84"/>
          <p:cNvSpPr/>
          <p:nvPr/>
        </p:nvSpPr>
        <p:spPr>
          <a:xfrm>
            <a:off x="3380772" y="6135687"/>
            <a:ext cx="3137397" cy="461665"/>
          </a:xfrm>
          <a:prstGeom prst="rect">
            <a:avLst/>
          </a:prstGeom>
        </p:spPr>
        <p:txBody>
          <a:bodyPr wrap="square">
            <a:spAutoFit/>
          </a:bodyPr>
          <a:lstStyle/>
          <a:p>
            <a:pPr algn="ctr"/>
            <a:r>
              <a:rPr lang="zh-CN" altLang="zh-CN" sz="2400" b="1" dirty="0">
                <a:latin typeface="+mn-lt"/>
                <a:ea typeface="黑体" pitchFamily="2" charset="-122"/>
              </a:rPr>
              <a:t>一个扩展的以太网</a:t>
            </a:r>
            <a:endParaRPr lang="zh-CN" altLang="en-US" sz="2400" b="1" dirty="0">
              <a:latin typeface="+mn-lt"/>
              <a:ea typeface="黑体" pitchFamily="2" charset="-122"/>
            </a:endParaRPr>
          </a:p>
        </p:txBody>
      </p:sp>
    </p:spTree>
    <p:extLst>
      <p:ext uri="{BB962C8B-B14F-4D97-AF65-F5344CB8AC3E}">
        <p14:creationId xmlns:p14="http://schemas.microsoft.com/office/powerpoint/2010/main" val="12933555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noChangeArrowheads="1"/>
          </p:cNvSpPr>
          <p:nvPr>
            <p:ph type="title"/>
          </p:nvPr>
        </p:nvSpPr>
        <p:spPr/>
        <p:txBody>
          <a:bodyPr/>
          <a:lstStyle/>
          <a:p>
            <a:pPr algn="ctr"/>
            <a:r>
              <a:rPr lang="zh-CN" altLang="en-US" dirty="0"/>
              <a:t>用集线器扩展以太网 </a:t>
            </a:r>
          </a:p>
        </p:txBody>
      </p:sp>
      <p:sp>
        <p:nvSpPr>
          <p:cNvPr id="456706" name="Rectangle 2"/>
          <p:cNvSpPr>
            <a:spLocks noGrp="1" noChangeArrowheads="1"/>
          </p:cNvSpPr>
          <p:nvPr>
            <p:ph idx="1"/>
          </p:nvPr>
        </p:nvSpPr>
        <p:spPr/>
        <p:txBody>
          <a:bodyPr/>
          <a:lstStyle/>
          <a:p>
            <a:pPr>
              <a:lnSpc>
                <a:spcPct val="110000"/>
              </a:lnSpc>
            </a:pPr>
            <a:r>
              <a:rPr lang="zh-CN" altLang="en-US" dirty="0">
                <a:solidFill>
                  <a:srgbClr val="FF0000"/>
                </a:solidFill>
              </a:rPr>
              <a:t>优点</a:t>
            </a:r>
          </a:p>
          <a:p>
            <a:pPr lvl="1">
              <a:lnSpc>
                <a:spcPct val="110000"/>
              </a:lnSpc>
            </a:pPr>
            <a:r>
              <a:rPr lang="zh-CN" altLang="en-US" dirty="0">
                <a:ea typeface="黑体" pitchFamily="2" charset="-122"/>
              </a:rPr>
              <a:t>使原来属于不同碰撞域的</a:t>
            </a:r>
            <a:r>
              <a:rPr lang="zh-CN" altLang="en-US" dirty="0"/>
              <a:t>以太网</a:t>
            </a:r>
            <a:r>
              <a:rPr lang="zh-CN" altLang="en-US" dirty="0">
                <a:ea typeface="黑体" pitchFamily="2" charset="-122"/>
              </a:rPr>
              <a:t>上的计算机能够进行跨碰撞域的通信。</a:t>
            </a:r>
          </a:p>
          <a:p>
            <a:pPr lvl="1">
              <a:lnSpc>
                <a:spcPct val="110000"/>
              </a:lnSpc>
            </a:pPr>
            <a:r>
              <a:rPr lang="zh-CN" altLang="en-US" dirty="0">
                <a:ea typeface="黑体" pitchFamily="2" charset="-122"/>
              </a:rPr>
              <a:t>扩大了</a:t>
            </a:r>
            <a:r>
              <a:rPr lang="zh-CN" altLang="en-US" dirty="0"/>
              <a:t>以太网覆</a:t>
            </a:r>
            <a:r>
              <a:rPr lang="zh-CN" altLang="en-US" dirty="0">
                <a:ea typeface="黑体" pitchFamily="2" charset="-122"/>
              </a:rPr>
              <a:t>盖的地理范围。</a:t>
            </a:r>
          </a:p>
          <a:p>
            <a:pPr>
              <a:lnSpc>
                <a:spcPct val="110000"/>
              </a:lnSpc>
            </a:pPr>
            <a:r>
              <a:rPr lang="zh-CN" altLang="en-US" dirty="0">
                <a:solidFill>
                  <a:srgbClr val="0000FF"/>
                </a:solidFill>
              </a:rPr>
              <a:t>缺点</a:t>
            </a:r>
          </a:p>
          <a:p>
            <a:pPr lvl="1">
              <a:lnSpc>
                <a:spcPct val="110000"/>
              </a:lnSpc>
            </a:pPr>
            <a:r>
              <a:rPr lang="zh-CN" altLang="en-US" dirty="0"/>
              <a:t>碰撞域增大了，但总的吞吐量并未提高。</a:t>
            </a:r>
          </a:p>
          <a:p>
            <a:pPr lvl="1">
              <a:lnSpc>
                <a:spcPct val="110000"/>
              </a:lnSpc>
            </a:pPr>
            <a:r>
              <a:rPr lang="zh-CN" altLang="en-US" dirty="0"/>
              <a:t>如果不同的碰撞域使用不同的数据率，那么就不能用集线器将它们互连起来。   </a:t>
            </a:r>
          </a:p>
        </p:txBody>
      </p:sp>
    </p:spTree>
    <p:extLst>
      <p:ext uri="{BB962C8B-B14F-4D97-AF65-F5344CB8AC3E}">
        <p14:creationId xmlns:p14="http://schemas.microsoft.com/office/powerpoint/2010/main" val="2177008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67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7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7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95300" y="188640"/>
            <a:ext cx="9066212" cy="792088"/>
          </a:xfrm>
        </p:spPr>
        <p:txBody>
          <a:bodyPr/>
          <a:lstStyle/>
          <a:p>
            <a:r>
              <a:rPr lang="en-US" altLang="zh-CN" dirty="0"/>
              <a:t>2.  </a:t>
            </a:r>
            <a:r>
              <a:rPr lang="zh-CN" altLang="en-US" dirty="0"/>
              <a:t>透明传输</a:t>
            </a:r>
          </a:p>
        </p:txBody>
      </p:sp>
      <p:pic>
        <p:nvPicPr>
          <p:cNvPr id="6146" name="Picture 2" descr="https://imgconvert.csdnimg.cn/aHR0cDovL3BpYy5jeHluYi5jbi8yMDIwMDUyMDEwMDcz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50" y="1124744"/>
            <a:ext cx="8208912" cy="521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30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a:t>3.4.2  </a:t>
            </a:r>
            <a:r>
              <a:rPr lang="zh-CN" altLang="en-US" dirty="0"/>
              <a:t>在数据链路层扩展以太网 </a:t>
            </a:r>
          </a:p>
        </p:txBody>
      </p:sp>
      <p:sp>
        <p:nvSpPr>
          <p:cNvPr id="457730" name="Rectangle 2"/>
          <p:cNvSpPr>
            <a:spLocks noGrp="1" noChangeArrowheads="1"/>
          </p:cNvSpPr>
          <p:nvPr>
            <p:ph idx="1"/>
          </p:nvPr>
        </p:nvSpPr>
        <p:spPr/>
        <p:txBody>
          <a:bodyPr/>
          <a:lstStyle/>
          <a:p>
            <a:r>
              <a:rPr lang="zh-CN" altLang="zh-CN" sz="2800" dirty="0">
                <a:solidFill>
                  <a:srgbClr val="00B050"/>
                </a:solidFill>
              </a:rPr>
              <a:t>扩展以太网更常用的方法是在数据链路层进行</a:t>
            </a:r>
            <a:r>
              <a:rPr lang="zh-CN" altLang="en-US" sz="2800" dirty="0">
                <a:solidFill>
                  <a:srgbClr val="00B050"/>
                </a:solidFill>
              </a:rPr>
              <a:t>。</a:t>
            </a:r>
            <a:endParaRPr lang="en-US" altLang="zh-CN" sz="2800" dirty="0">
              <a:solidFill>
                <a:srgbClr val="00B050"/>
              </a:solidFill>
            </a:endParaRPr>
          </a:p>
          <a:p>
            <a:r>
              <a:rPr lang="zh-CN" altLang="en-US" sz="2800" dirty="0"/>
              <a:t>早期使用</a:t>
            </a:r>
            <a:r>
              <a:rPr lang="zh-CN" altLang="en-US" sz="2800" dirty="0">
                <a:solidFill>
                  <a:srgbClr val="FF0000"/>
                </a:solidFill>
              </a:rPr>
              <a:t>网桥，</a:t>
            </a:r>
            <a:r>
              <a:rPr lang="zh-CN" altLang="en-US" sz="2800" dirty="0"/>
              <a:t>现在使用以太网</a:t>
            </a:r>
            <a:r>
              <a:rPr lang="zh-CN" altLang="en-US" sz="2800" dirty="0">
                <a:solidFill>
                  <a:srgbClr val="FF0000"/>
                </a:solidFill>
              </a:rPr>
              <a:t>交换机。</a:t>
            </a:r>
            <a:endParaRPr lang="en-US" altLang="zh-CN" sz="2800" dirty="0">
              <a:solidFill>
                <a:srgbClr val="FF0000"/>
              </a:solidFill>
            </a:endParaRPr>
          </a:p>
        </p:txBody>
      </p:sp>
      <p:sp>
        <p:nvSpPr>
          <p:cNvPr id="2" name="矩形 1"/>
          <p:cNvSpPr/>
          <p:nvPr/>
        </p:nvSpPr>
        <p:spPr>
          <a:xfrm>
            <a:off x="848544" y="2348880"/>
            <a:ext cx="8640960" cy="2123658"/>
          </a:xfrm>
          <a:prstGeom prst="rect">
            <a:avLst/>
          </a:prstGeom>
          <a:solidFill>
            <a:srgbClr val="FFFF66"/>
          </a:solidFill>
          <a:ln>
            <a:solidFill>
              <a:srgbClr val="000066"/>
            </a:solidFill>
          </a:ln>
        </p:spPr>
        <p:txBody>
          <a:bodyPr wrap="square">
            <a:spAutoFit/>
          </a:bodyPr>
          <a:lstStyle/>
          <a:p>
            <a:pPr marL="360363" indent="-360363">
              <a:lnSpc>
                <a:spcPct val="110000"/>
              </a:lnSpc>
              <a:buSzPct val="80000"/>
              <a:buFont typeface="Wingdings" pitchFamily="2" charset="2"/>
              <a:buChar char="l"/>
            </a:pPr>
            <a:r>
              <a:rPr lang="zh-CN" altLang="en-US" sz="2400" b="1" dirty="0">
                <a:solidFill>
                  <a:srgbClr val="C00000"/>
                </a:solidFill>
                <a:latin typeface="+mn-lt"/>
                <a:ea typeface="黑体" pitchFamily="2" charset="-122"/>
              </a:rPr>
              <a:t>网桥</a:t>
            </a:r>
            <a:r>
              <a:rPr lang="zh-CN" altLang="en-US" sz="2400" b="1" dirty="0">
                <a:solidFill>
                  <a:srgbClr val="000099"/>
                </a:solidFill>
                <a:latin typeface="+mn-lt"/>
                <a:ea typeface="黑体" pitchFamily="2" charset="-122"/>
              </a:rPr>
              <a:t>工作在数据链路层。</a:t>
            </a:r>
            <a:endParaRPr lang="en-US" altLang="zh-CN" sz="2400" b="1" dirty="0">
              <a:solidFill>
                <a:srgbClr val="000099"/>
              </a:solidFill>
              <a:latin typeface="+mn-lt"/>
              <a:ea typeface="黑体" pitchFamily="2" charset="-122"/>
            </a:endParaRPr>
          </a:p>
          <a:p>
            <a:pPr marL="360363" indent="-360363">
              <a:lnSpc>
                <a:spcPct val="110000"/>
              </a:lnSpc>
              <a:buSzPct val="80000"/>
              <a:buFont typeface="Wingdings" pitchFamily="2" charset="2"/>
              <a:buChar char="l"/>
            </a:pPr>
            <a:r>
              <a:rPr lang="zh-CN" altLang="en-US" sz="2400" b="1" dirty="0">
                <a:solidFill>
                  <a:srgbClr val="00B050"/>
                </a:solidFill>
                <a:latin typeface="+mn-lt"/>
                <a:ea typeface="黑体" pitchFamily="2" charset="-122"/>
              </a:rPr>
              <a:t>它根据 </a:t>
            </a:r>
            <a:r>
              <a:rPr lang="en-US" altLang="zh-CN" sz="2400" b="1" dirty="0">
                <a:solidFill>
                  <a:srgbClr val="00B050"/>
                </a:solidFill>
                <a:latin typeface="+mn-lt"/>
                <a:ea typeface="黑体" pitchFamily="2" charset="-122"/>
              </a:rPr>
              <a:t>MAC </a:t>
            </a:r>
            <a:r>
              <a:rPr lang="zh-CN" altLang="en-US" sz="2400" b="1" dirty="0">
                <a:solidFill>
                  <a:srgbClr val="00B050"/>
                </a:solidFill>
                <a:latin typeface="+mn-lt"/>
                <a:ea typeface="黑体" pitchFamily="2" charset="-122"/>
              </a:rPr>
              <a:t>帧的目的地址对收到的帧进行</a:t>
            </a:r>
            <a:r>
              <a:rPr lang="zh-CN" altLang="zh-CN" sz="2400" b="1" dirty="0">
                <a:solidFill>
                  <a:srgbClr val="00B050"/>
                </a:solidFill>
                <a:latin typeface="+mn-lt"/>
                <a:ea typeface="黑体" pitchFamily="2" charset="-122"/>
              </a:rPr>
              <a:t>转发和过滤</a:t>
            </a:r>
            <a:r>
              <a:rPr lang="zh-CN" altLang="en-US" sz="2400" b="1" dirty="0">
                <a:solidFill>
                  <a:srgbClr val="C00000"/>
                </a:solidFill>
                <a:latin typeface="+mn-lt"/>
                <a:ea typeface="黑体" pitchFamily="2" charset="-122"/>
              </a:rPr>
              <a:t>。</a:t>
            </a:r>
          </a:p>
          <a:p>
            <a:pPr marL="360363" indent="-360363">
              <a:lnSpc>
                <a:spcPct val="110000"/>
              </a:lnSpc>
              <a:buSzPct val="80000"/>
              <a:buFont typeface="Wingdings" pitchFamily="2" charset="2"/>
              <a:buChar char="l"/>
            </a:pPr>
            <a:r>
              <a:rPr lang="zh-CN" altLang="en-US" sz="2400" b="1" dirty="0">
                <a:solidFill>
                  <a:srgbClr val="00B050"/>
                </a:solidFill>
                <a:latin typeface="+mn-lt"/>
                <a:ea typeface="黑体" pitchFamily="2" charset="-122"/>
              </a:rPr>
              <a:t>当网桥收到一个帧时，并不是向所有的接口转发此帧，而是先检查此帧的目的 </a:t>
            </a:r>
            <a:r>
              <a:rPr lang="en-US" altLang="zh-CN" sz="2400" b="1" dirty="0">
                <a:solidFill>
                  <a:srgbClr val="00B050"/>
                </a:solidFill>
                <a:latin typeface="+mn-lt"/>
                <a:ea typeface="黑体" pitchFamily="2" charset="-122"/>
              </a:rPr>
              <a:t>MAC </a:t>
            </a:r>
            <a:r>
              <a:rPr lang="zh-CN" altLang="en-US" sz="2400" b="1" dirty="0">
                <a:solidFill>
                  <a:srgbClr val="00B050"/>
                </a:solidFill>
                <a:latin typeface="+mn-lt"/>
                <a:ea typeface="黑体" pitchFamily="2" charset="-122"/>
              </a:rPr>
              <a:t>地址，然后再确定将该帧转发到哪一个接口，或</a:t>
            </a:r>
            <a:r>
              <a:rPr lang="zh-CN" altLang="zh-CN" sz="2400" b="1" dirty="0">
                <a:solidFill>
                  <a:srgbClr val="00B050"/>
                </a:solidFill>
                <a:latin typeface="+mn-lt"/>
                <a:ea typeface="黑体" pitchFamily="2" charset="-122"/>
              </a:rPr>
              <a:t>把它</a:t>
            </a:r>
            <a:r>
              <a:rPr lang="zh-CN" altLang="en-US" sz="2400" b="1" dirty="0">
                <a:solidFill>
                  <a:srgbClr val="00B050"/>
                </a:solidFill>
                <a:latin typeface="+mn-lt"/>
                <a:ea typeface="黑体" pitchFamily="2" charset="-122"/>
              </a:rPr>
              <a:t>丢弃。 </a:t>
            </a:r>
          </a:p>
        </p:txBody>
      </p:sp>
      <p:sp>
        <p:nvSpPr>
          <p:cNvPr id="3" name="矩形 2"/>
          <p:cNvSpPr/>
          <p:nvPr/>
        </p:nvSpPr>
        <p:spPr>
          <a:xfrm>
            <a:off x="848544" y="4509120"/>
            <a:ext cx="8640960" cy="1717393"/>
          </a:xfrm>
          <a:prstGeom prst="rect">
            <a:avLst/>
          </a:prstGeom>
          <a:solidFill>
            <a:srgbClr val="66FF66"/>
          </a:solidFill>
          <a:ln>
            <a:solidFill>
              <a:srgbClr val="000066"/>
            </a:solidFill>
          </a:ln>
        </p:spPr>
        <p:txBody>
          <a:bodyPr wrap="square">
            <a:spAutoFit/>
          </a:bodyPr>
          <a:lstStyle/>
          <a:p>
            <a:pPr marL="360363" indent="-360363">
              <a:lnSpc>
                <a:spcPct val="110000"/>
              </a:lnSpc>
              <a:buSzPct val="80000"/>
              <a:buFont typeface="Wingdings" pitchFamily="2" charset="2"/>
              <a:buChar char="l"/>
            </a:pPr>
            <a:r>
              <a:rPr lang="en-US" altLang="zh-CN" sz="2400" b="1" dirty="0">
                <a:solidFill>
                  <a:srgbClr val="000099"/>
                </a:solidFill>
                <a:latin typeface="+mn-lt"/>
                <a:ea typeface="黑体" pitchFamily="2" charset="-122"/>
              </a:rPr>
              <a:t>1990 </a:t>
            </a:r>
            <a:r>
              <a:rPr lang="zh-CN" altLang="en-US" sz="2400" b="1" dirty="0">
                <a:solidFill>
                  <a:srgbClr val="000099"/>
                </a:solidFill>
                <a:latin typeface="+mn-lt"/>
                <a:ea typeface="黑体" pitchFamily="2" charset="-122"/>
              </a:rPr>
              <a:t>年问世的</a:t>
            </a:r>
            <a:r>
              <a:rPr lang="zh-CN" altLang="en-US" sz="2400" b="1" dirty="0">
                <a:solidFill>
                  <a:srgbClr val="C00000"/>
                </a:solidFill>
                <a:latin typeface="+mn-lt"/>
                <a:ea typeface="黑体" pitchFamily="2" charset="-122"/>
              </a:rPr>
              <a:t>交换式集线器 </a:t>
            </a:r>
            <a:r>
              <a:rPr lang="en-US" altLang="zh-CN" sz="2400" b="1" dirty="0">
                <a:solidFill>
                  <a:srgbClr val="000099"/>
                </a:solidFill>
                <a:latin typeface="+mn-lt"/>
                <a:ea typeface="黑体" pitchFamily="2" charset="-122"/>
              </a:rPr>
              <a:t>(switching hub) </a:t>
            </a:r>
            <a:r>
              <a:rPr lang="zh-CN" altLang="en-US" sz="2400" b="1" dirty="0">
                <a:solidFill>
                  <a:srgbClr val="000099"/>
                </a:solidFill>
                <a:latin typeface="+mn-lt"/>
                <a:ea typeface="黑体" pitchFamily="2" charset="-122"/>
              </a:rPr>
              <a:t>可明显地提高以太网的性能。</a:t>
            </a:r>
            <a:endParaRPr lang="en-US" altLang="zh-CN" sz="2400" b="1" dirty="0">
              <a:solidFill>
                <a:srgbClr val="000099"/>
              </a:solidFill>
              <a:latin typeface="+mn-lt"/>
              <a:ea typeface="黑体" pitchFamily="2" charset="-122"/>
            </a:endParaRPr>
          </a:p>
          <a:p>
            <a:pPr marL="360363" indent="-360363">
              <a:lnSpc>
                <a:spcPct val="110000"/>
              </a:lnSpc>
              <a:buSzPct val="80000"/>
              <a:buFont typeface="Wingdings" pitchFamily="2" charset="2"/>
              <a:buChar char="l"/>
            </a:pPr>
            <a:r>
              <a:rPr lang="zh-CN" altLang="zh-CN" sz="2400" b="1" dirty="0">
                <a:solidFill>
                  <a:srgbClr val="C00000"/>
                </a:solidFill>
                <a:latin typeface="+mn-lt"/>
                <a:ea typeface="黑体" pitchFamily="2" charset="-122"/>
              </a:rPr>
              <a:t>交换式集线器</a:t>
            </a:r>
            <a:r>
              <a:rPr lang="zh-CN" altLang="zh-CN" sz="2400" b="1" dirty="0">
                <a:solidFill>
                  <a:srgbClr val="000099"/>
                </a:solidFill>
                <a:latin typeface="+mn-lt"/>
                <a:ea typeface="黑体" pitchFamily="2" charset="-122"/>
              </a:rPr>
              <a:t>常称为</a:t>
            </a:r>
            <a:r>
              <a:rPr lang="zh-CN" altLang="zh-CN" sz="2400" b="1" dirty="0">
                <a:solidFill>
                  <a:srgbClr val="C00000"/>
                </a:solidFill>
                <a:latin typeface="+mn-lt"/>
                <a:ea typeface="黑体" pitchFamily="2" charset="-122"/>
              </a:rPr>
              <a:t>以太网交换机</a:t>
            </a:r>
            <a:r>
              <a:rPr lang="en-US" altLang="zh-CN" sz="2400" b="1" dirty="0">
                <a:solidFill>
                  <a:srgbClr val="C00000"/>
                </a:solidFill>
                <a:latin typeface="+mn-lt"/>
                <a:ea typeface="黑体" pitchFamily="2" charset="-122"/>
              </a:rPr>
              <a:t> </a:t>
            </a:r>
            <a:r>
              <a:rPr lang="en-US" altLang="zh-CN" sz="2400" b="1" dirty="0">
                <a:solidFill>
                  <a:srgbClr val="000099"/>
                </a:solidFill>
                <a:latin typeface="+mn-lt"/>
                <a:ea typeface="黑体" pitchFamily="2" charset="-122"/>
              </a:rPr>
              <a:t>(switch) </a:t>
            </a:r>
            <a:r>
              <a:rPr lang="zh-CN" altLang="zh-CN" sz="2400" b="1" dirty="0">
                <a:solidFill>
                  <a:srgbClr val="000099"/>
                </a:solidFill>
                <a:latin typeface="+mn-lt"/>
                <a:ea typeface="黑体" pitchFamily="2" charset="-122"/>
              </a:rPr>
              <a:t>或</a:t>
            </a:r>
            <a:r>
              <a:rPr lang="zh-CN" altLang="zh-CN" sz="2400" b="1" dirty="0">
                <a:solidFill>
                  <a:srgbClr val="C00000"/>
                </a:solidFill>
                <a:latin typeface="+mn-lt"/>
                <a:ea typeface="黑体" pitchFamily="2" charset="-122"/>
              </a:rPr>
              <a:t>第二层交换机</a:t>
            </a:r>
            <a:r>
              <a:rPr lang="en-US" altLang="zh-CN" sz="2400" b="1" dirty="0">
                <a:solidFill>
                  <a:srgbClr val="C00000"/>
                </a:solidFill>
                <a:latin typeface="+mn-lt"/>
                <a:ea typeface="黑体" pitchFamily="2" charset="-122"/>
              </a:rPr>
              <a:t> </a:t>
            </a:r>
            <a:r>
              <a:rPr lang="en-US" altLang="zh-CN" sz="2400" b="1" dirty="0">
                <a:solidFill>
                  <a:srgbClr val="000099"/>
                </a:solidFill>
                <a:latin typeface="+mn-lt"/>
                <a:ea typeface="黑体" pitchFamily="2" charset="-122"/>
              </a:rPr>
              <a:t>(L2 switch)</a:t>
            </a:r>
            <a:r>
              <a:rPr lang="zh-CN" altLang="zh-CN" sz="2400" b="1" dirty="0">
                <a:solidFill>
                  <a:srgbClr val="000099"/>
                </a:solidFill>
                <a:latin typeface="+mn-lt"/>
                <a:ea typeface="黑体" pitchFamily="2" charset="-122"/>
              </a:rPr>
              <a:t>，强调这种交换机工作在数据链路层</a:t>
            </a:r>
            <a:r>
              <a:rPr lang="zh-CN" altLang="en-US" sz="2400" b="1" dirty="0">
                <a:solidFill>
                  <a:srgbClr val="000099"/>
                </a:solidFill>
                <a:latin typeface="+mn-lt"/>
                <a:ea typeface="黑体" pitchFamily="2" charset="-122"/>
              </a:rPr>
              <a:t>。</a:t>
            </a:r>
          </a:p>
        </p:txBody>
      </p:sp>
    </p:spTree>
    <p:extLst>
      <p:ext uri="{BB962C8B-B14F-4D97-AF65-F5344CB8AC3E}">
        <p14:creationId xmlns:p14="http://schemas.microsoft.com/office/powerpoint/2010/main" val="34266282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以太网交换机实质上就是一个</a:t>
            </a:r>
            <a:r>
              <a:rPr lang="zh-CN" altLang="zh-CN" dirty="0">
                <a:solidFill>
                  <a:srgbClr val="00B050"/>
                </a:solidFill>
              </a:rPr>
              <a:t>多接口的网桥</a:t>
            </a:r>
            <a:r>
              <a:rPr lang="zh-CN" altLang="en-US" dirty="0">
                <a:solidFill>
                  <a:srgbClr val="00B050"/>
                </a:solidFill>
              </a:rPr>
              <a:t>。</a:t>
            </a:r>
            <a:endParaRPr lang="en-US" altLang="zh-CN" dirty="0">
              <a:solidFill>
                <a:srgbClr val="00B050"/>
              </a:solidFill>
            </a:endParaRPr>
          </a:p>
          <a:p>
            <a:pPr lvl="1"/>
            <a:r>
              <a:rPr lang="zh-CN" altLang="zh-CN" dirty="0"/>
              <a:t>通常都有十几个或更多的接口</a:t>
            </a:r>
            <a:r>
              <a:rPr lang="zh-CN" altLang="en-US" dirty="0"/>
              <a:t>。</a:t>
            </a:r>
            <a:endParaRPr lang="en-US" altLang="zh-CN" dirty="0"/>
          </a:p>
          <a:p>
            <a:r>
              <a:rPr lang="zh-CN" altLang="zh-CN" dirty="0"/>
              <a:t>每个接口都直接与一个单台主机或另一个以太网交换机相连，并且一般都</a:t>
            </a:r>
            <a:r>
              <a:rPr lang="zh-CN" altLang="zh-CN" dirty="0">
                <a:solidFill>
                  <a:srgbClr val="FF0000"/>
                </a:solidFill>
              </a:rPr>
              <a:t>工作在</a:t>
            </a:r>
            <a:r>
              <a:rPr lang="zh-CN" altLang="zh-CN" dirty="0">
                <a:solidFill>
                  <a:srgbClr val="00B050"/>
                </a:solidFill>
              </a:rPr>
              <a:t>全双工方式。</a:t>
            </a:r>
            <a:endParaRPr lang="en-US" altLang="zh-CN" dirty="0">
              <a:solidFill>
                <a:srgbClr val="00B050"/>
              </a:solidFill>
            </a:endParaRPr>
          </a:p>
          <a:p>
            <a:r>
              <a:rPr lang="zh-CN" altLang="zh-CN" dirty="0"/>
              <a:t>以太网交换</a:t>
            </a:r>
            <a:r>
              <a:rPr lang="zh-CN" altLang="zh-CN" dirty="0">
                <a:solidFill>
                  <a:srgbClr val="FF0000"/>
                </a:solidFill>
              </a:rPr>
              <a:t>机具有并行性</a:t>
            </a:r>
            <a:r>
              <a:rPr lang="zh-CN" altLang="en-US" dirty="0">
                <a:solidFill>
                  <a:srgbClr val="FF0000"/>
                </a:solidFill>
              </a:rPr>
              <a:t>。</a:t>
            </a:r>
            <a:endParaRPr lang="en-US" altLang="zh-CN" dirty="0">
              <a:solidFill>
                <a:srgbClr val="FF0000"/>
              </a:solidFill>
            </a:endParaRPr>
          </a:p>
          <a:p>
            <a:pPr lvl="1"/>
            <a:r>
              <a:rPr lang="zh-CN" altLang="zh-CN" dirty="0"/>
              <a:t>能同时连通多对接口，使多对主机能同时通信</a:t>
            </a:r>
            <a:r>
              <a:rPr lang="zh-CN" altLang="en-US" dirty="0"/>
              <a:t>。</a:t>
            </a:r>
            <a:endParaRPr lang="en-US" altLang="zh-CN" dirty="0"/>
          </a:p>
          <a:p>
            <a:r>
              <a:rPr lang="zh-CN" altLang="zh-CN" dirty="0">
                <a:solidFill>
                  <a:srgbClr val="0000FF"/>
                </a:solidFill>
              </a:rPr>
              <a:t>相互通信的主机都是独占传输媒体，无碰撞地传输数据。</a:t>
            </a:r>
            <a:endParaRPr lang="en-US" altLang="zh-CN" dirty="0">
              <a:solidFill>
                <a:srgbClr val="0000FF"/>
              </a:solidFill>
            </a:endParaRPr>
          </a:p>
          <a:p>
            <a:endParaRPr lang="zh-CN" altLang="en-US" dirty="0"/>
          </a:p>
        </p:txBody>
      </p:sp>
    </p:spTree>
    <p:extLst>
      <p:ext uri="{BB962C8B-B14F-4D97-AF65-F5344CB8AC3E}">
        <p14:creationId xmlns:p14="http://schemas.microsoft.com/office/powerpoint/2010/main" val="182924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zh-CN" dirty="0"/>
              <a:t>以太网交换机的特点</a:t>
            </a:r>
            <a:endParaRPr lang="zh-CN" altLang="en-US" dirty="0"/>
          </a:p>
        </p:txBody>
      </p:sp>
      <p:sp>
        <p:nvSpPr>
          <p:cNvPr id="3" name="内容占位符 2"/>
          <p:cNvSpPr>
            <a:spLocks noGrp="1"/>
          </p:cNvSpPr>
          <p:nvPr>
            <p:ph idx="1"/>
          </p:nvPr>
        </p:nvSpPr>
        <p:spPr/>
        <p:txBody>
          <a:bodyPr/>
          <a:lstStyle/>
          <a:p>
            <a:r>
              <a:rPr lang="zh-CN" altLang="zh-CN" dirty="0"/>
              <a:t>以太网交换机的</a:t>
            </a:r>
            <a:r>
              <a:rPr lang="zh-CN" altLang="zh-CN" dirty="0">
                <a:solidFill>
                  <a:srgbClr val="00B050"/>
                </a:solidFill>
              </a:rPr>
              <a:t>接口有存储器，</a:t>
            </a:r>
            <a:r>
              <a:rPr lang="zh-CN" altLang="zh-CN" dirty="0"/>
              <a:t>能在输出端口繁忙时把到来的帧进行缓存</a:t>
            </a:r>
            <a:r>
              <a:rPr lang="zh-CN" altLang="en-US" dirty="0"/>
              <a:t>。</a:t>
            </a:r>
            <a:endParaRPr lang="en-US" altLang="zh-CN" dirty="0"/>
          </a:p>
          <a:p>
            <a:r>
              <a:rPr lang="zh-CN" altLang="zh-CN" dirty="0"/>
              <a:t>以太网交换机是一种</a:t>
            </a:r>
            <a:r>
              <a:rPr lang="zh-CN" altLang="zh-CN" dirty="0">
                <a:solidFill>
                  <a:srgbClr val="FF0000"/>
                </a:solidFill>
              </a:rPr>
              <a:t>即插即用</a:t>
            </a:r>
            <a:r>
              <a:rPr lang="zh-CN" altLang="zh-CN" dirty="0"/>
              <a:t>设备，其内部的帧</a:t>
            </a:r>
            <a:r>
              <a:rPr lang="zh-CN" altLang="zh-CN" dirty="0">
                <a:solidFill>
                  <a:srgbClr val="0000FF"/>
                </a:solidFill>
              </a:rPr>
              <a:t>交换表</a:t>
            </a:r>
            <a:r>
              <a:rPr lang="zh-CN" altLang="zh-CN" dirty="0"/>
              <a:t>（又称为</a:t>
            </a:r>
            <a:r>
              <a:rPr lang="zh-CN" altLang="zh-CN" dirty="0">
                <a:solidFill>
                  <a:srgbClr val="0000FF"/>
                </a:solidFill>
              </a:rPr>
              <a:t>地址表</a:t>
            </a:r>
            <a:r>
              <a:rPr lang="zh-CN" altLang="zh-CN" dirty="0"/>
              <a:t>）是通过</a:t>
            </a:r>
            <a:r>
              <a:rPr lang="zh-CN" altLang="zh-CN" dirty="0">
                <a:solidFill>
                  <a:srgbClr val="0000FF"/>
                </a:solidFill>
              </a:rPr>
              <a:t>自学习算法</a:t>
            </a:r>
            <a:r>
              <a:rPr lang="zh-CN" altLang="zh-CN" dirty="0"/>
              <a:t>自动地逐渐建立起来的。</a:t>
            </a:r>
            <a:endParaRPr lang="en-US" altLang="zh-CN" dirty="0"/>
          </a:p>
          <a:p>
            <a:r>
              <a:rPr lang="zh-CN" altLang="zh-CN" dirty="0"/>
              <a:t>以太网交换机使用了</a:t>
            </a:r>
            <a:r>
              <a:rPr lang="zh-CN" altLang="zh-CN" dirty="0">
                <a:solidFill>
                  <a:srgbClr val="FF0000"/>
                </a:solidFill>
              </a:rPr>
              <a:t>专用的交换结构芯片，</a:t>
            </a:r>
            <a:r>
              <a:rPr lang="zh-CN" altLang="zh-CN" dirty="0"/>
              <a:t>用硬件转发，其转发速率要比使用软件转发的网桥快很多。</a:t>
            </a:r>
            <a:endParaRPr lang="en-US" altLang="zh-CN" dirty="0"/>
          </a:p>
        </p:txBody>
      </p:sp>
    </p:spTree>
    <p:extLst>
      <p:ext uri="{BB962C8B-B14F-4D97-AF65-F5344CB8AC3E}">
        <p14:creationId xmlns:p14="http://schemas.microsoft.com/office/powerpoint/2010/main" val="4255625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以太网交换机的</a:t>
            </a:r>
            <a:r>
              <a:rPr lang="zh-CN" altLang="en-US" dirty="0"/>
              <a:t>优点</a:t>
            </a:r>
          </a:p>
        </p:txBody>
      </p:sp>
      <p:sp>
        <p:nvSpPr>
          <p:cNvPr id="3" name="内容占位符 2"/>
          <p:cNvSpPr>
            <a:spLocks noGrp="1"/>
          </p:cNvSpPr>
          <p:nvPr>
            <p:ph idx="1"/>
          </p:nvPr>
        </p:nvSpPr>
        <p:spPr/>
        <p:txBody>
          <a:bodyPr/>
          <a:lstStyle/>
          <a:p>
            <a:r>
              <a:rPr lang="zh-CN" altLang="en-US" sz="2800" dirty="0">
                <a:solidFill>
                  <a:srgbClr val="00B050"/>
                </a:solidFill>
              </a:rPr>
              <a:t>用户独享带宽，增加了总容量。</a:t>
            </a:r>
            <a:endParaRPr lang="en-US" altLang="zh-CN" sz="2800" dirty="0">
              <a:solidFill>
                <a:srgbClr val="00B050"/>
              </a:solidFill>
            </a:endParaRPr>
          </a:p>
          <a:p>
            <a:pPr lvl="1"/>
            <a:r>
              <a:rPr lang="zh-CN" altLang="en-US" sz="2400" dirty="0"/>
              <a:t>对于普通 </a:t>
            </a:r>
            <a:r>
              <a:rPr lang="en-US" altLang="zh-CN" sz="2400" dirty="0"/>
              <a:t>10 </a:t>
            </a:r>
            <a:r>
              <a:rPr lang="en-US" altLang="zh-CN" sz="2400" dirty="0" err="1"/>
              <a:t>Mbit</a:t>
            </a:r>
            <a:r>
              <a:rPr lang="en-US" altLang="zh-CN" sz="2400" dirty="0"/>
              <a:t>/s </a:t>
            </a:r>
            <a:r>
              <a:rPr lang="zh-CN" altLang="en-US" sz="2400" dirty="0"/>
              <a:t>的共享式以太网，若共有 </a:t>
            </a:r>
            <a:r>
              <a:rPr lang="en-US" altLang="zh-CN" sz="2400" i="1" dirty="0"/>
              <a:t>N </a:t>
            </a:r>
            <a:r>
              <a:rPr lang="zh-CN" altLang="en-US" sz="2400" dirty="0"/>
              <a:t>个用户，则每个用户占有的平均带宽只有总带宽 </a:t>
            </a:r>
            <a:r>
              <a:rPr lang="en-US" altLang="zh-CN" sz="2400" dirty="0"/>
              <a:t>(10 Mbit/s)</a:t>
            </a:r>
            <a:r>
              <a:rPr lang="zh-CN" altLang="en-US" sz="2400" dirty="0"/>
              <a:t>的 </a:t>
            </a:r>
            <a:r>
              <a:rPr lang="en-US" altLang="zh-CN" sz="2400" i="1" dirty="0"/>
              <a:t>N </a:t>
            </a:r>
            <a:r>
              <a:rPr lang="zh-CN" altLang="en-US" sz="2400" dirty="0"/>
              <a:t>分之一。</a:t>
            </a:r>
            <a:endParaRPr lang="en-US" altLang="zh-CN" sz="2400" dirty="0"/>
          </a:p>
          <a:p>
            <a:pPr lvl="1"/>
            <a:r>
              <a:rPr lang="zh-CN" altLang="en-US" sz="2400" dirty="0"/>
              <a:t>使用以太网交换机时，虽然在每个接口到主机的带宽还是 </a:t>
            </a:r>
            <a:r>
              <a:rPr lang="en-US" altLang="zh-CN" sz="2400" dirty="0"/>
              <a:t>10 </a:t>
            </a:r>
            <a:r>
              <a:rPr lang="en-US" altLang="zh-CN" sz="2400" dirty="0" err="1"/>
              <a:t>Mbit</a:t>
            </a:r>
            <a:r>
              <a:rPr lang="en-US" altLang="zh-CN" sz="2400" dirty="0"/>
              <a:t>/s</a:t>
            </a:r>
            <a:r>
              <a:rPr lang="zh-CN" altLang="en-US" sz="2400" dirty="0"/>
              <a:t>，但由于一个用户在通信时是独占而不是和其他网络用户共享传输媒体的带宽，因此对于拥有 </a:t>
            </a:r>
            <a:r>
              <a:rPr lang="en-US" altLang="zh-CN" sz="2400" i="1" dirty="0"/>
              <a:t>N </a:t>
            </a:r>
            <a:r>
              <a:rPr lang="zh-CN" altLang="en-US" sz="2400" dirty="0"/>
              <a:t>个接口的交换机的总容量为 </a:t>
            </a:r>
            <a:r>
              <a:rPr lang="en-US" altLang="zh-CN" sz="2400" i="1" dirty="0"/>
              <a:t>N</a:t>
            </a:r>
            <a:r>
              <a:rPr lang="en-US" altLang="zh-CN" sz="2400" dirty="0">
                <a:sym typeface="Symbol" pitchFamily="18" charset="2"/>
              </a:rPr>
              <a:t></a:t>
            </a:r>
            <a:r>
              <a:rPr lang="en-US" altLang="zh-CN" sz="2400" dirty="0"/>
              <a:t>10 </a:t>
            </a:r>
            <a:r>
              <a:rPr lang="en-US" altLang="zh-CN" sz="2400" dirty="0" err="1"/>
              <a:t>Mbit</a:t>
            </a:r>
            <a:r>
              <a:rPr lang="en-US" altLang="zh-CN" sz="2400" dirty="0"/>
              <a:t>/s</a:t>
            </a:r>
            <a:r>
              <a:rPr lang="zh-CN" altLang="en-US" sz="2400" dirty="0"/>
              <a:t>。</a:t>
            </a:r>
            <a:endParaRPr lang="en-US" altLang="zh-CN" sz="2000" dirty="0"/>
          </a:p>
          <a:p>
            <a:r>
              <a:rPr lang="zh-CN" altLang="zh-CN" sz="2800" dirty="0"/>
              <a:t>从共享总线以太网转到交换式以太网时，所有接入设备的软件和硬件、适配器等都不需要</a:t>
            </a:r>
            <a:r>
              <a:rPr lang="zh-CN" altLang="en-US" sz="2800" dirty="0"/>
              <a:t>做</a:t>
            </a:r>
            <a:r>
              <a:rPr lang="zh-CN" altLang="zh-CN" sz="2800" dirty="0"/>
              <a:t>任何改动。</a:t>
            </a:r>
          </a:p>
          <a:p>
            <a:r>
              <a:rPr lang="zh-CN" altLang="zh-CN" sz="2800" dirty="0"/>
              <a:t>以太网交换机一般都具有多种速率的接口，方便了各种不同情况的用户。</a:t>
            </a:r>
          </a:p>
          <a:p>
            <a:endParaRPr lang="zh-CN" altLang="en-US" sz="2800" dirty="0"/>
          </a:p>
        </p:txBody>
      </p:sp>
    </p:spTree>
    <p:extLst>
      <p:ext uri="{BB962C8B-B14F-4D97-AF65-F5344CB8AC3E}">
        <p14:creationId xmlns:p14="http://schemas.microsoft.com/office/powerpoint/2010/main" val="34041347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以太网交换机</a:t>
            </a:r>
            <a:r>
              <a:rPr lang="zh-CN" altLang="en-US" dirty="0"/>
              <a:t>的交换方式</a:t>
            </a:r>
          </a:p>
        </p:txBody>
      </p:sp>
      <p:sp>
        <p:nvSpPr>
          <p:cNvPr id="3" name="内容占位符 2"/>
          <p:cNvSpPr>
            <a:spLocks noGrp="1"/>
          </p:cNvSpPr>
          <p:nvPr>
            <p:ph idx="1"/>
          </p:nvPr>
        </p:nvSpPr>
        <p:spPr/>
        <p:txBody>
          <a:bodyPr/>
          <a:lstStyle/>
          <a:p>
            <a:r>
              <a:rPr lang="zh-CN" altLang="zh-CN" dirty="0">
                <a:solidFill>
                  <a:srgbClr val="FF0000"/>
                </a:solidFill>
              </a:rPr>
              <a:t>存储转发方式</a:t>
            </a:r>
            <a:endParaRPr lang="en-US" altLang="zh-CN" dirty="0">
              <a:solidFill>
                <a:srgbClr val="FF0000"/>
              </a:solidFill>
            </a:endParaRPr>
          </a:p>
          <a:p>
            <a:pPr lvl="1"/>
            <a:r>
              <a:rPr lang="zh-CN" altLang="zh-CN" dirty="0"/>
              <a:t>把整个数据帧先缓存后再进行处理</a:t>
            </a:r>
            <a:r>
              <a:rPr lang="zh-CN" altLang="en-US" dirty="0"/>
              <a:t>。</a:t>
            </a:r>
            <a:endParaRPr lang="en-US" altLang="zh-CN" dirty="0"/>
          </a:p>
          <a:p>
            <a:r>
              <a:rPr lang="zh-CN" altLang="zh-CN" dirty="0">
                <a:solidFill>
                  <a:srgbClr val="FF0000"/>
                </a:solidFill>
              </a:rPr>
              <a:t>直通</a:t>
            </a:r>
            <a:r>
              <a:rPr lang="en-US" altLang="zh-CN" dirty="0">
                <a:solidFill>
                  <a:srgbClr val="FF0000"/>
                </a:solidFill>
              </a:rPr>
              <a:t> (cut-through) </a:t>
            </a:r>
            <a:r>
              <a:rPr lang="zh-CN" altLang="zh-CN" dirty="0">
                <a:solidFill>
                  <a:srgbClr val="FF0000"/>
                </a:solidFill>
              </a:rPr>
              <a:t>方式</a:t>
            </a:r>
            <a:endParaRPr lang="en-US" altLang="zh-CN" dirty="0">
              <a:solidFill>
                <a:srgbClr val="FF0000"/>
              </a:solidFill>
            </a:endParaRPr>
          </a:p>
          <a:p>
            <a:pPr lvl="1"/>
            <a:r>
              <a:rPr lang="zh-CN" altLang="zh-CN" dirty="0"/>
              <a:t>接收数据帧的同时就</a:t>
            </a:r>
            <a:r>
              <a:rPr lang="zh-CN" altLang="zh-CN" dirty="0">
                <a:solidFill>
                  <a:srgbClr val="0000FF"/>
                </a:solidFill>
              </a:rPr>
              <a:t>立即按数据帧的目的</a:t>
            </a:r>
            <a:r>
              <a:rPr lang="en-US" altLang="zh-CN" dirty="0">
                <a:solidFill>
                  <a:srgbClr val="0000FF"/>
                </a:solidFill>
              </a:rPr>
              <a:t> MAC </a:t>
            </a:r>
            <a:r>
              <a:rPr lang="zh-CN" altLang="zh-CN" dirty="0">
                <a:solidFill>
                  <a:srgbClr val="0000FF"/>
                </a:solidFill>
              </a:rPr>
              <a:t>地址</a:t>
            </a:r>
            <a:r>
              <a:rPr lang="zh-CN" altLang="zh-CN" dirty="0"/>
              <a:t>决定该帧的转发接口，因而提高了帧的转发速度</a:t>
            </a:r>
            <a:r>
              <a:rPr lang="zh-CN" altLang="en-US" dirty="0"/>
              <a:t>。</a:t>
            </a:r>
            <a:endParaRPr lang="en-US" altLang="zh-CN" dirty="0"/>
          </a:p>
          <a:p>
            <a:pPr lvl="1"/>
            <a:r>
              <a:rPr lang="zh-CN" altLang="zh-CN" dirty="0">
                <a:solidFill>
                  <a:srgbClr val="FF0000"/>
                </a:solidFill>
              </a:rPr>
              <a:t>缺点</a:t>
            </a:r>
            <a:r>
              <a:rPr lang="zh-CN" altLang="zh-CN" dirty="0"/>
              <a:t>是它不检查差错就直接将帧转发出去，因此有可能也将一些无效帧转发给其他的站</a:t>
            </a:r>
            <a:r>
              <a:rPr lang="zh-CN" altLang="en-US" dirty="0"/>
              <a:t>。</a:t>
            </a:r>
          </a:p>
        </p:txBody>
      </p:sp>
      <p:sp>
        <p:nvSpPr>
          <p:cNvPr id="4" name="矩形 3"/>
          <p:cNvSpPr/>
          <p:nvPr/>
        </p:nvSpPr>
        <p:spPr>
          <a:xfrm>
            <a:off x="704528" y="5079234"/>
            <a:ext cx="8784976"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itchFamily="2" charset="-122"/>
              </a:rPr>
              <a:t>在某些情况下，仍需要采用基于软件的存储转发方式进行交换，例如，当需要进行线路速率匹配、协议转换或差错检测时</a:t>
            </a:r>
            <a:r>
              <a:rPr lang="zh-CN" altLang="en-US" sz="2400" b="1" dirty="0">
                <a:solidFill>
                  <a:srgbClr val="000066"/>
                </a:solidFill>
                <a:latin typeface="+mn-lt"/>
                <a:ea typeface="黑体" pitchFamily="2" charset="-122"/>
              </a:rPr>
              <a:t>。</a:t>
            </a:r>
          </a:p>
        </p:txBody>
      </p:sp>
    </p:spTree>
    <p:extLst>
      <p:ext uri="{BB962C8B-B14F-4D97-AF65-F5344CB8AC3E}">
        <p14:creationId xmlns:p14="http://schemas.microsoft.com/office/powerpoint/2010/main" val="2982800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a:t>以太网交换机的自学习功能</a:t>
            </a:r>
            <a:endParaRPr lang="zh-CN" altLang="en-US" dirty="0"/>
          </a:p>
        </p:txBody>
      </p:sp>
      <p:sp>
        <p:nvSpPr>
          <p:cNvPr id="3" name="内容占位符 2"/>
          <p:cNvSpPr>
            <a:spLocks noGrp="1"/>
          </p:cNvSpPr>
          <p:nvPr>
            <p:ph idx="1"/>
          </p:nvPr>
        </p:nvSpPr>
        <p:spPr/>
        <p:txBody>
          <a:bodyPr/>
          <a:lstStyle/>
          <a:p>
            <a:r>
              <a:rPr lang="zh-CN" altLang="zh-CN" dirty="0"/>
              <a:t>以太网交换机</a:t>
            </a:r>
            <a:r>
              <a:rPr lang="zh-CN" altLang="en-US" dirty="0"/>
              <a:t>运行自学习算法自动维护</a:t>
            </a:r>
            <a:r>
              <a:rPr lang="zh-CN" altLang="en-US" dirty="0">
                <a:solidFill>
                  <a:srgbClr val="FF0000"/>
                </a:solidFill>
              </a:rPr>
              <a:t>交换表。</a:t>
            </a:r>
            <a:endParaRPr lang="en-US" altLang="zh-CN" dirty="0">
              <a:solidFill>
                <a:srgbClr val="FF0000"/>
              </a:solidFill>
            </a:endParaRPr>
          </a:p>
          <a:p>
            <a:r>
              <a:rPr lang="zh-CN" altLang="zh-CN" dirty="0"/>
              <a:t>开始</a:t>
            </a:r>
            <a:r>
              <a:rPr lang="zh-CN" altLang="en-US" dirty="0"/>
              <a:t>时</a:t>
            </a:r>
            <a:r>
              <a:rPr lang="zh-CN" altLang="zh-CN" dirty="0"/>
              <a:t>，以太网交换机里面的交换表是空的</a:t>
            </a:r>
            <a:r>
              <a:rPr lang="zh-CN" altLang="en-US" dirty="0"/>
              <a:t>。</a:t>
            </a:r>
          </a:p>
        </p:txBody>
      </p:sp>
      <p:grpSp>
        <p:nvGrpSpPr>
          <p:cNvPr id="41" name="组合 40"/>
          <p:cNvGrpSpPr/>
          <p:nvPr/>
        </p:nvGrpSpPr>
        <p:grpSpPr>
          <a:xfrm>
            <a:off x="2390532" y="2564904"/>
            <a:ext cx="4908912" cy="3702025"/>
            <a:chOff x="2390532" y="2564904"/>
            <a:chExt cx="4908912" cy="3702025"/>
          </a:xfrm>
        </p:grpSpPr>
        <p:sp>
          <p:nvSpPr>
            <p:cNvPr id="4" name="矩形 3"/>
            <p:cNvSpPr/>
            <p:nvPr/>
          </p:nvSpPr>
          <p:spPr>
            <a:xfrm>
              <a:off x="3452903" y="29974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4149960"/>
              <a:ext cx="2601995" cy="1439863"/>
            </a:xfrm>
            <a:prstGeom prst="rect">
              <a:avLst/>
            </a:prstGeom>
            <a:solidFill>
              <a:schemeClr val="bg1"/>
            </a:solidFill>
            <a:ln w="9525">
              <a:solidFill>
                <a:schemeClr val="tx1"/>
              </a:solidFill>
              <a:miter lim="800000"/>
              <a:headEnd/>
              <a:tailEnd/>
            </a:ln>
          </p:spPr>
          <p:txBody>
            <a:bodyPr wrap="none" anchor="ctr"/>
            <a:lstStyle/>
            <a:p>
              <a:endParaRPr lang="zh-CN" altLang="en-US" b="1">
                <a:latin typeface="+mn-lt"/>
                <a:ea typeface="黑体" pitchFamily="2" charset="-122"/>
              </a:endParaRPr>
            </a:p>
          </p:txBody>
        </p:sp>
        <p:cxnSp>
          <p:nvCxnSpPr>
            <p:cNvPr id="6" name="直接连接符 5"/>
            <p:cNvCxnSpPr>
              <a:stCxn id="27" idx="3"/>
            </p:cNvCxnSpPr>
            <p:nvPr/>
          </p:nvCxnSpPr>
          <p:spPr>
            <a:xfrm>
              <a:off x="6329680" y="36242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4" idx="1"/>
            </p:cNvCxnSpPr>
            <p:nvPr/>
          </p:nvCxnSpPr>
          <p:spPr>
            <a:xfrm flipV="1">
              <a:off x="2948079" y="36242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3"/>
            </p:cNvCxnSpPr>
            <p:nvPr/>
          </p:nvCxnSpPr>
          <p:spPr>
            <a:xfrm flipV="1">
              <a:off x="6329680" y="31418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1" idx="1"/>
            </p:cNvCxnSpPr>
            <p:nvPr/>
          </p:nvCxnSpPr>
          <p:spPr>
            <a:xfrm>
              <a:off x="3019516" y="31418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4146785"/>
              <a:ext cx="265279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itchFamily="2" charset="-122"/>
                </a:rPr>
                <a:t>MAC</a:t>
              </a:r>
              <a:r>
                <a:rPr kumimoji="1" lang="zh-CN" altLang="en-US" sz="1600" b="1" dirty="0">
                  <a:latin typeface="+mn-lt"/>
                  <a:ea typeface="黑体" pitchFamily="2" charset="-122"/>
                </a:rPr>
                <a:t>地址  接口   有效时间</a:t>
              </a:r>
            </a:p>
            <a:p>
              <a:pPr defTabSz="762000" eaLnBrk="0" hangingPunct="0">
                <a:lnSpc>
                  <a:spcPct val="115000"/>
                </a:lnSpc>
              </a:pPr>
              <a:r>
                <a:rPr kumimoji="1" lang="zh-CN" altLang="en-US" sz="1600" b="1" dirty="0">
                  <a:latin typeface="+mn-lt"/>
                  <a:ea typeface="黑体" pitchFamily="2" charset="-122"/>
                </a:rPr>
                <a:t>   </a:t>
              </a:r>
              <a:endParaRPr kumimoji="1" lang="en-US" altLang="zh-CN" sz="1600" b="1" baseline="-25000" dirty="0">
                <a:latin typeface="+mn-lt"/>
                <a:ea typeface="黑体" pitchFamily="2" charset="-122"/>
              </a:endParaRPr>
            </a:p>
          </p:txBody>
        </p:sp>
        <p:sp>
          <p:nvSpPr>
            <p:cNvPr id="11" name="Rectangle 24"/>
            <p:cNvSpPr>
              <a:spLocks noChangeArrowheads="1"/>
            </p:cNvSpPr>
            <p:nvPr/>
          </p:nvSpPr>
          <p:spPr bwMode="auto">
            <a:xfrm>
              <a:off x="3944888" y="25649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itchFamily="2" charset="-122"/>
                  <a:ea typeface="黑体" pitchFamily="2" charset="-122"/>
                </a:rPr>
                <a:t>以太网交换机</a:t>
              </a:r>
              <a:endParaRPr kumimoji="1" lang="en-US" altLang="zh-CN" sz="2400" b="1" dirty="0">
                <a:latin typeface="黑体" pitchFamily="2" charset="-122"/>
                <a:ea typeface="黑体" pitchFamily="2" charset="-122"/>
              </a:endParaRPr>
            </a:p>
          </p:txBody>
        </p:sp>
        <p:pic>
          <p:nvPicPr>
            <p:cNvPr id="1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28529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A</a:t>
              </a:r>
              <a:endParaRPr kumimoji="1" lang="en-US" altLang="zh-CN" sz="1600" b="1" baseline="-25000" dirty="0">
                <a:latin typeface="+mn-lt"/>
                <a:ea typeface="黑体" pitchFamily="2" charset="-122"/>
              </a:endParaRPr>
            </a:p>
          </p:txBody>
        </p:sp>
        <p:sp>
          <p:nvSpPr>
            <p:cNvPr id="17" name="Line 50"/>
            <p:cNvSpPr>
              <a:spLocks noChangeShapeType="1"/>
            </p:cNvSpPr>
            <p:nvPr/>
          </p:nvSpPr>
          <p:spPr bwMode="auto">
            <a:xfrm>
              <a:off x="4510179" y="41499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nvGrpSpPr>
            <p:cNvPr id="37" name="组合 36"/>
            <p:cNvGrpSpPr/>
            <p:nvPr/>
          </p:nvGrpSpPr>
          <p:grpSpPr>
            <a:xfrm>
              <a:off x="3575141" y="4437298"/>
              <a:ext cx="2601995" cy="863600"/>
              <a:chOff x="3575141" y="4437298"/>
              <a:chExt cx="1439863" cy="863600"/>
            </a:xfrm>
          </p:grpSpPr>
          <p:sp>
            <p:nvSpPr>
              <p:cNvPr id="14" name="Line 45"/>
              <p:cNvSpPr>
                <a:spLocks noChangeShapeType="1"/>
              </p:cNvSpPr>
              <p:nvPr/>
            </p:nvSpPr>
            <p:spPr bwMode="auto">
              <a:xfrm>
                <a:off x="3575141" y="443729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5" name="Line 46"/>
              <p:cNvSpPr>
                <a:spLocks noChangeShapeType="1"/>
              </p:cNvSpPr>
              <p:nvPr/>
            </p:nvSpPr>
            <p:spPr bwMode="auto">
              <a:xfrm>
                <a:off x="3575141" y="4724635"/>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6" name="Line 47"/>
              <p:cNvSpPr>
                <a:spLocks noChangeShapeType="1"/>
              </p:cNvSpPr>
              <p:nvPr/>
            </p:nvSpPr>
            <p:spPr bwMode="auto">
              <a:xfrm>
                <a:off x="3575141" y="5011973"/>
                <a:ext cx="143986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8" name="Line 66"/>
              <p:cNvSpPr>
                <a:spLocks noChangeShapeType="1"/>
              </p:cNvSpPr>
              <p:nvPr/>
            </p:nvSpPr>
            <p:spPr bwMode="auto">
              <a:xfrm>
                <a:off x="3575141" y="5299310"/>
                <a:ext cx="143986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grpSp>
          <p:nvGrpSpPr>
            <p:cNvPr id="19" name="组合 57"/>
            <p:cNvGrpSpPr>
              <a:grpSpLocks/>
            </p:cNvGrpSpPr>
            <p:nvPr/>
          </p:nvGrpSpPr>
          <p:grpSpPr bwMode="auto">
            <a:xfrm>
              <a:off x="3452906" y="3068873"/>
              <a:ext cx="296557" cy="335989"/>
              <a:chOff x="2267744" y="1268760"/>
              <a:chExt cx="297274" cy="335989"/>
            </a:xfrm>
          </p:grpSpPr>
          <p:sp>
            <p:nvSpPr>
              <p:cNvPr id="20" name="矩形 19"/>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1"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1</a:t>
                </a:r>
                <a:endParaRPr kumimoji="1" lang="en-US" altLang="zh-CN" sz="1600" b="1" baseline="-25000">
                  <a:latin typeface="+mn-lt"/>
                  <a:ea typeface="黑体" pitchFamily="2" charset="-122"/>
                </a:endParaRPr>
              </a:p>
            </p:txBody>
          </p:sp>
        </p:grpSp>
        <p:grpSp>
          <p:nvGrpSpPr>
            <p:cNvPr id="22" name="组合 58"/>
            <p:cNvGrpSpPr>
              <a:grpSpLocks/>
            </p:cNvGrpSpPr>
            <p:nvPr/>
          </p:nvGrpSpPr>
          <p:grpSpPr bwMode="auto">
            <a:xfrm>
              <a:off x="3452906" y="3456224"/>
              <a:ext cx="296557" cy="335989"/>
              <a:chOff x="2267744" y="1268760"/>
              <a:chExt cx="297274" cy="337019"/>
            </a:xfrm>
          </p:grpSpPr>
          <p:sp>
            <p:nvSpPr>
              <p:cNvPr id="23" name="矩形 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4"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2</a:t>
                </a:r>
                <a:endParaRPr kumimoji="1" lang="en-US" altLang="zh-CN" sz="1600" b="1" baseline="-25000">
                  <a:latin typeface="+mn-lt"/>
                  <a:ea typeface="黑体" pitchFamily="2" charset="-122"/>
                </a:endParaRPr>
              </a:p>
            </p:txBody>
          </p:sp>
        </p:grpSp>
        <p:grpSp>
          <p:nvGrpSpPr>
            <p:cNvPr id="25" name="组合 61"/>
            <p:cNvGrpSpPr>
              <a:grpSpLocks/>
            </p:cNvGrpSpPr>
            <p:nvPr/>
          </p:nvGrpSpPr>
          <p:grpSpPr bwMode="auto">
            <a:xfrm>
              <a:off x="6033123" y="3456224"/>
              <a:ext cx="296557" cy="335989"/>
              <a:chOff x="2267744" y="1268760"/>
              <a:chExt cx="295640" cy="337019"/>
            </a:xfrm>
          </p:grpSpPr>
          <p:sp>
            <p:nvSpPr>
              <p:cNvPr id="26" name="矩形 2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7"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4</a:t>
                </a:r>
                <a:endParaRPr kumimoji="1" lang="en-US" altLang="zh-CN" sz="1600" b="1" baseline="-25000">
                  <a:latin typeface="+mn-lt"/>
                  <a:ea typeface="黑体" pitchFamily="2" charset="-122"/>
                </a:endParaRPr>
              </a:p>
            </p:txBody>
          </p:sp>
        </p:grpSp>
        <p:grpSp>
          <p:nvGrpSpPr>
            <p:cNvPr id="28" name="组合 64"/>
            <p:cNvGrpSpPr>
              <a:grpSpLocks/>
            </p:cNvGrpSpPr>
            <p:nvPr/>
          </p:nvGrpSpPr>
          <p:grpSpPr bwMode="auto">
            <a:xfrm>
              <a:off x="6033123" y="3068873"/>
              <a:ext cx="296557" cy="335989"/>
              <a:chOff x="2267744" y="1268760"/>
              <a:chExt cx="295640" cy="335429"/>
            </a:xfrm>
          </p:grpSpPr>
          <p:sp>
            <p:nvSpPr>
              <p:cNvPr id="29" name="矩形 2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30"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3</a:t>
                </a:r>
                <a:endParaRPr kumimoji="1" lang="en-US" altLang="zh-CN" sz="1600" b="1" baseline="-25000">
                  <a:latin typeface="+mn-lt"/>
                  <a:ea typeface="黑体" pitchFamily="2" charset="-122"/>
                </a:endParaRPr>
              </a:p>
            </p:txBody>
          </p:sp>
        </p:grpSp>
        <p:sp>
          <p:nvSpPr>
            <p:cNvPr id="31" name="Rectangle 24"/>
            <p:cNvSpPr>
              <a:spLocks noChangeArrowheads="1"/>
            </p:cNvSpPr>
            <p:nvPr/>
          </p:nvSpPr>
          <p:spPr bwMode="auto">
            <a:xfrm>
              <a:off x="4586536" y="38181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itchFamily="2" charset="-122"/>
                </a:rPr>
                <a:t>交换表</a:t>
              </a:r>
              <a:endParaRPr kumimoji="1" lang="en-US" altLang="zh-CN" b="1" dirty="0">
                <a:latin typeface="+mn-lt"/>
                <a:ea typeface="黑体" pitchFamily="2" charset="-122"/>
              </a:endParaRPr>
            </a:p>
          </p:txBody>
        </p:sp>
        <p:pic>
          <p:nvPicPr>
            <p:cNvPr id="3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35006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4"/>
            <p:cNvSpPr>
              <a:spLocks noChangeArrowheads="1"/>
            </p:cNvSpPr>
            <p:nvPr/>
          </p:nvSpPr>
          <p:spPr bwMode="auto">
            <a:xfrm>
              <a:off x="6969224" y="34530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D</a:t>
              </a:r>
              <a:endParaRPr kumimoji="1" lang="en-US" altLang="zh-CN" sz="1600" b="1" baseline="-25000" dirty="0">
                <a:latin typeface="+mn-lt"/>
                <a:ea typeface="黑体" pitchFamily="2" charset="-122"/>
              </a:endParaRPr>
            </a:p>
          </p:txBody>
        </p:sp>
        <p:pic>
          <p:nvPicPr>
            <p:cNvPr id="34"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35006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28529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4"/>
            <p:cNvSpPr>
              <a:spLocks noChangeArrowheads="1"/>
            </p:cNvSpPr>
            <p:nvPr/>
          </p:nvSpPr>
          <p:spPr bwMode="auto">
            <a:xfrm>
              <a:off x="6969224" y="28053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B</a:t>
              </a:r>
              <a:endParaRPr kumimoji="1" lang="en-US" altLang="zh-CN" sz="1600" b="1" baseline="-25000" dirty="0">
                <a:latin typeface="+mn-lt"/>
                <a:ea typeface="黑体" pitchFamily="2" charset="-122"/>
              </a:endParaRPr>
            </a:p>
          </p:txBody>
        </p:sp>
        <p:sp>
          <p:nvSpPr>
            <p:cNvPr id="38" name="Line 50"/>
            <p:cNvSpPr>
              <a:spLocks noChangeShapeType="1"/>
            </p:cNvSpPr>
            <p:nvPr/>
          </p:nvSpPr>
          <p:spPr bwMode="auto">
            <a:xfrm>
              <a:off x="5097554" y="41499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39" name="Rectangle 34"/>
            <p:cNvSpPr>
              <a:spLocks noChangeArrowheads="1"/>
            </p:cNvSpPr>
            <p:nvPr/>
          </p:nvSpPr>
          <p:spPr bwMode="auto">
            <a:xfrm>
              <a:off x="2403252" y="35010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C</a:t>
              </a:r>
              <a:endParaRPr kumimoji="1" lang="en-US" altLang="zh-CN" sz="1600" b="1" baseline="-25000" dirty="0">
                <a:latin typeface="+mn-lt"/>
                <a:ea typeface="黑体" pitchFamily="2" charset="-122"/>
              </a:endParaRPr>
            </a:p>
          </p:txBody>
        </p:sp>
        <p:sp>
          <p:nvSpPr>
            <p:cNvPr id="40" name="矩形 39"/>
            <p:cNvSpPr/>
            <p:nvPr/>
          </p:nvSpPr>
          <p:spPr>
            <a:xfrm>
              <a:off x="3417503" y="5805264"/>
              <a:ext cx="2969083" cy="461665"/>
            </a:xfrm>
            <a:prstGeom prst="rect">
              <a:avLst/>
            </a:prstGeom>
          </p:spPr>
          <p:txBody>
            <a:bodyPr wrap="square">
              <a:spAutoFit/>
            </a:bodyPr>
            <a:lstStyle/>
            <a:p>
              <a:pPr algn="ctr"/>
              <a:r>
                <a:rPr lang="zh-CN" altLang="en-US" sz="2400" b="1" dirty="0">
                  <a:latin typeface="+mn-lt"/>
                  <a:ea typeface="黑体" pitchFamily="2" charset="-122"/>
                </a:rPr>
                <a:t>交换表一开始是空的</a:t>
              </a:r>
            </a:p>
          </p:txBody>
        </p:sp>
      </p:grpSp>
    </p:spTree>
    <p:extLst>
      <p:ext uri="{BB962C8B-B14F-4D97-AF65-F5344CB8AC3E}">
        <p14:creationId xmlns:p14="http://schemas.microsoft.com/office/powerpoint/2010/main" val="3413883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r>
              <a:rPr lang="en-US" altLang="zh-CN" sz="3200" dirty="0"/>
              <a:t/>
            </a:r>
            <a:br>
              <a:rPr lang="en-US" altLang="zh-CN" sz="3200" dirty="0"/>
            </a:br>
            <a:r>
              <a:rPr lang="zh-CN" altLang="en-US" sz="3200" dirty="0"/>
              <a:t>处理收到的帧和建立交换表</a:t>
            </a:r>
          </a:p>
        </p:txBody>
      </p:sp>
      <p:sp>
        <p:nvSpPr>
          <p:cNvPr id="3" name="内容占位符 2"/>
          <p:cNvSpPr>
            <a:spLocks noGrp="1"/>
          </p:cNvSpPr>
          <p:nvPr>
            <p:ph idx="1"/>
          </p:nvPr>
        </p:nvSpPr>
        <p:spPr/>
        <p:txBody>
          <a:bodyPr/>
          <a:lstStyle/>
          <a:p>
            <a:r>
              <a:rPr lang="en-US" altLang="zh-CN" sz="2800" dirty="0">
                <a:solidFill>
                  <a:srgbClr val="00B050"/>
                </a:solidFill>
              </a:rPr>
              <a:t>A </a:t>
            </a:r>
            <a:r>
              <a:rPr lang="zh-CN" altLang="zh-CN" sz="2800" dirty="0">
                <a:solidFill>
                  <a:srgbClr val="00B050"/>
                </a:solidFill>
              </a:rPr>
              <a:t>先向</a:t>
            </a:r>
            <a:r>
              <a:rPr lang="en-US" altLang="zh-CN" sz="2800" dirty="0">
                <a:solidFill>
                  <a:srgbClr val="00B050"/>
                </a:solidFill>
              </a:rPr>
              <a:t> B </a:t>
            </a:r>
            <a:r>
              <a:rPr lang="zh-CN" altLang="zh-CN" sz="2800" dirty="0">
                <a:solidFill>
                  <a:srgbClr val="00B050"/>
                </a:solidFill>
              </a:rPr>
              <a:t>发送一帧，从接口</a:t>
            </a:r>
            <a:r>
              <a:rPr lang="en-US" altLang="zh-CN" sz="2800" dirty="0">
                <a:solidFill>
                  <a:srgbClr val="00B050"/>
                </a:solidFill>
              </a:rPr>
              <a:t> 1 </a:t>
            </a:r>
            <a:r>
              <a:rPr lang="zh-CN" altLang="zh-CN" sz="2800" dirty="0">
                <a:solidFill>
                  <a:srgbClr val="00B050"/>
                </a:solidFill>
              </a:rPr>
              <a:t>进入到交换机。</a:t>
            </a:r>
            <a:endParaRPr lang="en-US" altLang="zh-CN" sz="2800" dirty="0">
              <a:solidFill>
                <a:srgbClr val="00B050"/>
              </a:solidFill>
            </a:endParaRPr>
          </a:p>
          <a:p>
            <a:r>
              <a:rPr lang="zh-CN" altLang="zh-CN" sz="2800" dirty="0">
                <a:solidFill>
                  <a:srgbClr val="00B050"/>
                </a:solidFill>
              </a:rPr>
              <a:t>交换机收到帧后，先查找交换表，没有查到应从哪个接口转发这个帧。</a:t>
            </a:r>
            <a:endParaRPr lang="en-US" altLang="zh-CN" sz="2800" dirty="0">
              <a:solidFill>
                <a:srgbClr val="00B050"/>
              </a:solidFill>
            </a:endParaRPr>
          </a:p>
          <a:p>
            <a:r>
              <a:rPr lang="zh-CN" altLang="zh-CN" sz="2800" dirty="0">
                <a:solidFill>
                  <a:srgbClr val="00B050"/>
                </a:solidFill>
              </a:rPr>
              <a:t>交换机把这个帧的源地址</a:t>
            </a:r>
            <a:r>
              <a:rPr lang="en-US" altLang="zh-CN" sz="2800" dirty="0">
                <a:solidFill>
                  <a:srgbClr val="00B050"/>
                </a:solidFill>
              </a:rPr>
              <a:t> A </a:t>
            </a:r>
            <a:r>
              <a:rPr lang="zh-CN" altLang="zh-CN" sz="2800" dirty="0">
                <a:solidFill>
                  <a:srgbClr val="00B050"/>
                </a:solidFill>
              </a:rPr>
              <a:t>和接口</a:t>
            </a:r>
            <a:r>
              <a:rPr lang="en-US" altLang="zh-CN" sz="2800" dirty="0">
                <a:solidFill>
                  <a:srgbClr val="00B050"/>
                </a:solidFill>
              </a:rPr>
              <a:t> 1 </a:t>
            </a:r>
            <a:r>
              <a:rPr lang="zh-CN" altLang="zh-CN" sz="2800" dirty="0">
                <a:solidFill>
                  <a:srgbClr val="00B050"/>
                </a:solidFill>
              </a:rPr>
              <a:t>写入交换表中，并向除接口</a:t>
            </a:r>
            <a:r>
              <a:rPr lang="en-US" altLang="zh-CN" sz="2800" dirty="0">
                <a:solidFill>
                  <a:srgbClr val="00B050"/>
                </a:solidFill>
              </a:rPr>
              <a:t>1</a:t>
            </a:r>
            <a:r>
              <a:rPr lang="zh-CN" altLang="zh-CN" sz="2800" dirty="0">
                <a:solidFill>
                  <a:srgbClr val="00B050"/>
                </a:solidFill>
              </a:rPr>
              <a:t>以外的所有的接口广播这个帧。</a:t>
            </a:r>
          </a:p>
          <a:p>
            <a:r>
              <a:rPr lang="en-US" altLang="zh-CN" sz="2800" dirty="0">
                <a:solidFill>
                  <a:srgbClr val="00B050"/>
                </a:solidFill>
              </a:rPr>
              <a:t>C </a:t>
            </a:r>
            <a:r>
              <a:rPr lang="zh-CN" altLang="zh-CN" sz="2800" dirty="0">
                <a:solidFill>
                  <a:srgbClr val="00B050"/>
                </a:solidFill>
              </a:rPr>
              <a:t>和</a:t>
            </a:r>
            <a:r>
              <a:rPr lang="en-US" altLang="zh-CN" sz="2800" dirty="0">
                <a:solidFill>
                  <a:srgbClr val="00B050"/>
                </a:solidFill>
              </a:rPr>
              <a:t> D </a:t>
            </a:r>
            <a:r>
              <a:rPr lang="zh-CN" altLang="zh-CN" sz="2800" dirty="0">
                <a:solidFill>
                  <a:srgbClr val="00B050"/>
                </a:solidFill>
              </a:rPr>
              <a:t>将丢弃这个帧，因为目的地址不对。只</a:t>
            </a:r>
            <a:r>
              <a:rPr lang="en-US" altLang="zh-CN" sz="2800" dirty="0">
                <a:solidFill>
                  <a:srgbClr val="00B050"/>
                </a:solidFill>
              </a:rPr>
              <a:t> B </a:t>
            </a:r>
            <a:r>
              <a:rPr lang="zh-CN" altLang="zh-CN" sz="2800" dirty="0">
                <a:solidFill>
                  <a:srgbClr val="00B050"/>
                </a:solidFill>
              </a:rPr>
              <a:t>才收下这个目的地址正确的帧。这也称为过滤。</a:t>
            </a:r>
          </a:p>
          <a:p>
            <a:r>
              <a:rPr lang="zh-CN" altLang="zh-CN" sz="2800" dirty="0">
                <a:solidFill>
                  <a:srgbClr val="00B050"/>
                </a:solidFill>
              </a:rPr>
              <a:t>从新写入交换表的项目</a:t>
            </a:r>
            <a:r>
              <a:rPr lang="en-US" altLang="zh-CN" sz="2800" dirty="0">
                <a:solidFill>
                  <a:srgbClr val="00B050"/>
                </a:solidFill>
              </a:rPr>
              <a:t> (A, 1) </a:t>
            </a:r>
            <a:r>
              <a:rPr lang="zh-CN" altLang="zh-CN" sz="2800" dirty="0">
                <a:solidFill>
                  <a:srgbClr val="00B050"/>
                </a:solidFill>
              </a:rPr>
              <a:t>可以看出，以后不管从哪一个接口收到帧，只要其目的地址是</a:t>
            </a:r>
            <a:r>
              <a:rPr lang="en-US" altLang="zh-CN" sz="2800" dirty="0">
                <a:solidFill>
                  <a:srgbClr val="00B050"/>
                </a:solidFill>
              </a:rPr>
              <a:t>A</a:t>
            </a:r>
            <a:r>
              <a:rPr lang="zh-CN" altLang="zh-CN" sz="2800" dirty="0">
                <a:solidFill>
                  <a:srgbClr val="00B050"/>
                </a:solidFill>
              </a:rPr>
              <a:t>，就应当把收到的帧从接口</a:t>
            </a:r>
            <a:r>
              <a:rPr lang="en-US" altLang="zh-CN" sz="2800" dirty="0">
                <a:solidFill>
                  <a:srgbClr val="00B050"/>
                </a:solidFill>
              </a:rPr>
              <a:t>1</a:t>
            </a:r>
            <a:r>
              <a:rPr lang="zh-CN" altLang="zh-CN" sz="2800" dirty="0">
                <a:solidFill>
                  <a:srgbClr val="00B050"/>
                </a:solidFill>
              </a:rPr>
              <a:t>转发出去。</a:t>
            </a:r>
          </a:p>
          <a:p>
            <a:endParaRPr lang="zh-CN" altLang="en-US" sz="2800" dirty="0"/>
          </a:p>
        </p:txBody>
      </p:sp>
    </p:spTree>
    <p:extLst>
      <p:ext uri="{BB962C8B-B14F-4D97-AF65-F5344CB8AC3E}">
        <p14:creationId xmlns:p14="http://schemas.microsoft.com/office/powerpoint/2010/main" val="33353340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r>
              <a:rPr lang="en-US" altLang="zh-CN" sz="3200" dirty="0"/>
              <a:t/>
            </a:r>
            <a:br>
              <a:rPr lang="en-US" altLang="zh-CN" sz="3200" dirty="0"/>
            </a:br>
            <a:r>
              <a:rPr lang="zh-CN" altLang="en-US" sz="3200" dirty="0"/>
              <a:t>处理收到的帧和建立交换表</a:t>
            </a:r>
          </a:p>
        </p:txBody>
      </p:sp>
      <p:sp>
        <p:nvSpPr>
          <p:cNvPr id="3" name="内容占位符 2"/>
          <p:cNvSpPr>
            <a:spLocks noGrp="1"/>
          </p:cNvSpPr>
          <p:nvPr>
            <p:ph idx="1"/>
          </p:nvPr>
        </p:nvSpPr>
        <p:spPr/>
        <p:txBody>
          <a:bodyPr/>
          <a:lstStyle/>
          <a:p>
            <a:r>
              <a:rPr lang="en-US" altLang="zh-CN" sz="2800" dirty="0">
                <a:solidFill>
                  <a:srgbClr val="00B050"/>
                </a:solidFill>
              </a:rPr>
              <a:t>B </a:t>
            </a:r>
            <a:r>
              <a:rPr lang="zh-CN" altLang="zh-CN" sz="2800" dirty="0">
                <a:solidFill>
                  <a:srgbClr val="00B050"/>
                </a:solidFill>
              </a:rPr>
              <a:t>通过接口</a:t>
            </a:r>
            <a:r>
              <a:rPr lang="en-US" altLang="zh-CN" sz="2800" dirty="0">
                <a:solidFill>
                  <a:srgbClr val="00B050"/>
                </a:solidFill>
              </a:rPr>
              <a:t> 3 </a:t>
            </a:r>
            <a:r>
              <a:rPr lang="zh-CN" altLang="zh-CN" sz="2800" dirty="0">
                <a:solidFill>
                  <a:srgbClr val="00B050"/>
                </a:solidFill>
              </a:rPr>
              <a:t>向</a:t>
            </a:r>
            <a:r>
              <a:rPr lang="en-US" altLang="zh-CN" sz="2800" dirty="0">
                <a:solidFill>
                  <a:srgbClr val="00B050"/>
                </a:solidFill>
              </a:rPr>
              <a:t> A </a:t>
            </a:r>
            <a:r>
              <a:rPr lang="zh-CN" altLang="zh-CN" sz="2800" dirty="0">
                <a:solidFill>
                  <a:srgbClr val="00B050"/>
                </a:solidFill>
              </a:rPr>
              <a:t>发送一帧。</a:t>
            </a:r>
            <a:endParaRPr lang="en-US" altLang="zh-CN" sz="2800" dirty="0">
              <a:solidFill>
                <a:srgbClr val="00B050"/>
              </a:solidFill>
            </a:endParaRPr>
          </a:p>
          <a:p>
            <a:r>
              <a:rPr lang="zh-CN" altLang="zh-CN" sz="2800" dirty="0">
                <a:solidFill>
                  <a:srgbClr val="00B050"/>
                </a:solidFill>
              </a:rPr>
              <a:t>交换机查找交换表，发现交换表中的</a:t>
            </a:r>
            <a:r>
              <a:rPr lang="en-US" altLang="zh-CN" sz="2800" dirty="0">
                <a:solidFill>
                  <a:srgbClr val="00B050"/>
                </a:solidFill>
              </a:rPr>
              <a:t> MAC </a:t>
            </a:r>
            <a:r>
              <a:rPr lang="zh-CN" altLang="zh-CN" sz="2800" dirty="0">
                <a:solidFill>
                  <a:srgbClr val="00B050"/>
                </a:solidFill>
              </a:rPr>
              <a:t>地址有</a:t>
            </a:r>
            <a:r>
              <a:rPr lang="en-US" altLang="zh-CN" sz="2800" dirty="0">
                <a:solidFill>
                  <a:srgbClr val="00B050"/>
                </a:solidFill>
              </a:rPr>
              <a:t> A</a:t>
            </a:r>
            <a:r>
              <a:rPr lang="zh-CN" altLang="zh-CN" sz="2800" dirty="0">
                <a:solidFill>
                  <a:srgbClr val="00B050"/>
                </a:solidFill>
              </a:rPr>
              <a:t>。表明要发送给</a:t>
            </a:r>
            <a:r>
              <a:rPr lang="en-US" altLang="zh-CN" sz="2800" dirty="0">
                <a:solidFill>
                  <a:srgbClr val="00B050"/>
                </a:solidFill>
              </a:rPr>
              <a:t>A</a:t>
            </a:r>
            <a:r>
              <a:rPr lang="zh-CN" altLang="zh-CN" sz="2800" dirty="0">
                <a:solidFill>
                  <a:srgbClr val="00B050"/>
                </a:solidFill>
              </a:rPr>
              <a:t>的帧（即目的地址为</a:t>
            </a:r>
            <a:r>
              <a:rPr lang="en-US" altLang="zh-CN" sz="2800" dirty="0">
                <a:solidFill>
                  <a:srgbClr val="00B050"/>
                </a:solidFill>
              </a:rPr>
              <a:t> A </a:t>
            </a:r>
            <a:r>
              <a:rPr lang="zh-CN" altLang="zh-CN" sz="2800" dirty="0">
                <a:solidFill>
                  <a:srgbClr val="00B050"/>
                </a:solidFill>
              </a:rPr>
              <a:t>的帧）应从接口</a:t>
            </a:r>
            <a:r>
              <a:rPr lang="en-US" altLang="zh-CN" sz="2800" dirty="0">
                <a:solidFill>
                  <a:srgbClr val="00B050"/>
                </a:solidFill>
              </a:rPr>
              <a:t>1</a:t>
            </a:r>
            <a:r>
              <a:rPr lang="zh-CN" altLang="zh-CN" sz="2800" dirty="0">
                <a:solidFill>
                  <a:srgbClr val="00B050"/>
                </a:solidFill>
              </a:rPr>
              <a:t>转发。于是就把这个帧传送到接口</a:t>
            </a:r>
            <a:r>
              <a:rPr lang="en-US" altLang="zh-CN" sz="2800" dirty="0">
                <a:solidFill>
                  <a:srgbClr val="00B050"/>
                </a:solidFill>
              </a:rPr>
              <a:t> 1 </a:t>
            </a:r>
            <a:r>
              <a:rPr lang="zh-CN" altLang="zh-CN" sz="2800" dirty="0">
                <a:solidFill>
                  <a:srgbClr val="00B050"/>
                </a:solidFill>
              </a:rPr>
              <a:t>转发给</a:t>
            </a:r>
            <a:r>
              <a:rPr lang="en-US" altLang="zh-CN" sz="2800" dirty="0">
                <a:solidFill>
                  <a:srgbClr val="00B050"/>
                </a:solidFill>
              </a:rPr>
              <a:t> A</a:t>
            </a:r>
            <a:r>
              <a:rPr lang="zh-CN" altLang="zh-CN" sz="2800" dirty="0">
                <a:solidFill>
                  <a:srgbClr val="00B050"/>
                </a:solidFill>
              </a:rPr>
              <a:t>。显然，现在已经没有必要再广播收到的帧。</a:t>
            </a:r>
            <a:endParaRPr lang="en-US" altLang="zh-CN" sz="2800" dirty="0">
              <a:solidFill>
                <a:srgbClr val="00B050"/>
              </a:solidFill>
            </a:endParaRPr>
          </a:p>
          <a:p>
            <a:r>
              <a:rPr lang="zh-CN" altLang="zh-CN" sz="2800" dirty="0">
                <a:solidFill>
                  <a:srgbClr val="00B050"/>
                </a:solidFill>
              </a:rPr>
              <a:t>交换表这时新增加的项目</a:t>
            </a:r>
            <a:r>
              <a:rPr lang="en-US" altLang="zh-CN" sz="2800" dirty="0">
                <a:solidFill>
                  <a:srgbClr val="00B050"/>
                </a:solidFill>
              </a:rPr>
              <a:t> (B, 3)</a:t>
            </a:r>
            <a:r>
              <a:rPr lang="zh-CN" altLang="zh-CN" sz="2800" dirty="0">
                <a:solidFill>
                  <a:srgbClr val="00B050"/>
                </a:solidFill>
              </a:rPr>
              <a:t>，表明今后如有发送给</a:t>
            </a:r>
            <a:r>
              <a:rPr lang="en-US" altLang="zh-CN" sz="2800" dirty="0">
                <a:solidFill>
                  <a:srgbClr val="00B050"/>
                </a:solidFill>
              </a:rPr>
              <a:t> B </a:t>
            </a:r>
            <a:r>
              <a:rPr lang="zh-CN" altLang="zh-CN" sz="2800" dirty="0">
                <a:solidFill>
                  <a:srgbClr val="00B050"/>
                </a:solidFill>
              </a:rPr>
              <a:t>的帧，就应当从接口</a:t>
            </a:r>
            <a:r>
              <a:rPr lang="en-US" altLang="zh-CN" sz="2800" dirty="0">
                <a:solidFill>
                  <a:srgbClr val="00B050"/>
                </a:solidFill>
              </a:rPr>
              <a:t> 3 </a:t>
            </a:r>
            <a:r>
              <a:rPr lang="zh-CN" altLang="zh-CN" sz="2800" dirty="0">
                <a:solidFill>
                  <a:srgbClr val="00B050"/>
                </a:solidFill>
              </a:rPr>
              <a:t>转发出去。</a:t>
            </a:r>
            <a:endParaRPr lang="en-US" altLang="zh-CN" sz="2800" dirty="0">
              <a:solidFill>
                <a:srgbClr val="00B050"/>
              </a:solidFill>
            </a:endParaRPr>
          </a:p>
          <a:p>
            <a:r>
              <a:rPr lang="zh-CN" altLang="zh-CN" sz="2800" dirty="0">
                <a:solidFill>
                  <a:srgbClr val="00B050"/>
                </a:solidFill>
              </a:rPr>
              <a:t>经过一段时间后，只要主机</a:t>
            </a:r>
            <a:r>
              <a:rPr lang="en-US" altLang="zh-CN" sz="2800" dirty="0">
                <a:solidFill>
                  <a:srgbClr val="00B050"/>
                </a:solidFill>
              </a:rPr>
              <a:t> C </a:t>
            </a:r>
            <a:r>
              <a:rPr lang="zh-CN" altLang="zh-CN" sz="2800" dirty="0">
                <a:solidFill>
                  <a:srgbClr val="00B050"/>
                </a:solidFill>
              </a:rPr>
              <a:t>和</a:t>
            </a:r>
            <a:r>
              <a:rPr lang="en-US" altLang="zh-CN" sz="2800" dirty="0">
                <a:solidFill>
                  <a:srgbClr val="00B050"/>
                </a:solidFill>
              </a:rPr>
              <a:t> D </a:t>
            </a:r>
            <a:r>
              <a:rPr lang="zh-CN" altLang="zh-CN" sz="2800" dirty="0">
                <a:solidFill>
                  <a:srgbClr val="00B050"/>
                </a:solidFill>
              </a:rPr>
              <a:t>也向其他主机发送帧，以太网交换机中的交换表就会把转发到</a:t>
            </a:r>
            <a:r>
              <a:rPr lang="en-US" altLang="zh-CN" sz="2800" dirty="0">
                <a:solidFill>
                  <a:srgbClr val="00B050"/>
                </a:solidFill>
              </a:rPr>
              <a:t> C </a:t>
            </a:r>
            <a:r>
              <a:rPr lang="zh-CN" altLang="zh-CN" sz="2800" dirty="0">
                <a:solidFill>
                  <a:srgbClr val="00B050"/>
                </a:solidFill>
              </a:rPr>
              <a:t>或</a:t>
            </a:r>
            <a:r>
              <a:rPr lang="en-US" altLang="zh-CN" sz="2800" dirty="0">
                <a:solidFill>
                  <a:srgbClr val="00B050"/>
                </a:solidFill>
              </a:rPr>
              <a:t> D </a:t>
            </a:r>
            <a:r>
              <a:rPr lang="zh-CN" altLang="zh-CN" sz="2800" dirty="0">
                <a:solidFill>
                  <a:srgbClr val="00B050"/>
                </a:solidFill>
              </a:rPr>
              <a:t>应当经过的接口号（</a:t>
            </a:r>
            <a:r>
              <a:rPr lang="en-US" altLang="zh-CN" sz="2800" dirty="0">
                <a:solidFill>
                  <a:srgbClr val="00B050"/>
                </a:solidFill>
              </a:rPr>
              <a:t>2 </a:t>
            </a:r>
            <a:r>
              <a:rPr lang="zh-CN" altLang="zh-CN" sz="2800" dirty="0">
                <a:solidFill>
                  <a:srgbClr val="00B050"/>
                </a:solidFill>
              </a:rPr>
              <a:t>或</a:t>
            </a:r>
            <a:r>
              <a:rPr lang="en-US" altLang="zh-CN" sz="2800" dirty="0">
                <a:solidFill>
                  <a:srgbClr val="00B050"/>
                </a:solidFill>
              </a:rPr>
              <a:t> 4</a:t>
            </a:r>
            <a:r>
              <a:rPr lang="zh-CN" altLang="zh-CN" sz="2800" dirty="0">
                <a:solidFill>
                  <a:srgbClr val="00B050"/>
                </a:solidFill>
              </a:rPr>
              <a:t>）写入到交换表中</a:t>
            </a:r>
            <a:r>
              <a:rPr lang="zh-CN" altLang="en-US" sz="2800" dirty="0">
                <a:solidFill>
                  <a:srgbClr val="00B050"/>
                </a:solidFill>
              </a:rPr>
              <a:t>。</a:t>
            </a:r>
          </a:p>
        </p:txBody>
      </p:sp>
    </p:spTree>
    <p:extLst>
      <p:ext uri="{BB962C8B-B14F-4D97-AF65-F5344CB8AC3E}">
        <p14:creationId xmlns:p14="http://schemas.microsoft.com/office/powerpoint/2010/main" val="32103880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t>按照以下自学习算法</a:t>
            </a:r>
            <a:r>
              <a:rPr lang="en-US" altLang="zh-CN" sz="3200" dirty="0"/>
              <a:t/>
            </a:r>
            <a:br>
              <a:rPr lang="en-US" altLang="zh-CN" sz="3200" dirty="0"/>
            </a:br>
            <a:r>
              <a:rPr lang="zh-CN" altLang="en-US" sz="3200" dirty="0"/>
              <a:t>处理收到的帧和建立交换表</a:t>
            </a:r>
          </a:p>
        </p:txBody>
      </p:sp>
      <p:grpSp>
        <p:nvGrpSpPr>
          <p:cNvPr id="45" name="组合 44"/>
          <p:cNvGrpSpPr/>
          <p:nvPr/>
        </p:nvGrpSpPr>
        <p:grpSpPr>
          <a:xfrm>
            <a:off x="416496" y="1279457"/>
            <a:ext cx="6016646" cy="3702025"/>
            <a:chOff x="1282798" y="2105804"/>
            <a:chExt cx="6016646" cy="3702025"/>
          </a:xfrm>
        </p:grpSpPr>
        <p:sp>
          <p:nvSpPr>
            <p:cNvPr id="4" name="矩形 3"/>
            <p:cNvSpPr/>
            <p:nvPr/>
          </p:nvSpPr>
          <p:spPr>
            <a:xfrm>
              <a:off x="3452903" y="2538335"/>
              <a:ext cx="2868421" cy="2663825"/>
            </a:xfrm>
            <a:prstGeom prst="rect">
              <a:avLst/>
            </a:prstGeom>
            <a:solidFill>
              <a:srgbClr val="FF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endParaRPr lang="zh-CN" altLang="en-US" dirty="0"/>
            </a:p>
          </p:txBody>
        </p:sp>
        <p:sp>
          <p:nvSpPr>
            <p:cNvPr id="5" name="Rectangle 44"/>
            <p:cNvSpPr>
              <a:spLocks noChangeArrowheads="1"/>
            </p:cNvSpPr>
            <p:nvPr/>
          </p:nvSpPr>
          <p:spPr bwMode="auto">
            <a:xfrm>
              <a:off x="3575141" y="3690860"/>
              <a:ext cx="2601995" cy="1439863"/>
            </a:xfrm>
            <a:prstGeom prst="rect">
              <a:avLst/>
            </a:prstGeom>
            <a:solidFill>
              <a:schemeClr val="bg1"/>
            </a:solidFill>
            <a:ln w="9525">
              <a:solidFill>
                <a:schemeClr val="tx1"/>
              </a:solidFill>
              <a:miter lim="800000"/>
              <a:headEnd/>
              <a:tailEnd/>
            </a:ln>
          </p:spPr>
          <p:txBody>
            <a:bodyPr wrap="none" anchor="ctr"/>
            <a:lstStyle/>
            <a:p>
              <a:endParaRPr lang="zh-CN" altLang="en-US" b="1">
                <a:latin typeface="+mn-lt"/>
                <a:ea typeface="黑体" pitchFamily="2" charset="-122"/>
              </a:endParaRPr>
            </a:p>
          </p:txBody>
        </p:sp>
        <p:cxnSp>
          <p:nvCxnSpPr>
            <p:cNvPr id="6" name="直接连接符 5"/>
            <p:cNvCxnSpPr>
              <a:stCxn id="28" idx="3"/>
            </p:cNvCxnSpPr>
            <p:nvPr/>
          </p:nvCxnSpPr>
          <p:spPr>
            <a:xfrm>
              <a:off x="6329680" y="3165119"/>
              <a:ext cx="424165"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5" idx="1"/>
            </p:cNvCxnSpPr>
            <p:nvPr/>
          </p:nvCxnSpPr>
          <p:spPr>
            <a:xfrm flipV="1">
              <a:off x="2948079" y="3165119"/>
              <a:ext cx="504827" cy="165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1" idx="3"/>
            </p:cNvCxnSpPr>
            <p:nvPr/>
          </p:nvCxnSpPr>
          <p:spPr>
            <a:xfrm flipV="1">
              <a:off x="6329680" y="2682798"/>
              <a:ext cx="495603"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2" idx="1"/>
            </p:cNvCxnSpPr>
            <p:nvPr/>
          </p:nvCxnSpPr>
          <p:spPr>
            <a:xfrm>
              <a:off x="3019516" y="2682798"/>
              <a:ext cx="433390" cy="94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9"/>
            <p:cNvSpPr>
              <a:spLocks noChangeArrowheads="1"/>
            </p:cNvSpPr>
            <p:nvPr/>
          </p:nvSpPr>
          <p:spPr bwMode="auto">
            <a:xfrm>
              <a:off x="3524341" y="3687685"/>
              <a:ext cx="2652795" cy="93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600" b="1" dirty="0">
                  <a:latin typeface="+mn-lt"/>
                  <a:ea typeface="黑体" pitchFamily="2" charset="-122"/>
                </a:rPr>
                <a:t>MAC</a:t>
              </a:r>
              <a:r>
                <a:rPr kumimoji="1" lang="zh-CN" altLang="en-US" sz="1600" b="1" dirty="0">
                  <a:latin typeface="+mn-lt"/>
                  <a:ea typeface="黑体" pitchFamily="2" charset="-122"/>
                </a:rPr>
                <a:t>地址  接口   有效时间</a:t>
              </a:r>
            </a:p>
            <a:p>
              <a:pPr defTabSz="762000" eaLnBrk="0" hangingPunct="0">
                <a:lnSpc>
                  <a:spcPct val="115000"/>
                </a:lnSpc>
              </a:pPr>
              <a:r>
                <a:rPr kumimoji="1" lang="zh-CN" altLang="en-US" sz="1600" b="1" dirty="0">
                  <a:latin typeface="+mn-lt"/>
                  <a:ea typeface="黑体" pitchFamily="2" charset="-122"/>
                </a:rPr>
                <a:t>       </a:t>
              </a:r>
              <a:r>
                <a:rPr kumimoji="1" lang="en-US" altLang="zh-CN" sz="1600" b="1" dirty="0">
                  <a:latin typeface="+mn-lt"/>
                  <a:ea typeface="黑体" pitchFamily="2" charset="-122"/>
                </a:rPr>
                <a:t>A           1</a:t>
              </a:r>
            </a:p>
            <a:p>
              <a:pPr defTabSz="762000" eaLnBrk="0" hangingPunct="0">
                <a:lnSpc>
                  <a:spcPct val="115000"/>
                </a:lnSpc>
              </a:pPr>
              <a:r>
                <a:rPr kumimoji="1" lang="en-US" altLang="zh-CN" sz="1600" b="1" dirty="0">
                  <a:latin typeface="+mn-lt"/>
                  <a:ea typeface="黑体" pitchFamily="2" charset="-122"/>
                </a:rPr>
                <a:t>       B           3</a:t>
              </a:r>
            </a:p>
          </p:txBody>
        </p:sp>
        <p:sp>
          <p:nvSpPr>
            <p:cNvPr id="11" name="Rectangle 24"/>
            <p:cNvSpPr>
              <a:spLocks noChangeArrowheads="1"/>
            </p:cNvSpPr>
            <p:nvPr/>
          </p:nvSpPr>
          <p:spPr bwMode="auto">
            <a:xfrm>
              <a:off x="3944888" y="2105804"/>
              <a:ext cx="203902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b="1" dirty="0">
                  <a:latin typeface="黑体" pitchFamily="2" charset="-122"/>
                  <a:ea typeface="黑体" pitchFamily="2" charset="-122"/>
                </a:rPr>
                <a:t>以太网交换机</a:t>
              </a:r>
              <a:endParaRPr kumimoji="1" lang="en-US" altLang="zh-CN" sz="2400" b="1" dirty="0">
                <a:latin typeface="黑体" pitchFamily="2" charset="-122"/>
                <a:ea typeface="黑体" pitchFamily="2" charset="-122"/>
              </a:endParaRPr>
            </a:p>
          </p:txBody>
        </p:sp>
        <p:pic>
          <p:nvPicPr>
            <p:cNvPr id="12"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23938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4"/>
            <p:cNvSpPr>
              <a:spLocks noChangeArrowheads="1"/>
            </p:cNvSpPr>
            <p:nvPr/>
          </p:nvSpPr>
          <p:spPr bwMode="auto">
            <a:xfrm>
              <a:off x="2390532"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A</a:t>
              </a:r>
              <a:endParaRPr kumimoji="1" lang="en-US" altLang="zh-CN" sz="1600" b="1" baseline="-25000" dirty="0">
                <a:latin typeface="+mn-lt"/>
                <a:ea typeface="黑体" pitchFamily="2" charset="-122"/>
              </a:endParaRPr>
            </a:p>
          </p:txBody>
        </p:sp>
        <p:sp>
          <p:nvSpPr>
            <p:cNvPr id="14" name="Line 50"/>
            <p:cNvSpPr>
              <a:spLocks noChangeShapeType="1"/>
            </p:cNvSpPr>
            <p:nvPr/>
          </p:nvSpPr>
          <p:spPr bwMode="auto">
            <a:xfrm>
              <a:off x="4510179" y="36908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nvGrpSpPr>
            <p:cNvPr id="15" name="组合 14"/>
            <p:cNvGrpSpPr/>
            <p:nvPr/>
          </p:nvGrpSpPr>
          <p:grpSpPr>
            <a:xfrm>
              <a:off x="3575141" y="3978198"/>
              <a:ext cx="2601995" cy="863600"/>
              <a:chOff x="3575141" y="4437298"/>
              <a:chExt cx="1439863" cy="863600"/>
            </a:xfrm>
          </p:grpSpPr>
          <p:sp>
            <p:nvSpPr>
              <p:cNvPr id="16" name="Line 45"/>
              <p:cNvSpPr>
                <a:spLocks noChangeShapeType="1"/>
              </p:cNvSpPr>
              <p:nvPr/>
            </p:nvSpPr>
            <p:spPr bwMode="auto">
              <a:xfrm>
                <a:off x="3575141" y="443729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7" name="Line 46"/>
              <p:cNvSpPr>
                <a:spLocks noChangeShapeType="1"/>
              </p:cNvSpPr>
              <p:nvPr/>
            </p:nvSpPr>
            <p:spPr bwMode="auto">
              <a:xfrm>
                <a:off x="3575141" y="4724635"/>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8" name="Line 47"/>
              <p:cNvSpPr>
                <a:spLocks noChangeShapeType="1"/>
              </p:cNvSpPr>
              <p:nvPr/>
            </p:nvSpPr>
            <p:spPr bwMode="auto">
              <a:xfrm>
                <a:off x="3575141" y="5011973"/>
                <a:ext cx="1439863"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19" name="Line 66"/>
              <p:cNvSpPr>
                <a:spLocks noChangeShapeType="1"/>
              </p:cNvSpPr>
              <p:nvPr/>
            </p:nvSpPr>
            <p:spPr bwMode="auto">
              <a:xfrm>
                <a:off x="3575141" y="5299310"/>
                <a:ext cx="143986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grpSp>
        <p:grpSp>
          <p:nvGrpSpPr>
            <p:cNvPr id="20" name="组合 57"/>
            <p:cNvGrpSpPr>
              <a:grpSpLocks/>
            </p:cNvGrpSpPr>
            <p:nvPr/>
          </p:nvGrpSpPr>
          <p:grpSpPr bwMode="auto">
            <a:xfrm>
              <a:off x="3452906" y="2609773"/>
              <a:ext cx="296557" cy="335989"/>
              <a:chOff x="2267744" y="1268760"/>
              <a:chExt cx="297274" cy="335989"/>
            </a:xfrm>
          </p:grpSpPr>
          <p:sp>
            <p:nvSpPr>
              <p:cNvPr id="21" name="矩形 2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2" name="Rectangle 40"/>
              <p:cNvSpPr>
                <a:spLocks noChangeArrowheads="1"/>
              </p:cNvSpPr>
              <p:nvPr/>
            </p:nvSpPr>
            <p:spPr bwMode="auto">
              <a:xfrm>
                <a:off x="2267744" y="1268760"/>
                <a:ext cx="29727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1</a:t>
                </a:r>
                <a:endParaRPr kumimoji="1" lang="en-US" altLang="zh-CN" sz="1600" b="1" baseline="-25000">
                  <a:latin typeface="+mn-lt"/>
                  <a:ea typeface="黑体" pitchFamily="2" charset="-122"/>
                </a:endParaRPr>
              </a:p>
            </p:txBody>
          </p:sp>
        </p:grpSp>
        <p:grpSp>
          <p:nvGrpSpPr>
            <p:cNvPr id="23" name="组合 58"/>
            <p:cNvGrpSpPr>
              <a:grpSpLocks/>
            </p:cNvGrpSpPr>
            <p:nvPr/>
          </p:nvGrpSpPr>
          <p:grpSpPr bwMode="auto">
            <a:xfrm>
              <a:off x="3452906" y="2997124"/>
              <a:ext cx="296557" cy="335989"/>
              <a:chOff x="2267744" y="1268760"/>
              <a:chExt cx="297274" cy="337019"/>
            </a:xfrm>
          </p:grpSpPr>
          <p:sp>
            <p:nvSpPr>
              <p:cNvPr id="24" name="矩形 2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5" name="Rectangle 40"/>
              <p:cNvSpPr>
                <a:spLocks noChangeArrowheads="1"/>
              </p:cNvSpPr>
              <p:nvPr/>
            </p:nvSpPr>
            <p:spPr bwMode="auto">
              <a:xfrm>
                <a:off x="2267744" y="1268760"/>
                <a:ext cx="297274"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2</a:t>
                </a:r>
                <a:endParaRPr kumimoji="1" lang="en-US" altLang="zh-CN" sz="1600" b="1" baseline="-25000">
                  <a:latin typeface="+mn-lt"/>
                  <a:ea typeface="黑体" pitchFamily="2" charset="-122"/>
                </a:endParaRPr>
              </a:p>
            </p:txBody>
          </p:sp>
        </p:grpSp>
        <p:grpSp>
          <p:nvGrpSpPr>
            <p:cNvPr id="26" name="组合 61"/>
            <p:cNvGrpSpPr>
              <a:grpSpLocks/>
            </p:cNvGrpSpPr>
            <p:nvPr/>
          </p:nvGrpSpPr>
          <p:grpSpPr bwMode="auto">
            <a:xfrm>
              <a:off x="6033123" y="2997124"/>
              <a:ext cx="296557" cy="335989"/>
              <a:chOff x="2267744" y="1268760"/>
              <a:chExt cx="295640" cy="337019"/>
            </a:xfrm>
          </p:grpSpPr>
          <p:sp>
            <p:nvSpPr>
              <p:cNvPr id="27" name="矩形 2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28" name="Rectangle 40"/>
              <p:cNvSpPr>
                <a:spLocks noChangeArrowheads="1"/>
              </p:cNvSpPr>
              <p:nvPr/>
            </p:nvSpPr>
            <p:spPr bwMode="auto">
              <a:xfrm>
                <a:off x="2267744" y="1268760"/>
                <a:ext cx="295640" cy="3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4</a:t>
                </a:r>
                <a:endParaRPr kumimoji="1" lang="en-US" altLang="zh-CN" sz="1600" b="1" baseline="-25000">
                  <a:latin typeface="+mn-lt"/>
                  <a:ea typeface="黑体" pitchFamily="2" charset="-122"/>
                </a:endParaRPr>
              </a:p>
            </p:txBody>
          </p:sp>
        </p:grpSp>
        <p:grpSp>
          <p:nvGrpSpPr>
            <p:cNvPr id="29" name="组合 64"/>
            <p:cNvGrpSpPr>
              <a:grpSpLocks/>
            </p:cNvGrpSpPr>
            <p:nvPr/>
          </p:nvGrpSpPr>
          <p:grpSpPr bwMode="auto">
            <a:xfrm>
              <a:off x="6033123" y="2609773"/>
              <a:ext cx="296557" cy="335989"/>
              <a:chOff x="2267744" y="1268760"/>
              <a:chExt cx="295640" cy="335429"/>
            </a:xfrm>
          </p:grpSpPr>
          <p:sp>
            <p:nvSpPr>
              <p:cNvPr id="30" name="矩形 2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a typeface="黑体" pitchFamily="2" charset="-122"/>
                </a:endParaRPr>
              </a:p>
            </p:txBody>
          </p:sp>
          <p:sp>
            <p:nvSpPr>
              <p:cNvPr id="31" name="Rectangle 40"/>
              <p:cNvSpPr>
                <a:spLocks noChangeArrowheads="1"/>
              </p:cNvSpPr>
              <p:nvPr/>
            </p:nvSpPr>
            <p:spPr bwMode="auto">
              <a:xfrm>
                <a:off x="2267744" y="1268760"/>
                <a:ext cx="295640" cy="3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a:latin typeface="+mn-lt"/>
                    <a:ea typeface="黑体" pitchFamily="2" charset="-122"/>
                  </a:rPr>
                  <a:t>3</a:t>
                </a:r>
                <a:endParaRPr kumimoji="1" lang="en-US" altLang="zh-CN" sz="1600" b="1" baseline="-25000">
                  <a:latin typeface="+mn-lt"/>
                  <a:ea typeface="黑体" pitchFamily="2" charset="-122"/>
                </a:endParaRPr>
              </a:p>
            </p:txBody>
          </p:sp>
        </p:grpSp>
        <p:sp>
          <p:nvSpPr>
            <p:cNvPr id="32" name="Rectangle 24"/>
            <p:cNvSpPr>
              <a:spLocks noChangeArrowheads="1"/>
            </p:cNvSpPr>
            <p:nvPr/>
          </p:nvSpPr>
          <p:spPr bwMode="auto">
            <a:xfrm>
              <a:off x="4586536" y="3359073"/>
              <a:ext cx="8800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b="1" dirty="0">
                  <a:latin typeface="+mn-lt"/>
                  <a:ea typeface="黑体" pitchFamily="2" charset="-122"/>
                </a:rPr>
                <a:t>交换表</a:t>
              </a:r>
              <a:endParaRPr kumimoji="1" lang="en-US" altLang="zh-CN" b="1" dirty="0">
                <a:latin typeface="+mn-lt"/>
                <a:ea typeface="黑体" pitchFamily="2" charset="-122"/>
              </a:endParaRPr>
            </a:p>
          </p:txBody>
        </p:sp>
        <p:pic>
          <p:nvPicPr>
            <p:cNvPr id="33"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30415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4"/>
            <p:cNvSpPr>
              <a:spLocks noChangeArrowheads="1"/>
            </p:cNvSpPr>
            <p:nvPr/>
          </p:nvSpPr>
          <p:spPr bwMode="auto">
            <a:xfrm>
              <a:off x="6969224" y="29939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D</a:t>
              </a:r>
              <a:endParaRPr kumimoji="1" lang="en-US" altLang="zh-CN" sz="1600" b="1" baseline="-25000" dirty="0">
                <a:latin typeface="+mn-lt"/>
                <a:ea typeface="黑体" pitchFamily="2" charset="-122"/>
              </a:endParaRPr>
            </a:p>
          </p:txBody>
        </p:sp>
        <p:pic>
          <p:nvPicPr>
            <p:cNvPr id="35"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741" y="3041573"/>
              <a:ext cx="4683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383" y="2393873"/>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4"/>
            <p:cNvSpPr>
              <a:spLocks noChangeArrowheads="1"/>
            </p:cNvSpPr>
            <p:nvPr/>
          </p:nvSpPr>
          <p:spPr bwMode="auto">
            <a:xfrm>
              <a:off x="6969224" y="234624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B</a:t>
              </a:r>
              <a:endParaRPr kumimoji="1" lang="en-US" altLang="zh-CN" sz="1600" b="1" baseline="-25000" dirty="0">
                <a:latin typeface="+mn-lt"/>
                <a:ea typeface="黑体" pitchFamily="2" charset="-122"/>
              </a:endParaRPr>
            </a:p>
          </p:txBody>
        </p:sp>
        <p:sp>
          <p:nvSpPr>
            <p:cNvPr id="38" name="Line 50"/>
            <p:cNvSpPr>
              <a:spLocks noChangeShapeType="1"/>
            </p:cNvSpPr>
            <p:nvPr/>
          </p:nvSpPr>
          <p:spPr bwMode="auto">
            <a:xfrm>
              <a:off x="5097554" y="3690860"/>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lt"/>
                <a:ea typeface="黑体" pitchFamily="2" charset="-122"/>
              </a:endParaRPr>
            </a:p>
          </p:txBody>
        </p:sp>
        <p:sp>
          <p:nvSpPr>
            <p:cNvPr id="39" name="Rectangle 34"/>
            <p:cNvSpPr>
              <a:spLocks noChangeArrowheads="1"/>
            </p:cNvSpPr>
            <p:nvPr/>
          </p:nvSpPr>
          <p:spPr bwMode="auto">
            <a:xfrm>
              <a:off x="2403252" y="3041908"/>
              <a:ext cx="33022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600" b="1" dirty="0">
                  <a:latin typeface="+mn-lt"/>
                  <a:ea typeface="黑体" pitchFamily="2" charset="-122"/>
                </a:rPr>
                <a:t>C</a:t>
              </a:r>
              <a:endParaRPr kumimoji="1" lang="en-US" altLang="zh-CN" sz="1600" b="1" baseline="-25000" dirty="0">
                <a:latin typeface="+mn-lt"/>
                <a:ea typeface="黑体" pitchFamily="2" charset="-122"/>
              </a:endParaRPr>
            </a:p>
          </p:txBody>
        </p:sp>
        <p:sp>
          <p:nvSpPr>
            <p:cNvPr id="40" name="矩形 39"/>
            <p:cNvSpPr/>
            <p:nvPr/>
          </p:nvSpPr>
          <p:spPr>
            <a:xfrm>
              <a:off x="2660740" y="5346164"/>
              <a:ext cx="4473593" cy="461665"/>
            </a:xfrm>
            <a:prstGeom prst="rect">
              <a:avLst/>
            </a:prstGeom>
          </p:spPr>
          <p:txBody>
            <a:bodyPr wrap="square">
              <a:spAutoFit/>
            </a:bodyPr>
            <a:lstStyle/>
            <a:p>
              <a:pPr algn="ctr"/>
              <a:r>
                <a:rPr lang="zh-CN" altLang="en-US" sz="2400" b="1" dirty="0">
                  <a:latin typeface="+mn-lt"/>
                  <a:ea typeface="黑体" pitchFamily="2" charset="-122"/>
                </a:rPr>
                <a:t>交换了两帧后的交换表</a:t>
              </a:r>
              <a:endParaRPr lang="en-US" altLang="zh-CN" sz="2400" b="1" dirty="0">
                <a:latin typeface="+mn-lt"/>
                <a:ea typeface="黑体" pitchFamily="2" charset="-122"/>
              </a:endParaRPr>
            </a:p>
          </p:txBody>
        </p:sp>
        <p:sp>
          <p:nvSpPr>
            <p:cNvPr id="41" name="Rectangle 24"/>
            <p:cNvSpPr>
              <a:spLocks noChangeArrowheads="1"/>
            </p:cNvSpPr>
            <p:nvPr/>
          </p:nvSpPr>
          <p:spPr bwMode="auto">
            <a:xfrm>
              <a:off x="1282798" y="3933056"/>
              <a:ext cx="2086026" cy="68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defTabSz="762000" eaLnBrk="0" hangingPunct="0">
                <a:spcBef>
                  <a:spcPts val="300"/>
                </a:spcBef>
              </a:pPr>
              <a:r>
                <a:rPr kumimoji="1" lang="en-US" altLang="zh-CN" b="1" dirty="0">
                  <a:latin typeface="+mn-lt"/>
                  <a:ea typeface="黑体" pitchFamily="2" charset="-122"/>
                </a:rPr>
                <a:t>A </a:t>
              </a:r>
              <a:r>
                <a:rPr kumimoji="1" lang="zh-CN" altLang="en-US" b="1" dirty="0">
                  <a:latin typeface="+mn-lt"/>
                  <a:ea typeface="黑体" pitchFamily="2" charset="-122"/>
                </a:rPr>
                <a:t>发送一帧给 </a:t>
              </a:r>
              <a:r>
                <a:rPr kumimoji="1" lang="en-US" altLang="zh-CN" b="1" dirty="0">
                  <a:latin typeface="+mn-lt"/>
                  <a:ea typeface="黑体" pitchFamily="2" charset="-122"/>
                </a:rPr>
                <a:t>B</a:t>
              </a:r>
            </a:p>
            <a:p>
              <a:pPr defTabSz="762000" eaLnBrk="0" hangingPunct="0">
                <a:spcBef>
                  <a:spcPts val="300"/>
                </a:spcBef>
              </a:pPr>
              <a:r>
                <a:rPr kumimoji="1" lang="en-US" altLang="zh-CN" b="1" dirty="0">
                  <a:latin typeface="+mn-lt"/>
                  <a:ea typeface="黑体" pitchFamily="2" charset="-122"/>
                </a:rPr>
                <a:t>B </a:t>
              </a:r>
              <a:r>
                <a:rPr kumimoji="1" lang="zh-CN" altLang="en-US" b="1" dirty="0">
                  <a:latin typeface="+mn-lt"/>
                  <a:ea typeface="黑体" pitchFamily="2" charset="-122"/>
                </a:rPr>
                <a:t>发送一帧给 </a:t>
              </a:r>
              <a:r>
                <a:rPr kumimoji="1" lang="en-US" altLang="zh-CN" b="1" dirty="0">
                  <a:latin typeface="+mn-lt"/>
                  <a:ea typeface="黑体" pitchFamily="2" charset="-122"/>
                </a:rPr>
                <a:t>A</a:t>
              </a:r>
            </a:p>
          </p:txBody>
        </p:sp>
        <p:sp>
          <p:nvSpPr>
            <p:cNvPr id="42" name="右箭头 41"/>
            <p:cNvSpPr/>
            <p:nvPr/>
          </p:nvSpPr>
          <p:spPr>
            <a:xfrm>
              <a:off x="3096989" y="4108078"/>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右箭头 42"/>
            <p:cNvSpPr/>
            <p:nvPr/>
          </p:nvSpPr>
          <p:spPr>
            <a:xfrm>
              <a:off x="3103339" y="4379540"/>
              <a:ext cx="487363" cy="101600"/>
            </a:xfrm>
            <a:prstGeom prst="rightArrow">
              <a:avLst>
                <a:gd name="adj1" fmla="val 50000"/>
                <a:gd name="adj2" fmla="val 12733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6" name="矩形 45"/>
          <p:cNvSpPr/>
          <p:nvPr/>
        </p:nvSpPr>
        <p:spPr>
          <a:xfrm>
            <a:off x="5906348" y="2766407"/>
            <a:ext cx="3943196" cy="2677656"/>
          </a:xfrm>
          <a:prstGeom prst="rect">
            <a:avLst/>
          </a:prstGeom>
          <a:ln w="12700">
            <a:solidFill>
              <a:schemeClr val="tx1"/>
            </a:solidFill>
          </a:ln>
        </p:spPr>
        <p:txBody>
          <a:bodyPr wrap="square">
            <a:spAutoFit/>
          </a:bodyPr>
          <a:lstStyle/>
          <a:p>
            <a:r>
              <a:rPr lang="zh-CN" altLang="zh-CN" sz="2400" b="1" dirty="0">
                <a:latin typeface="+mn-lt"/>
                <a:ea typeface="黑体" pitchFamily="2" charset="-122"/>
              </a:rPr>
              <a:t>考虑到可能有时要在交换机的接口更换主机，或者主机要更换其网络适配器，这就需要更改交换表中的项目。为此，在交换表中每个项目都设有一定的</a:t>
            </a:r>
            <a:r>
              <a:rPr lang="zh-CN" altLang="zh-CN" sz="2400" b="1" dirty="0">
                <a:solidFill>
                  <a:srgbClr val="FF0000"/>
                </a:solidFill>
                <a:latin typeface="+mn-lt"/>
                <a:ea typeface="黑体" pitchFamily="2" charset="-122"/>
              </a:rPr>
              <a:t>有效时间。</a:t>
            </a:r>
            <a:r>
              <a:rPr lang="zh-CN" altLang="zh-CN" sz="2400" b="1" dirty="0">
                <a:solidFill>
                  <a:srgbClr val="0000FF"/>
                </a:solidFill>
                <a:latin typeface="+mn-lt"/>
                <a:ea typeface="黑体" pitchFamily="2" charset="-122"/>
              </a:rPr>
              <a:t>过期的项目就自动被删除。</a:t>
            </a:r>
            <a:endParaRPr lang="zh-CN" altLang="en-US" sz="2400" b="1" dirty="0">
              <a:solidFill>
                <a:srgbClr val="0000FF"/>
              </a:solidFill>
              <a:latin typeface="+mn-lt"/>
              <a:ea typeface="黑体" pitchFamily="2" charset="-122"/>
            </a:endParaRPr>
          </a:p>
        </p:txBody>
      </p:sp>
      <p:cxnSp>
        <p:nvCxnSpPr>
          <p:cNvPr id="48" name="直接箭头连接符 47"/>
          <p:cNvCxnSpPr/>
          <p:nvPr/>
        </p:nvCxnSpPr>
        <p:spPr bwMode="auto">
          <a:xfrm flipH="1" flipV="1">
            <a:off x="5166821" y="3043900"/>
            <a:ext cx="792160" cy="339431"/>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848544" y="5589240"/>
            <a:ext cx="8640960" cy="870046"/>
          </a:xfrm>
          <a:prstGeom prst="rect">
            <a:avLst/>
          </a:prstGeom>
          <a:solidFill>
            <a:srgbClr val="FFFF66"/>
          </a:solidFill>
          <a:ln>
            <a:solidFill>
              <a:schemeClr val="tx1"/>
            </a:solidFill>
          </a:ln>
        </p:spPr>
        <p:txBody>
          <a:bodyPr wrap="square">
            <a:spAutoFit/>
          </a:bodyPr>
          <a:lstStyle/>
          <a:p>
            <a:pPr>
              <a:lnSpc>
                <a:spcPct val="110000"/>
              </a:lnSpc>
              <a:buSzPct val="80000"/>
            </a:pPr>
            <a:r>
              <a:rPr lang="zh-CN" altLang="zh-CN" sz="2400" b="1" dirty="0">
                <a:solidFill>
                  <a:srgbClr val="000066"/>
                </a:solidFill>
                <a:latin typeface="+mn-lt"/>
                <a:ea typeface="黑体" pitchFamily="2" charset="-122"/>
              </a:rPr>
              <a:t>以太网交换机的这种自学习方法使得以太网交换机能够即插即用，不必人工进行配置，因此非常方便。</a:t>
            </a:r>
          </a:p>
        </p:txBody>
      </p:sp>
    </p:spTree>
    <p:extLst>
      <p:ext uri="{BB962C8B-B14F-4D97-AF65-F5344CB8AC3E}">
        <p14:creationId xmlns:p14="http://schemas.microsoft.com/office/powerpoint/2010/main" val="19668421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algn="ctr"/>
            <a:r>
              <a:rPr lang="zh-CN" altLang="en-US" sz="4000" dirty="0"/>
              <a:t>交换机自学习和转发帧的步骤归纳 </a:t>
            </a:r>
          </a:p>
        </p:txBody>
      </p:sp>
      <p:sp>
        <p:nvSpPr>
          <p:cNvPr id="650243" name="Rectangle 3"/>
          <p:cNvSpPr>
            <a:spLocks noGrp="1" noChangeArrowheads="1"/>
          </p:cNvSpPr>
          <p:nvPr>
            <p:ph idx="1"/>
          </p:nvPr>
        </p:nvSpPr>
        <p:spPr/>
        <p:txBody>
          <a:bodyPr/>
          <a:lstStyle/>
          <a:p>
            <a:r>
              <a:rPr lang="zh-CN" altLang="en-US" sz="2800" dirty="0"/>
              <a:t>交换机收到一帧后先进行</a:t>
            </a:r>
            <a:r>
              <a:rPr lang="zh-CN" altLang="en-US" sz="2800" dirty="0">
                <a:solidFill>
                  <a:srgbClr val="FF0000"/>
                </a:solidFill>
              </a:rPr>
              <a:t>自学习。</a:t>
            </a:r>
            <a:r>
              <a:rPr lang="zh-CN" altLang="en-US" sz="2800" dirty="0"/>
              <a:t>查找交换表中与收到帧的</a:t>
            </a:r>
            <a:r>
              <a:rPr lang="zh-CN" altLang="en-US" sz="2800" dirty="0">
                <a:solidFill>
                  <a:srgbClr val="FF0000"/>
                </a:solidFill>
              </a:rPr>
              <a:t>源地址有无相匹配</a:t>
            </a:r>
            <a:r>
              <a:rPr lang="zh-CN" altLang="en-US" sz="2800" dirty="0"/>
              <a:t>的项目。</a:t>
            </a:r>
            <a:endParaRPr lang="en-US" altLang="zh-CN" sz="2800" dirty="0"/>
          </a:p>
          <a:p>
            <a:pPr lvl="1"/>
            <a:r>
              <a:rPr lang="zh-CN" altLang="en-US" sz="2400" dirty="0"/>
              <a:t>如没有，就在交换表中增加一个项目（源地址、进入的接口和有效时间）。</a:t>
            </a:r>
            <a:endParaRPr lang="en-US" altLang="zh-CN" sz="2400" dirty="0"/>
          </a:p>
          <a:p>
            <a:pPr lvl="1"/>
            <a:r>
              <a:rPr lang="zh-CN" altLang="en-US" sz="2400" dirty="0"/>
              <a:t>如有，则把原有的项目进行更新（进入的接口或有效时间）。</a:t>
            </a:r>
          </a:p>
          <a:p>
            <a:r>
              <a:rPr lang="zh-CN" altLang="en-US" sz="2800" dirty="0">
                <a:solidFill>
                  <a:srgbClr val="FF0000"/>
                </a:solidFill>
              </a:rPr>
              <a:t>转发帧。</a:t>
            </a:r>
            <a:r>
              <a:rPr lang="zh-CN" altLang="en-US" sz="2800" dirty="0"/>
              <a:t>查找交换表中与收到帧的</a:t>
            </a:r>
            <a:r>
              <a:rPr lang="zh-CN" altLang="en-US" sz="2800" dirty="0">
                <a:solidFill>
                  <a:srgbClr val="FF0000"/>
                </a:solidFill>
              </a:rPr>
              <a:t>目的地址有无相匹配</a:t>
            </a:r>
            <a:r>
              <a:rPr lang="zh-CN" altLang="en-US" sz="2800" dirty="0"/>
              <a:t>的项目。</a:t>
            </a:r>
          </a:p>
          <a:p>
            <a:pPr lvl="1"/>
            <a:r>
              <a:rPr lang="zh-CN" altLang="en-US" sz="2400" dirty="0">
                <a:ea typeface="黑体" pitchFamily="2" charset="-122"/>
              </a:rPr>
              <a:t>如没有，则向所有其他接口（进入的接口除外）转发。</a:t>
            </a:r>
          </a:p>
          <a:p>
            <a:pPr lvl="1"/>
            <a:r>
              <a:rPr lang="zh-CN" altLang="en-US" sz="2400" dirty="0">
                <a:ea typeface="黑体" pitchFamily="2" charset="-122"/>
              </a:rPr>
              <a:t>如有，则按</a:t>
            </a:r>
            <a:r>
              <a:rPr lang="zh-CN" altLang="en-US" sz="2400" dirty="0"/>
              <a:t>交换</a:t>
            </a:r>
            <a:r>
              <a:rPr lang="zh-CN" altLang="en-US" sz="2400" dirty="0">
                <a:ea typeface="黑体" pitchFamily="2" charset="-122"/>
              </a:rPr>
              <a:t>表中给出的接口进行转发。</a:t>
            </a:r>
          </a:p>
          <a:p>
            <a:pPr lvl="1"/>
            <a:r>
              <a:rPr lang="zh-CN" altLang="en-US" sz="2400" dirty="0">
                <a:ea typeface="黑体" pitchFamily="2" charset="-122"/>
              </a:rPr>
              <a:t>若交换表中给出的接口就是该帧进入交换机的接口，则应丢弃这个帧（因为这时不需要经过交换机进行转发）。</a:t>
            </a:r>
          </a:p>
        </p:txBody>
      </p:sp>
    </p:spTree>
    <p:extLst>
      <p:ext uri="{BB962C8B-B14F-4D97-AF65-F5344CB8AC3E}">
        <p14:creationId xmlns:p14="http://schemas.microsoft.com/office/powerpoint/2010/main" val="55317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solidFill>
                  <a:srgbClr val="00B050"/>
                </a:solidFill>
              </a:rPr>
              <a:t>ASCII</a:t>
            </a:r>
            <a:r>
              <a:rPr lang="zh-CN" altLang="en-US">
                <a:solidFill>
                  <a:srgbClr val="00B050"/>
                </a:solidFill>
              </a:rPr>
              <a:t>字符集中“头标开始”和“传输结束”是非打印控制字符。避免在用户使用键盘输入帧开始字符和帧结束字符</a:t>
            </a:r>
            <a:r>
              <a:rPr lang="zh-CN" altLang="en-US" smtClean="0">
                <a:solidFill>
                  <a:srgbClr val="00B050"/>
                </a:solidFill>
              </a:rPr>
              <a:t>。</a:t>
            </a:r>
            <a:endParaRPr lang="en-US" altLang="zh-CN" smtClean="0">
              <a:solidFill>
                <a:srgbClr val="00B050"/>
              </a:solidFill>
            </a:endParaRPr>
          </a:p>
          <a:p>
            <a:r>
              <a:rPr lang="zh-CN" altLang="en-US" smtClean="0"/>
              <a:t>当</a:t>
            </a:r>
            <a:r>
              <a:rPr lang="zh-CN" altLang="en-US"/>
              <a:t>数据部分是非</a:t>
            </a:r>
            <a:r>
              <a:rPr lang="en-US" altLang="zh-CN"/>
              <a:t>ASCII</a:t>
            </a:r>
            <a:r>
              <a:rPr lang="zh-CN" altLang="en-US"/>
              <a:t>字符代码表的文本文件时（比如二进制代码的计算机程序或图像等），情况就不同了。</a:t>
            </a:r>
            <a:r>
              <a:rPr lang="zh-CN" altLang="en-US">
                <a:solidFill>
                  <a:srgbClr val="00B050"/>
                </a:solidFill>
              </a:rPr>
              <a:t>如果数据中的某一段二进制代码正好和</a:t>
            </a:r>
            <a:r>
              <a:rPr lang="en-US" altLang="zh-CN">
                <a:solidFill>
                  <a:srgbClr val="00B050"/>
                </a:solidFill>
              </a:rPr>
              <a:t>SOH</a:t>
            </a:r>
            <a:r>
              <a:rPr lang="zh-CN" altLang="en-US">
                <a:solidFill>
                  <a:srgbClr val="00B050"/>
                </a:solidFill>
              </a:rPr>
              <a:t>或</a:t>
            </a:r>
            <a:r>
              <a:rPr lang="en-US" altLang="zh-CN">
                <a:solidFill>
                  <a:srgbClr val="00B050"/>
                </a:solidFill>
              </a:rPr>
              <a:t>EOT</a:t>
            </a:r>
            <a:r>
              <a:rPr lang="zh-CN" altLang="en-US">
                <a:solidFill>
                  <a:srgbClr val="00B050"/>
                </a:solidFill>
              </a:rPr>
              <a:t>帧定界符编码一样，接收端就会误认为这就是帧的边界</a:t>
            </a:r>
            <a:r>
              <a:rPr lang="zh-CN" altLang="en-US" smtClean="0">
                <a:solidFill>
                  <a:srgbClr val="00B050"/>
                </a:solidFill>
              </a:rPr>
              <a:t>。</a:t>
            </a:r>
            <a:endParaRPr lang="zh-CN" altLang="en-US">
              <a:solidFill>
                <a:srgbClr val="00B050"/>
              </a:solidFill>
            </a:endParaRPr>
          </a:p>
        </p:txBody>
      </p:sp>
      <p:sp>
        <p:nvSpPr>
          <p:cNvPr id="5" name="Rectangle 2"/>
          <p:cNvSpPr>
            <a:spLocks noGrp="1" noChangeArrowheads="1"/>
          </p:cNvSpPr>
          <p:nvPr>
            <p:ph type="title"/>
          </p:nvPr>
        </p:nvSpPr>
        <p:spPr>
          <a:xfrm>
            <a:off x="495300" y="188640"/>
            <a:ext cx="9066212" cy="792088"/>
          </a:xfrm>
        </p:spPr>
        <p:txBody>
          <a:bodyPr/>
          <a:lstStyle/>
          <a:p>
            <a:r>
              <a:rPr lang="en-US" altLang="zh-CN" dirty="0"/>
              <a:t>2.  </a:t>
            </a:r>
            <a:r>
              <a:rPr lang="zh-CN" altLang="en-US" dirty="0"/>
              <a:t>透明传输</a:t>
            </a:r>
          </a:p>
        </p:txBody>
      </p:sp>
    </p:spTree>
    <p:extLst>
      <p:ext uri="{BB962C8B-B14F-4D97-AF65-F5344CB8AC3E}">
        <p14:creationId xmlns:p14="http://schemas.microsoft.com/office/powerpoint/2010/main" val="29299828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下列关于数据链路层设备的叙述中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pPr latinLnBrk="1"/>
            <a:r>
              <a:rPr lang="zh-CN" altLang="en-US" dirty="0"/>
              <a:t>网桥可隔离信息</a:t>
            </a:r>
            <a:r>
              <a:rPr lang="en-US" altLang="zh-CN" dirty="0"/>
              <a:t>,</a:t>
            </a:r>
            <a:r>
              <a:rPr lang="zh-CN" altLang="en-US" dirty="0"/>
              <a:t>将网络划分成多个网段</a:t>
            </a:r>
            <a:r>
              <a:rPr lang="en-US" altLang="zh-CN" dirty="0"/>
              <a:t>,</a:t>
            </a:r>
            <a:r>
              <a:rPr lang="zh-CN" altLang="en-US" dirty="0"/>
              <a:t>一个网段的故障不会影响到另一个网段</a:t>
            </a:r>
            <a:r>
              <a:rPr lang="zh-CN" altLang="en-US" dirty="0" smtClean="0"/>
              <a:t>的运行</a:t>
            </a:r>
            <a:endParaRPr lang="zh-CN" altLang="en-US" dirty="0"/>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dirty="0"/>
              <a:t>网桥可互联不同的物理层、不同的</a:t>
            </a:r>
            <a:r>
              <a:rPr lang="en-US" altLang="zh-CN" dirty="0"/>
              <a:t>MAC</a:t>
            </a:r>
            <a:r>
              <a:rPr lang="zh-CN" altLang="en-US" dirty="0"/>
              <a:t>子层及不同速率的以太网</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pPr latinLnBrk="1"/>
            <a:r>
              <a:rPr lang="zh-CN" altLang="en-US" dirty="0"/>
              <a:t>交换机的每个端口结点所占用的带宽不会因为端口结点数目的增加而减少</a:t>
            </a:r>
            <a:r>
              <a:rPr lang="en-US" altLang="zh-CN" dirty="0"/>
              <a:t>,</a:t>
            </a:r>
            <a:r>
              <a:rPr lang="zh-CN" altLang="en-US" dirty="0"/>
              <a:t>且整个</a:t>
            </a:r>
            <a:r>
              <a:rPr lang="zh-CN" altLang="en-US" dirty="0" smtClean="0"/>
              <a:t>交换机</a:t>
            </a:r>
            <a:r>
              <a:rPr lang="zh-CN" altLang="en-US" dirty="0"/>
              <a:t>的总带宽会随着端口结点的增加而增加</a:t>
            </a: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dirty="0"/>
              <a:t> 利用交换机可以实现虚拟局域网</a:t>
            </a:r>
            <a:r>
              <a:rPr lang="en-US" altLang="zh-CN" dirty="0"/>
              <a:t>(VLAN),VLAN</a:t>
            </a:r>
            <a:r>
              <a:rPr lang="zh-CN" altLang="en-US" dirty="0"/>
              <a:t>可以隔离冲突域</a:t>
            </a:r>
            <a:r>
              <a:rPr lang="en-US" altLang="zh-CN" dirty="0"/>
              <a:t>,</a:t>
            </a:r>
            <a:r>
              <a:rPr lang="zh-CN" altLang="en-US" dirty="0"/>
              <a:t>但不能隔离广播域</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507172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1556792"/>
            <a:ext cx="8746269" cy="974325"/>
          </a:xfrm>
          <a:prstGeom prst="rect">
            <a:avLst/>
          </a:prstGeom>
        </p:spPr>
      </p:pic>
    </p:spTree>
    <p:extLst>
      <p:ext uri="{BB962C8B-B14F-4D97-AF65-F5344CB8AC3E}">
        <p14:creationId xmlns:p14="http://schemas.microsoft.com/office/powerpoint/2010/main" val="2573858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a:t>
            </a:r>
            <a:r>
              <a:rPr lang="en-US" altLang="zh-CN" sz="2800" dirty="0"/>
              <a:t>()</a:t>
            </a:r>
            <a:r>
              <a:rPr lang="zh-CN" altLang="en-US" sz="2800" dirty="0"/>
              <a:t>不是使用网桥分割网络所带来的好处。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减少冲突域的范围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在一定条件下增加了网络的带宽</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过滤网段之间的数据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缩小了广播域的范围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743632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980728"/>
            <a:ext cx="7974910" cy="758881"/>
          </a:xfrm>
          <a:prstGeom prst="rect">
            <a:avLst/>
          </a:prstGeom>
        </p:spPr>
      </p:pic>
    </p:spTree>
    <p:extLst>
      <p:ext uri="{BB962C8B-B14F-4D97-AF65-F5344CB8AC3E}">
        <p14:creationId xmlns:p14="http://schemas.microsoft.com/office/powerpoint/2010/main" val="16779911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下列关于网桥的描述中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000" dirty="0"/>
              <a:t>网桥工作在数据链路层</a:t>
            </a:r>
            <a:r>
              <a:rPr lang="en-US" altLang="zh-CN" sz="2000" dirty="0"/>
              <a:t>,</a:t>
            </a:r>
            <a:r>
              <a:rPr lang="zh-CN" altLang="en-US" sz="2000" dirty="0"/>
              <a:t>可以对网络进行过滤和分段</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7076256" cy="642938"/>
          </a:xfrm>
          <a:prstGeom prst="rect">
            <a:avLst/>
          </a:prstGeom>
          <a:noFill/>
        </p:spPr>
        <p:txBody>
          <a:bodyPr vert="horz" rtlCol="0" anchor="ctr" anchorCtr="0">
            <a:noAutofit/>
          </a:bodyPr>
          <a:lstStyle/>
          <a:p>
            <a:r>
              <a:rPr lang="zh-CN" altLang="en-US" sz="2000" dirty="0"/>
              <a:t>网桥可以对不需要传递的数据进行过滤并有效地阻止广播数据</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000" dirty="0"/>
              <a:t>网桥传递所有的广播信息</a:t>
            </a:r>
            <a:r>
              <a:rPr lang="en-US" altLang="zh-CN" sz="2000" dirty="0"/>
              <a:t>,</a:t>
            </a:r>
            <a:r>
              <a:rPr lang="zh-CN" altLang="en-US" sz="2000" dirty="0"/>
              <a:t>因此难以避免广播风暴</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a:t>网桥与集线器相比</a:t>
            </a:r>
            <a:r>
              <a:rPr lang="en-US" altLang="zh-CN" sz="2000" dirty="0"/>
              <a:t>,</a:t>
            </a:r>
            <a:r>
              <a:rPr lang="zh-CN" altLang="en-US" sz="2000" dirty="0"/>
              <a:t>需要处理接收到的数据</a:t>
            </a:r>
            <a:r>
              <a:rPr lang="en-US" altLang="zh-CN" sz="2000" dirty="0"/>
              <a:t>,</a:t>
            </a:r>
            <a:r>
              <a:rPr lang="zh-CN" altLang="en-US" sz="2000" dirty="0"/>
              <a:t>因此增加了时延</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1683191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544" y="1556792"/>
            <a:ext cx="8244487" cy="436936"/>
          </a:xfrm>
          <a:prstGeom prst="rect">
            <a:avLst/>
          </a:prstGeom>
        </p:spPr>
      </p:pic>
      <p:pic>
        <p:nvPicPr>
          <p:cNvPr id="3" name="图片 2"/>
          <p:cNvPicPr>
            <a:picLocks noChangeAspect="1"/>
          </p:cNvPicPr>
          <p:nvPr/>
        </p:nvPicPr>
        <p:blipFill>
          <a:blip r:embed="rId3"/>
          <a:stretch>
            <a:fillRect/>
          </a:stretch>
        </p:blipFill>
        <p:spPr>
          <a:xfrm>
            <a:off x="1124290" y="1916832"/>
            <a:ext cx="7968741" cy="563308"/>
          </a:xfrm>
          <a:prstGeom prst="rect">
            <a:avLst/>
          </a:prstGeom>
        </p:spPr>
      </p:pic>
    </p:spTree>
    <p:extLst>
      <p:ext uri="{BB962C8B-B14F-4D97-AF65-F5344CB8AC3E}">
        <p14:creationId xmlns:p14="http://schemas.microsoft.com/office/powerpoint/2010/main" val="7482079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下列不能分割碰撞域的设备是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集线器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交换机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网桥</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五角星 18"/>
          <p:cNvSpPr/>
          <p:nvPr/>
        </p:nvSpPr>
        <p:spPr bwMode="auto">
          <a:xfrm>
            <a:off x="7113240" y="2492896"/>
            <a:ext cx="2160240" cy="21602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5210796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544" y="1052736"/>
            <a:ext cx="8105443" cy="892794"/>
          </a:xfrm>
          <a:prstGeom prst="rect">
            <a:avLst/>
          </a:prstGeom>
        </p:spPr>
      </p:pic>
    </p:spTree>
    <p:extLst>
      <p:ext uri="{BB962C8B-B14F-4D97-AF65-F5344CB8AC3E}">
        <p14:creationId xmlns:p14="http://schemas.microsoft.com/office/powerpoint/2010/main" val="29568979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p:txBody>
          <a:bodyPr/>
          <a:lstStyle/>
          <a:p>
            <a:r>
              <a:rPr lang="zh-CN" altLang="en-US" sz="2800" dirty="0">
                <a:solidFill>
                  <a:srgbClr val="FF0000"/>
                </a:solidFill>
              </a:rPr>
              <a:t>增加冗余链路时，</a:t>
            </a:r>
            <a:r>
              <a:rPr lang="zh-CN" altLang="zh-CN" sz="2800" dirty="0">
                <a:solidFill>
                  <a:srgbClr val="FF0000"/>
                </a:solidFill>
              </a:rPr>
              <a:t>自学习的过程就可能导致以太网帧在网络的某个环路中无限制地兜圈子</a:t>
            </a:r>
            <a:r>
              <a:rPr lang="zh-CN" altLang="en-US" sz="2800" dirty="0">
                <a:solidFill>
                  <a:srgbClr val="FF0000"/>
                </a:solidFill>
              </a:rPr>
              <a:t>。</a:t>
            </a:r>
            <a:endParaRPr lang="en-US" altLang="zh-CN" sz="2800" dirty="0">
              <a:solidFill>
                <a:srgbClr val="FF0000"/>
              </a:solidFill>
            </a:endParaRPr>
          </a:p>
          <a:p>
            <a:r>
              <a:rPr lang="zh-CN" altLang="en-US" sz="2800" dirty="0"/>
              <a:t>如图，</a:t>
            </a:r>
            <a:r>
              <a:rPr lang="zh-CN" altLang="zh-CN" sz="2800" dirty="0"/>
              <a:t>假定开始</a:t>
            </a:r>
            <a:r>
              <a:rPr lang="zh-CN" altLang="en-US" sz="2800" dirty="0"/>
              <a:t>时，</a:t>
            </a:r>
            <a:r>
              <a:rPr lang="zh-CN" altLang="zh-CN" sz="2800" dirty="0"/>
              <a:t>交换机</a:t>
            </a:r>
            <a:r>
              <a:rPr lang="en-US" altLang="zh-CN" sz="2800" dirty="0"/>
              <a:t> #1 </a:t>
            </a:r>
            <a:r>
              <a:rPr lang="zh-CN" altLang="en-US" sz="2800" dirty="0"/>
              <a:t>和 </a:t>
            </a:r>
            <a:r>
              <a:rPr lang="en-US" altLang="zh-CN" sz="2800" dirty="0"/>
              <a:t>#2 </a:t>
            </a:r>
            <a:r>
              <a:rPr lang="zh-CN" altLang="en-US" sz="2800" dirty="0"/>
              <a:t>的交换表都是空的，</a:t>
            </a:r>
            <a:r>
              <a:rPr lang="zh-CN" altLang="zh-CN" sz="2800" dirty="0"/>
              <a:t>主机</a:t>
            </a:r>
            <a:r>
              <a:rPr lang="en-US" altLang="zh-CN" sz="2800" dirty="0"/>
              <a:t> A </a:t>
            </a:r>
            <a:r>
              <a:rPr lang="zh-CN" altLang="zh-CN" sz="2800" dirty="0"/>
              <a:t>通过接口交换机</a:t>
            </a:r>
            <a:r>
              <a:rPr lang="en-US" altLang="zh-CN" sz="2800" dirty="0"/>
              <a:t> #1 </a:t>
            </a:r>
            <a:r>
              <a:rPr lang="zh-CN" altLang="zh-CN" sz="2800" dirty="0"/>
              <a:t>向主机</a:t>
            </a:r>
            <a:r>
              <a:rPr lang="en-US" altLang="zh-CN" sz="2800" dirty="0"/>
              <a:t> B </a:t>
            </a:r>
            <a:r>
              <a:rPr lang="zh-CN" altLang="zh-CN" sz="2800" dirty="0"/>
              <a:t>发送一帧。</a:t>
            </a:r>
            <a:endParaRPr lang="zh-CN" altLang="en-US" sz="2800" dirty="0"/>
          </a:p>
        </p:txBody>
      </p:sp>
      <p:grpSp>
        <p:nvGrpSpPr>
          <p:cNvPr id="7" name="组合 6"/>
          <p:cNvGrpSpPr/>
          <p:nvPr/>
        </p:nvGrpSpPr>
        <p:grpSpPr>
          <a:xfrm>
            <a:off x="1048542" y="3464664"/>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#1</a:t>
              </a:r>
            </a:p>
          </p:txBody>
        </p:sp>
        <p:pic>
          <p:nvPicPr>
            <p:cNvPr id="5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A</a:t>
              </a:r>
              <a:endParaRPr kumimoji="1" lang="en-US" altLang="zh-CN" sz="2400" b="1" baseline="-25000" dirty="0">
                <a:solidFill>
                  <a:srgbClr val="000099"/>
                </a:solidFill>
                <a:latin typeface="+mn-lt"/>
                <a:ea typeface="黑体" pitchFamily="2" charset="-122"/>
              </a:endParaRPr>
            </a:p>
          </p:txBody>
        </p:sp>
        <p:grpSp>
          <p:nvGrpSpPr>
            <p:cNvPr id="60" name="组合 57"/>
            <p:cNvGrpSpPr>
              <a:grpSpLocks/>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63" name="组合 58"/>
            <p:cNvGrpSpPr>
              <a:grpSpLocks/>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66" name="组合 61"/>
            <p:cNvGrpSpPr>
              <a:grpSpLocks/>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69" name="组合 64"/>
            <p:cNvGrpSpPr>
              <a:grpSpLocks/>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C</a:t>
              </a:r>
              <a:endParaRPr kumimoji="1" lang="en-US" altLang="zh-CN" sz="2400" b="1" baseline="-25000">
                <a:solidFill>
                  <a:srgbClr val="000099"/>
                </a:solidFill>
                <a:latin typeface="+mn-lt"/>
                <a:ea typeface="黑体"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#2</a:t>
              </a:r>
            </a:p>
          </p:txBody>
        </p:sp>
        <p:grpSp>
          <p:nvGrpSpPr>
            <p:cNvPr id="78" name="组合 57"/>
            <p:cNvGrpSpPr>
              <a:grpSpLocks/>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81" name="组合 58"/>
            <p:cNvGrpSpPr>
              <a:grpSpLocks/>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84" name="组合 61"/>
            <p:cNvGrpSpPr>
              <a:grpSpLocks/>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87" name="组合 64"/>
            <p:cNvGrpSpPr>
              <a:grpSpLocks/>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9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30140"/>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D</a:t>
              </a:r>
              <a:endParaRPr kumimoji="1" lang="en-US" altLang="zh-CN" sz="2400" b="1" baseline="-25000">
                <a:solidFill>
                  <a:srgbClr val="000099"/>
                </a:solidFill>
                <a:latin typeface="+mn-lt"/>
                <a:ea typeface="黑体" pitchFamily="2" charset="-122"/>
              </a:endParaRPr>
            </a:p>
          </p:txBody>
        </p:sp>
        <p:pic>
          <p:nvPicPr>
            <p:cNvPr id="9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35261"/>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B</a:t>
              </a:r>
              <a:endParaRPr kumimoji="1" lang="en-US" altLang="zh-CN" sz="2400" b="1" baseline="-25000" dirty="0">
                <a:solidFill>
                  <a:srgbClr val="000099"/>
                </a:solidFill>
                <a:latin typeface="+mn-lt"/>
                <a:ea typeface="黑体" pitchFamily="2" charset="-122"/>
              </a:endParaRPr>
            </a:p>
          </p:txBody>
        </p:sp>
      </p:grpSp>
    </p:spTree>
    <p:extLst>
      <p:ext uri="{BB962C8B-B14F-4D97-AF65-F5344CB8AC3E}">
        <p14:creationId xmlns:p14="http://schemas.microsoft.com/office/powerpoint/2010/main" val="8578831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p:txBody>
          <a:bodyPr/>
          <a:lstStyle/>
          <a:p>
            <a:r>
              <a:rPr lang="zh-CN" altLang="en-US" sz="2600" dirty="0"/>
              <a:t>按交换机自学习和转发方法，该</a:t>
            </a:r>
            <a:r>
              <a:rPr lang="zh-CN" altLang="zh-CN" sz="2600" dirty="0"/>
              <a:t>帧的</a:t>
            </a:r>
            <a:r>
              <a:rPr lang="zh-CN" altLang="en-US" sz="2600" dirty="0"/>
              <a:t>某个</a:t>
            </a:r>
            <a:r>
              <a:rPr lang="zh-CN" altLang="zh-CN" sz="2600" dirty="0"/>
              <a:t>走向</a:t>
            </a:r>
            <a:r>
              <a:rPr lang="zh-CN" altLang="en-US" sz="2600" dirty="0"/>
              <a:t>如下</a:t>
            </a:r>
            <a:r>
              <a:rPr lang="zh-CN" altLang="zh-CN" sz="2600" dirty="0"/>
              <a:t>：离开交换机</a:t>
            </a:r>
            <a:r>
              <a:rPr lang="en-US" altLang="zh-CN" sz="2600" dirty="0"/>
              <a:t> #1 </a:t>
            </a:r>
            <a:r>
              <a:rPr lang="zh-CN" altLang="zh-CN" sz="2600" dirty="0"/>
              <a:t>的接口</a:t>
            </a:r>
            <a:r>
              <a:rPr lang="en-US" altLang="zh-CN" sz="2600" dirty="0"/>
              <a:t> 3 </a:t>
            </a:r>
            <a:r>
              <a:rPr lang="zh-CN" altLang="zh-CN" sz="2600" dirty="0"/>
              <a:t>→</a:t>
            </a:r>
            <a:r>
              <a:rPr lang="en-US" altLang="zh-CN" sz="2600" dirty="0"/>
              <a:t> </a:t>
            </a:r>
            <a:r>
              <a:rPr lang="zh-CN" altLang="zh-CN" sz="2600" dirty="0"/>
              <a:t>交换机</a:t>
            </a:r>
            <a:r>
              <a:rPr lang="en-US" altLang="zh-CN" sz="2600" dirty="0"/>
              <a:t> #2 </a:t>
            </a:r>
            <a:r>
              <a:rPr lang="zh-CN" altLang="zh-CN" sz="2600" dirty="0"/>
              <a:t>的接口</a:t>
            </a:r>
            <a:r>
              <a:rPr lang="en-US" altLang="zh-CN" sz="2600" dirty="0"/>
              <a:t> 1 </a:t>
            </a:r>
            <a:r>
              <a:rPr lang="zh-CN" altLang="zh-CN" sz="2600" dirty="0"/>
              <a:t>→</a:t>
            </a:r>
            <a:r>
              <a:rPr lang="en-US" altLang="zh-CN" sz="2600" dirty="0"/>
              <a:t> </a:t>
            </a:r>
            <a:r>
              <a:rPr lang="zh-CN" altLang="zh-CN" sz="2600" dirty="0"/>
              <a:t>接口</a:t>
            </a:r>
            <a:r>
              <a:rPr lang="en-US" altLang="zh-CN" sz="2600" dirty="0"/>
              <a:t> 2 </a:t>
            </a:r>
            <a:r>
              <a:rPr lang="zh-CN" altLang="zh-CN" sz="2600" dirty="0"/>
              <a:t>→</a:t>
            </a:r>
            <a:r>
              <a:rPr lang="en-US" altLang="zh-CN" sz="2600" dirty="0"/>
              <a:t> </a:t>
            </a:r>
            <a:r>
              <a:rPr lang="zh-CN" altLang="zh-CN" sz="2600" dirty="0"/>
              <a:t>交换机</a:t>
            </a:r>
            <a:r>
              <a:rPr lang="en-US" altLang="zh-CN" sz="2600" dirty="0"/>
              <a:t> #1 </a:t>
            </a:r>
            <a:r>
              <a:rPr lang="zh-CN" altLang="zh-CN" sz="2600" dirty="0"/>
              <a:t>的接口</a:t>
            </a:r>
            <a:r>
              <a:rPr lang="en-US" altLang="zh-CN" sz="2600" dirty="0"/>
              <a:t> 4 </a:t>
            </a:r>
            <a:r>
              <a:rPr lang="zh-CN" altLang="zh-CN" sz="2600" dirty="0"/>
              <a:t>→</a:t>
            </a:r>
            <a:r>
              <a:rPr lang="en-US" altLang="zh-CN" sz="2600" dirty="0"/>
              <a:t> </a:t>
            </a:r>
            <a:r>
              <a:rPr lang="zh-CN" altLang="zh-CN" sz="2600" dirty="0"/>
              <a:t>接口</a:t>
            </a:r>
            <a:r>
              <a:rPr lang="en-US" altLang="zh-CN" sz="2600" dirty="0"/>
              <a:t> 3 </a:t>
            </a:r>
            <a:r>
              <a:rPr lang="zh-CN" altLang="zh-CN" sz="2600" dirty="0"/>
              <a:t>→</a:t>
            </a:r>
            <a:r>
              <a:rPr lang="en-US" altLang="zh-CN" sz="2600" dirty="0"/>
              <a:t> </a:t>
            </a:r>
            <a:r>
              <a:rPr lang="zh-CN" altLang="zh-CN" sz="2600" dirty="0"/>
              <a:t>交换机</a:t>
            </a:r>
            <a:r>
              <a:rPr lang="en-US" altLang="zh-CN" sz="2600" dirty="0"/>
              <a:t> #2 </a:t>
            </a:r>
            <a:r>
              <a:rPr lang="zh-CN" altLang="zh-CN" sz="2600" dirty="0"/>
              <a:t>的接口</a:t>
            </a:r>
            <a:r>
              <a:rPr lang="en-US" altLang="zh-CN" sz="2600" dirty="0"/>
              <a:t> 1 </a:t>
            </a:r>
            <a:r>
              <a:rPr lang="zh-CN" altLang="zh-CN" sz="2600" dirty="0"/>
              <a:t>→</a:t>
            </a:r>
            <a:r>
              <a:rPr lang="en-US" altLang="zh-CN" sz="2600" dirty="0"/>
              <a:t>……</a:t>
            </a:r>
            <a:r>
              <a:rPr lang="zh-CN" altLang="zh-CN" sz="2600" dirty="0"/>
              <a:t>。</a:t>
            </a:r>
            <a:r>
              <a:rPr lang="zh-CN" altLang="zh-CN" sz="2600" dirty="0">
                <a:solidFill>
                  <a:srgbClr val="FF0000"/>
                </a:solidFill>
              </a:rPr>
              <a:t>这样就无限制地循环兜圈子下去，白白消耗了网络资源。</a:t>
            </a:r>
            <a:endParaRPr lang="zh-CN" altLang="en-US" sz="2600" dirty="0">
              <a:solidFill>
                <a:srgbClr val="FF0000"/>
              </a:solidFill>
            </a:endParaRPr>
          </a:p>
        </p:txBody>
      </p:sp>
      <p:grpSp>
        <p:nvGrpSpPr>
          <p:cNvPr id="2" name="组合 1"/>
          <p:cNvGrpSpPr/>
          <p:nvPr/>
        </p:nvGrpSpPr>
        <p:grpSpPr>
          <a:xfrm>
            <a:off x="920552" y="3068960"/>
            <a:ext cx="8411257" cy="2484616"/>
            <a:chOff x="1048542" y="3464664"/>
            <a:chExt cx="8411257" cy="2484616"/>
          </a:xfrm>
        </p:grpSpPr>
        <p:sp>
          <p:nvSpPr>
            <p:cNvPr id="52" name="矩形 51"/>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53" name="直接连接符 52"/>
            <p:cNvCxnSpPr>
              <a:stCxn id="67" idx="3"/>
              <a:endCxn id="82"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5" idx="1"/>
            </p:cNvCxnSpPr>
            <p:nvPr/>
          </p:nvCxnSpPr>
          <p:spPr>
            <a:xfrm flipV="1">
              <a:off x="1834427" y="5408783"/>
              <a:ext cx="814315"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71" idx="3"/>
              <a:endCxn id="80" idx="1"/>
            </p:cNvCxnSpPr>
            <p:nvPr/>
          </p:nvCxnSpPr>
          <p:spPr>
            <a:xfrm>
              <a:off x="4142798" y="4760715"/>
              <a:ext cx="2085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2" idx="1"/>
            </p:cNvCxnSpPr>
            <p:nvPr/>
          </p:nvCxnSpPr>
          <p:spPr>
            <a:xfrm>
              <a:off x="1955435" y="4654608"/>
              <a:ext cx="699083" cy="106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4"/>
            <p:cNvSpPr>
              <a:spLocks noChangeArrowheads="1"/>
            </p:cNvSpPr>
            <p:nvPr/>
          </p:nvSpPr>
          <p:spPr bwMode="auto">
            <a:xfrm>
              <a:off x="2668272"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#1</a:t>
              </a:r>
            </a:p>
          </p:txBody>
        </p:sp>
        <p:pic>
          <p:nvPicPr>
            <p:cNvPr id="5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4"/>
            <p:cNvSpPr>
              <a:spLocks noChangeArrowheads="1"/>
            </p:cNvSpPr>
            <p:nvPr/>
          </p:nvSpPr>
          <p:spPr bwMode="auto">
            <a:xfrm>
              <a:off x="1048542" y="40573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A</a:t>
              </a:r>
              <a:endParaRPr kumimoji="1" lang="en-US" altLang="zh-CN" sz="2400" b="1" baseline="-25000">
                <a:solidFill>
                  <a:srgbClr val="000099"/>
                </a:solidFill>
                <a:latin typeface="+mn-lt"/>
                <a:ea typeface="黑体" pitchFamily="2" charset="-122"/>
              </a:endParaRPr>
            </a:p>
          </p:txBody>
        </p:sp>
        <p:grpSp>
          <p:nvGrpSpPr>
            <p:cNvPr id="60" name="组合 57"/>
            <p:cNvGrpSpPr>
              <a:grpSpLocks/>
            </p:cNvGrpSpPr>
            <p:nvPr/>
          </p:nvGrpSpPr>
          <p:grpSpPr bwMode="auto">
            <a:xfrm>
              <a:off x="2628520" y="4531164"/>
              <a:ext cx="463493" cy="459101"/>
              <a:chOff x="2267744" y="1315667"/>
              <a:chExt cx="288032" cy="271591"/>
            </a:xfrm>
          </p:grpSpPr>
          <p:sp>
            <p:nvSpPr>
              <p:cNvPr id="61" name="矩形 60"/>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2" name="Rectangle 40"/>
              <p:cNvSpPr>
                <a:spLocks noChangeArrowheads="1"/>
              </p:cNvSpPr>
              <p:nvPr/>
            </p:nvSpPr>
            <p:spPr bwMode="auto">
              <a:xfrm>
                <a:off x="2283900" y="1315667"/>
                <a:ext cx="220154"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63" name="组合 58"/>
            <p:cNvGrpSpPr>
              <a:grpSpLocks/>
            </p:cNvGrpSpPr>
            <p:nvPr/>
          </p:nvGrpSpPr>
          <p:grpSpPr bwMode="auto">
            <a:xfrm>
              <a:off x="2628520" y="5179237"/>
              <a:ext cx="463493" cy="459100"/>
              <a:chOff x="2267744" y="1311829"/>
              <a:chExt cx="288032" cy="272423"/>
            </a:xfrm>
          </p:grpSpPr>
          <p:sp>
            <p:nvSpPr>
              <p:cNvPr id="64" name="矩形 63"/>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5" name="Rectangle 40"/>
              <p:cNvSpPr>
                <a:spLocks noChangeArrowheads="1"/>
              </p:cNvSpPr>
              <p:nvPr/>
            </p:nvSpPr>
            <p:spPr bwMode="auto">
              <a:xfrm>
                <a:off x="2280312" y="1311829"/>
                <a:ext cx="220154"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66" name="组合 61"/>
            <p:cNvGrpSpPr>
              <a:grpSpLocks/>
            </p:cNvGrpSpPr>
            <p:nvPr/>
          </p:nvGrpSpPr>
          <p:grpSpPr bwMode="auto">
            <a:xfrm>
              <a:off x="3788534" y="5179237"/>
              <a:ext cx="466055" cy="459100"/>
              <a:chOff x="2267744" y="1311829"/>
              <a:chExt cx="288032" cy="272423"/>
            </a:xfrm>
          </p:grpSpPr>
          <p:sp>
            <p:nvSpPr>
              <p:cNvPr id="67" name="矩形 6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68"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69" name="组合 64"/>
            <p:cNvGrpSpPr>
              <a:grpSpLocks/>
            </p:cNvGrpSpPr>
            <p:nvPr/>
          </p:nvGrpSpPr>
          <p:grpSpPr bwMode="auto">
            <a:xfrm>
              <a:off x="3788534" y="4531164"/>
              <a:ext cx="466055" cy="459101"/>
              <a:chOff x="2267744" y="1315586"/>
              <a:chExt cx="288032" cy="271138"/>
            </a:xfrm>
          </p:grpSpPr>
          <p:sp>
            <p:nvSpPr>
              <p:cNvPr id="70" name="矩形 69"/>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71"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4"/>
            <p:cNvSpPr>
              <a:spLocks noChangeArrowheads="1"/>
            </p:cNvSpPr>
            <p:nvPr/>
          </p:nvSpPr>
          <p:spPr bwMode="auto">
            <a:xfrm>
              <a:off x="1048542" y="51521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C</a:t>
              </a:r>
              <a:endParaRPr kumimoji="1" lang="en-US" altLang="zh-CN" sz="2400" b="1" baseline="-25000">
                <a:solidFill>
                  <a:srgbClr val="000099"/>
                </a:solidFill>
                <a:latin typeface="+mn-lt"/>
                <a:ea typeface="黑体" pitchFamily="2" charset="-122"/>
              </a:endParaRPr>
            </a:p>
          </p:txBody>
        </p:sp>
        <p:sp>
          <p:nvSpPr>
            <p:cNvPr id="74" name="矩形 73"/>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99"/>
                  </a:solidFill>
                  <a:ea typeface="黑体" pitchFamily="2" charset="-122"/>
                </a:rPr>
                <a:t> </a:t>
              </a:r>
              <a:endParaRPr lang="zh-CN" altLang="en-US" sz="2400" b="1" dirty="0">
                <a:solidFill>
                  <a:srgbClr val="000099"/>
                </a:solidFill>
                <a:ea typeface="黑体" pitchFamily="2" charset="-122"/>
              </a:endParaRPr>
            </a:p>
          </p:txBody>
        </p:sp>
        <p:cxnSp>
          <p:nvCxnSpPr>
            <p:cNvPr id="75" name="直接连接符 74"/>
            <p:cNvCxnSpPr>
              <a:stCxn id="86" idx="3"/>
            </p:cNvCxnSpPr>
            <p:nvPr/>
          </p:nvCxnSpPr>
          <p:spPr>
            <a:xfrm>
              <a:off x="7742425" y="5408783"/>
              <a:ext cx="808313" cy="33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p:cNvCxnSpPr>
            <p:nvPr/>
          </p:nvCxnSpPr>
          <p:spPr>
            <a:xfrm flipV="1">
              <a:off x="7742425" y="4654603"/>
              <a:ext cx="923544" cy="10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24"/>
            <p:cNvSpPr>
              <a:spLocks noChangeArrowheads="1"/>
            </p:cNvSpPr>
            <p:nvPr/>
          </p:nvSpPr>
          <p:spPr bwMode="auto">
            <a:xfrm>
              <a:off x="6267897" y="3464664"/>
              <a:ext cx="1538884"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以太网</a:t>
              </a:r>
              <a:endParaRPr kumimoji="1" lang="en-US" altLang="zh-CN" sz="2400" b="1" dirty="0">
                <a:solidFill>
                  <a:srgbClr val="000099"/>
                </a:solidFill>
                <a:latin typeface="+mn-lt"/>
                <a:ea typeface="黑体" pitchFamily="2" charset="-122"/>
              </a:endParaRPr>
            </a:p>
            <a:p>
              <a:pPr algn="ctr" defTabSz="762000" eaLnBrk="0" hangingPunct="0"/>
              <a:r>
                <a:rPr kumimoji="1" lang="zh-CN" altLang="en-US" sz="2400" b="1" dirty="0">
                  <a:solidFill>
                    <a:srgbClr val="000099"/>
                  </a:solidFill>
                  <a:latin typeface="+mn-lt"/>
                  <a:ea typeface="黑体" pitchFamily="2" charset="-122"/>
                </a:rPr>
                <a:t>交换机 </a:t>
              </a:r>
              <a:r>
                <a:rPr kumimoji="1" lang="en-US" altLang="zh-CN" sz="2400" b="1" dirty="0">
                  <a:solidFill>
                    <a:srgbClr val="000099"/>
                  </a:solidFill>
                  <a:latin typeface="+mn-lt"/>
                  <a:ea typeface="黑体" pitchFamily="2" charset="-122"/>
                </a:rPr>
                <a:t>#2</a:t>
              </a:r>
            </a:p>
          </p:txBody>
        </p:sp>
        <p:grpSp>
          <p:nvGrpSpPr>
            <p:cNvPr id="78" name="组合 57"/>
            <p:cNvGrpSpPr>
              <a:grpSpLocks/>
            </p:cNvGrpSpPr>
            <p:nvPr/>
          </p:nvGrpSpPr>
          <p:grpSpPr bwMode="auto">
            <a:xfrm>
              <a:off x="6228145" y="4531164"/>
              <a:ext cx="463495" cy="459101"/>
              <a:chOff x="2267744" y="1315667"/>
              <a:chExt cx="288032" cy="271591"/>
            </a:xfrm>
          </p:grpSpPr>
          <p:sp>
            <p:nvSpPr>
              <p:cNvPr id="79" name="矩形 78"/>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0" name="Rectangle 40"/>
              <p:cNvSpPr>
                <a:spLocks noChangeArrowheads="1"/>
              </p:cNvSpPr>
              <p:nvPr/>
            </p:nvSpPr>
            <p:spPr bwMode="auto">
              <a:xfrm>
                <a:off x="2267744" y="1315667"/>
                <a:ext cx="220153" cy="27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1</a:t>
                </a:r>
                <a:endParaRPr kumimoji="1" lang="en-US" altLang="zh-CN" sz="2400" b="1" baseline="-25000" dirty="0">
                  <a:solidFill>
                    <a:srgbClr val="000099"/>
                  </a:solidFill>
                  <a:latin typeface="+mn-lt"/>
                  <a:ea typeface="黑体" pitchFamily="2" charset="-122"/>
                </a:endParaRPr>
              </a:p>
            </p:txBody>
          </p:sp>
        </p:grpSp>
        <p:grpSp>
          <p:nvGrpSpPr>
            <p:cNvPr id="81" name="组合 58"/>
            <p:cNvGrpSpPr>
              <a:grpSpLocks/>
            </p:cNvGrpSpPr>
            <p:nvPr/>
          </p:nvGrpSpPr>
          <p:grpSpPr bwMode="auto">
            <a:xfrm>
              <a:off x="6228145" y="5179237"/>
              <a:ext cx="463495" cy="459100"/>
              <a:chOff x="2267744" y="1311829"/>
              <a:chExt cx="288032" cy="272423"/>
            </a:xfrm>
          </p:grpSpPr>
          <p:sp>
            <p:nvSpPr>
              <p:cNvPr id="82" name="矩形 81"/>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3" name="Rectangle 40"/>
              <p:cNvSpPr>
                <a:spLocks noChangeArrowheads="1"/>
              </p:cNvSpPr>
              <p:nvPr/>
            </p:nvSpPr>
            <p:spPr bwMode="auto">
              <a:xfrm>
                <a:off x="2267744" y="1311829"/>
                <a:ext cx="22015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2</a:t>
                </a:r>
                <a:endParaRPr kumimoji="1" lang="en-US" altLang="zh-CN" sz="2400" b="1" baseline="-25000" dirty="0">
                  <a:solidFill>
                    <a:srgbClr val="000099"/>
                  </a:solidFill>
                  <a:latin typeface="+mn-lt"/>
                  <a:ea typeface="黑体" pitchFamily="2" charset="-122"/>
                </a:endParaRPr>
              </a:p>
            </p:txBody>
          </p:sp>
        </p:grpSp>
        <p:grpSp>
          <p:nvGrpSpPr>
            <p:cNvPr id="84" name="组合 61"/>
            <p:cNvGrpSpPr>
              <a:grpSpLocks/>
            </p:cNvGrpSpPr>
            <p:nvPr/>
          </p:nvGrpSpPr>
          <p:grpSpPr bwMode="auto">
            <a:xfrm>
              <a:off x="7388161" y="5179237"/>
              <a:ext cx="466055" cy="459100"/>
              <a:chOff x="2267744" y="1311829"/>
              <a:chExt cx="288032" cy="27242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6" name="Rectangle 40"/>
              <p:cNvSpPr>
                <a:spLocks noChangeArrowheads="1"/>
              </p:cNvSpPr>
              <p:nvPr/>
            </p:nvSpPr>
            <p:spPr bwMode="auto">
              <a:xfrm>
                <a:off x="2267744" y="1311829"/>
                <a:ext cx="218943" cy="27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4</a:t>
                </a:r>
                <a:endParaRPr kumimoji="1" lang="en-US" altLang="zh-CN" sz="2400" b="1" baseline="-25000" dirty="0">
                  <a:solidFill>
                    <a:srgbClr val="000099"/>
                  </a:solidFill>
                  <a:latin typeface="+mn-lt"/>
                  <a:ea typeface="黑体" pitchFamily="2" charset="-122"/>
                </a:endParaRPr>
              </a:p>
            </p:txBody>
          </p:sp>
        </p:grpSp>
        <p:grpSp>
          <p:nvGrpSpPr>
            <p:cNvPr id="87" name="组合 64"/>
            <p:cNvGrpSpPr>
              <a:grpSpLocks/>
            </p:cNvGrpSpPr>
            <p:nvPr/>
          </p:nvGrpSpPr>
          <p:grpSpPr bwMode="auto">
            <a:xfrm>
              <a:off x="7388161" y="4531164"/>
              <a:ext cx="466055" cy="459101"/>
              <a:chOff x="2267744" y="1315586"/>
              <a:chExt cx="288032" cy="271138"/>
            </a:xfrm>
          </p:grpSpPr>
          <p:sp>
            <p:nvSpPr>
              <p:cNvPr id="88" name="矩形 87"/>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2400" b="1" dirty="0">
                  <a:ln>
                    <a:prstDash val="solid"/>
                  </a:ln>
                  <a:solidFill>
                    <a:srgbClr val="000099"/>
                  </a:solidFill>
                  <a:effectLst>
                    <a:outerShdw blurRad="88000" dist="50800" dir="5040000" algn="tl">
                      <a:schemeClr val="accent4">
                        <a:tint val="80000"/>
                        <a:satMod val="250000"/>
                        <a:alpha val="45000"/>
                      </a:schemeClr>
                    </a:outerShdw>
                  </a:effectLst>
                  <a:ea typeface="黑体" pitchFamily="2" charset="-122"/>
                </a:endParaRPr>
              </a:p>
            </p:txBody>
          </p:sp>
          <p:sp>
            <p:nvSpPr>
              <p:cNvPr id="89" name="Rectangle 40"/>
              <p:cNvSpPr>
                <a:spLocks noChangeArrowheads="1"/>
              </p:cNvSpPr>
              <p:nvPr/>
            </p:nvSpPr>
            <p:spPr bwMode="auto">
              <a:xfrm>
                <a:off x="2267744" y="1315586"/>
                <a:ext cx="218943" cy="2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3</a:t>
                </a:r>
                <a:endParaRPr kumimoji="1" lang="en-US" altLang="zh-CN" sz="2400" b="1" baseline="-25000" dirty="0">
                  <a:solidFill>
                    <a:srgbClr val="000099"/>
                  </a:solidFill>
                  <a:latin typeface="+mn-lt"/>
                  <a:ea typeface="黑体" pitchFamily="2" charset="-122"/>
                </a:endParaRPr>
              </a:p>
            </p:txBody>
          </p:sp>
        </p:grpSp>
        <p:pic>
          <p:nvPicPr>
            <p:cNvPr id="9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34"/>
            <p:cNvSpPr>
              <a:spLocks noChangeArrowheads="1"/>
            </p:cNvSpPr>
            <p:nvPr/>
          </p:nvSpPr>
          <p:spPr bwMode="auto">
            <a:xfrm>
              <a:off x="9054237" y="5101285"/>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D</a:t>
              </a:r>
              <a:endParaRPr kumimoji="1" lang="en-US" altLang="zh-CN" sz="2400" b="1" baseline="-25000">
                <a:solidFill>
                  <a:srgbClr val="000099"/>
                </a:solidFill>
                <a:latin typeface="+mn-lt"/>
                <a:ea typeface="黑体" pitchFamily="2" charset="-122"/>
              </a:endParaRPr>
            </a:p>
          </p:txBody>
        </p:sp>
        <p:pic>
          <p:nvPicPr>
            <p:cNvPr id="9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34"/>
            <p:cNvSpPr>
              <a:spLocks noChangeArrowheads="1"/>
            </p:cNvSpPr>
            <p:nvPr/>
          </p:nvSpPr>
          <p:spPr bwMode="auto">
            <a:xfrm>
              <a:off x="9054237" y="4006406"/>
              <a:ext cx="405562"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000099"/>
                  </a:solidFill>
                  <a:latin typeface="+mn-lt"/>
                  <a:ea typeface="黑体" pitchFamily="2" charset="-122"/>
                </a:rPr>
                <a:t>B</a:t>
              </a:r>
              <a:endParaRPr kumimoji="1" lang="en-US" altLang="zh-CN" sz="2400" b="1" baseline="-25000">
                <a:solidFill>
                  <a:srgbClr val="000099"/>
                </a:solidFill>
                <a:latin typeface="+mn-lt"/>
                <a:ea typeface="黑体" pitchFamily="2" charset="-122"/>
              </a:endParaRPr>
            </a:p>
          </p:txBody>
        </p:sp>
        <p:cxnSp>
          <p:nvCxnSpPr>
            <p:cNvPr id="94" name="直接箭头连接符 55"/>
            <p:cNvCxnSpPr>
              <a:cxnSpLocks noChangeShapeType="1"/>
            </p:cNvCxnSpPr>
            <p:nvPr/>
          </p:nvCxnSpPr>
          <p:spPr bwMode="auto">
            <a:xfrm>
              <a:off x="4592960" y="4607516"/>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cxnSp>
          <p:nvCxnSpPr>
            <p:cNvPr id="95" name="直接箭头连接符 55"/>
            <p:cNvCxnSpPr>
              <a:cxnSpLocks noChangeShapeType="1"/>
            </p:cNvCxnSpPr>
            <p:nvPr/>
          </p:nvCxnSpPr>
          <p:spPr bwMode="auto">
            <a:xfrm flipH="1">
              <a:off x="4592960" y="5546751"/>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sp>
          <p:nvSpPr>
            <p:cNvPr id="96" name="弧形 95"/>
            <p:cNvSpPr/>
            <p:nvPr/>
          </p:nvSpPr>
          <p:spPr>
            <a:xfrm rot="13631864">
              <a:off x="3405443" y="4724745"/>
              <a:ext cx="1047695" cy="855287"/>
            </a:xfrm>
            <a:prstGeom prst="arc">
              <a:avLst>
                <a:gd name="adj1" fmla="val 16200000"/>
                <a:gd name="adj2" fmla="val 602015"/>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itchFamily="2" charset="-122"/>
              </a:endParaRPr>
            </a:p>
          </p:txBody>
        </p:sp>
        <p:sp>
          <p:nvSpPr>
            <p:cNvPr id="97" name="弧形 96"/>
            <p:cNvSpPr/>
            <p:nvPr/>
          </p:nvSpPr>
          <p:spPr>
            <a:xfrm rot="2831864">
              <a:off x="6035767" y="4629776"/>
              <a:ext cx="1005006" cy="855287"/>
            </a:xfrm>
            <a:prstGeom prst="arc">
              <a:avLst>
                <a:gd name="adj1" fmla="val 16200000"/>
                <a:gd name="adj2" fmla="val 422187"/>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b="1">
                <a:solidFill>
                  <a:srgbClr val="000099"/>
                </a:solidFill>
                <a:ea typeface="黑体" pitchFamily="2" charset="-122"/>
              </a:endParaRPr>
            </a:p>
          </p:txBody>
        </p:sp>
      </p:grpSp>
      <p:sp>
        <p:nvSpPr>
          <p:cNvPr id="3" name="矩形 2"/>
          <p:cNvSpPr/>
          <p:nvPr/>
        </p:nvSpPr>
        <p:spPr>
          <a:xfrm>
            <a:off x="2313303" y="5554612"/>
            <a:ext cx="5592025" cy="461665"/>
          </a:xfrm>
          <a:prstGeom prst="rect">
            <a:avLst/>
          </a:prstGeom>
        </p:spPr>
        <p:txBody>
          <a:bodyPr wrap="square">
            <a:spAutoFit/>
          </a:bodyPr>
          <a:lstStyle/>
          <a:p>
            <a:pPr algn="ctr"/>
            <a:r>
              <a:rPr lang="zh-CN" altLang="zh-CN" sz="2400" b="1" dirty="0">
                <a:latin typeface="+mn-lt"/>
                <a:ea typeface="黑体" pitchFamily="2" charset="-122"/>
              </a:rPr>
              <a:t>在两个交换机之间兜圈子的帧</a:t>
            </a:r>
            <a:endParaRPr lang="zh-CN" altLang="en-US" sz="2400" b="1" dirty="0">
              <a:latin typeface="+mn-lt"/>
              <a:ea typeface="黑体" pitchFamily="2" charset="-122"/>
            </a:endParaRPr>
          </a:p>
        </p:txBody>
      </p:sp>
    </p:spTree>
    <p:extLst>
      <p:ext uri="{BB962C8B-B14F-4D97-AF65-F5344CB8AC3E}">
        <p14:creationId xmlns:p14="http://schemas.microsoft.com/office/powerpoint/2010/main" val="308825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algn="ctr"/>
            <a:r>
              <a:rPr lang="zh-CN" altLang="en-US" dirty="0"/>
              <a:t>解决透明传输问题</a:t>
            </a:r>
          </a:p>
        </p:txBody>
      </p:sp>
      <p:sp>
        <p:nvSpPr>
          <p:cNvPr id="358403" name="Rectangle 3"/>
          <p:cNvSpPr>
            <a:spLocks noGrp="1" noChangeArrowheads="1"/>
          </p:cNvSpPr>
          <p:nvPr>
            <p:ph idx="1"/>
          </p:nvPr>
        </p:nvSpPr>
        <p:spPr/>
        <p:txBody>
          <a:bodyPr/>
          <a:lstStyle/>
          <a:p>
            <a:r>
              <a:rPr lang="zh-CN" altLang="en-US" sz="2800" dirty="0">
                <a:solidFill>
                  <a:srgbClr val="0000FF"/>
                </a:solidFill>
              </a:rPr>
              <a:t>解决方法：</a:t>
            </a:r>
            <a:r>
              <a:rPr lang="zh-CN" altLang="en-US" sz="2800" dirty="0">
                <a:solidFill>
                  <a:srgbClr val="FF0000"/>
                </a:solidFill>
              </a:rPr>
              <a:t>字节填充 </a:t>
            </a:r>
            <a:r>
              <a:rPr lang="en-US" altLang="zh-CN" sz="2800" dirty="0"/>
              <a:t>(byte stuffing) </a:t>
            </a:r>
            <a:r>
              <a:rPr lang="zh-CN" altLang="en-US" sz="2800" dirty="0"/>
              <a:t>或</a:t>
            </a:r>
            <a:r>
              <a:rPr lang="zh-CN" altLang="en-US" sz="2800" dirty="0">
                <a:solidFill>
                  <a:srgbClr val="FF0000"/>
                </a:solidFill>
              </a:rPr>
              <a:t>字符填充 </a:t>
            </a:r>
            <a:r>
              <a:rPr lang="en-US" altLang="zh-CN" sz="2800" dirty="0"/>
              <a:t>(character stuffing)</a:t>
            </a:r>
            <a:r>
              <a:rPr lang="zh-CN" altLang="en-US" sz="2800" dirty="0"/>
              <a:t>。</a:t>
            </a:r>
            <a:endParaRPr lang="en-US" altLang="zh-CN" sz="2800" dirty="0"/>
          </a:p>
          <a:p>
            <a:r>
              <a:rPr lang="zh-CN" altLang="en-US" sz="2800" dirty="0"/>
              <a:t>发送端的数据链路层</a:t>
            </a:r>
            <a:r>
              <a:rPr lang="zh-CN" altLang="en-US" sz="2800" dirty="0">
                <a:solidFill>
                  <a:srgbClr val="00B050"/>
                </a:solidFill>
              </a:rPr>
              <a:t>在数据中出现控制字符“</a:t>
            </a:r>
            <a:r>
              <a:rPr lang="en-US" altLang="zh-CN" sz="2800" dirty="0">
                <a:solidFill>
                  <a:srgbClr val="00B050"/>
                </a:solidFill>
              </a:rPr>
              <a:t>SOH”</a:t>
            </a:r>
            <a:r>
              <a:rPr lang="zh-CN" altLang="en-US" sz="2800" dirty="0">
                <a:solidFill>
                  <a:srgbClr val="00B050"/>
                </a:solidFill>
              </a:rPr>
              <a:t>或“</a:t>
            </a:r>
            <a:r>
              <a:rPr lang="en-US" altLang="zh-CN" sz="2800" dirty="0">
                <a:solidFill>
                  <a:srgbClr val="00B050"/>
                </a:solidFill>
              </a:rPr>
              <a:t>EOT”</a:t>
            </a:r>
            <a:r>
              <a:rPr lang="zh-CN" altLang="en-US" sz="2800" dirty="0">
                <a:solidFill>
                  <a:srgbClr val="00B050"/>
                </a:solidFill>
              </a:rPr>
              <a:t>的前面插入一个转义字符“</a:t>
            </a:r>
            <a:r>
              <a:rPr lang="en-US" altLang="zh-CN" sz="2800" dirty="0">
                <a:solidFill>
                  <a:srgbClr val="00B050"/>
                </a:solidFill>
              </a:rPr>
              <a:t>ESC</a:t>
            </a:r>
            <a:r>
              <a:rPr lang="en-US" altLang="zh-CN" sz="2800">
                <a:solidFill>
                  <a:srgbClr val="00B050"/>
                </a:solidFill>
              </a:rPr>
              <a:t>” </a:t>
            </a:r>
            <a:r>
              <a:rPr lang="zh-CN" altLang="en-US" sz="2800" smtClean="0"/>
              <a:t>。</a:t>
            </a:r>
            <a:endParaRPr lang="zh-CN" altLang="en-US" sz="2800" dirty="0"/>
          </a:p>
          <a:p>
            <a:r>
              <a:rPr lang="zh-CN" altLang="en-US" sz="2800" dirty="0">
                <a:solidFill>
                  <a:srgbClr val="00B050"/>
                </a:solidFill>
              </a:rPr>
              <a:t>接收端的数据链路层在将数据送往网络层之前删除插入的转义字符。</a:t>
            </a:r>
          </a:p>
          <a:p>
            <a:r>
              <a:rPr lang="zh-CN" altLang="en-US" sz="2800" dirty="0"/>
              <a:t>如果转义字符也出现在数据当中，那么应在转义字符前面插入一个转义字符 </a:t>
            </a:r>
            <a:r>
              <a:rPr lang="en-US" altLang="zh-CN" sz="2800" dirty="0"/>
              <a:t>ESC</a:t>
            </a:r>
            <a:r>
              <a:rPr lang="zh-CN" altLang="en-US" sz="2800" dirty="0"/>
              <a:t>。当接收端收到连续的两个转义字符时，就删除其中前面的一个。 </a:t>
            </a:r>
          </a:p>
        </p:txBody>
      </p:sp>
    </p:spTree>
    <p:extLst>
      <p:ext uri="{BB962C8B-B14F-4D97-AF65-F5344CB8AC3E}">
        <p14:creationId xmlns:p14="http://schemas.microsoft.com/office/powerpoint/2010/main" val="7697643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p:nvPr>
        </p:nvSpPr>
        <p:spPr/>
        <p:txBody>
          <a:bodyPr/>
          <a:lstStyle/>
          <a:p>
            <a:pPr algn="ctr"/>
            <a:r>
              <a:rPr lang="zh-CN" altLang="en-US" dirty="0"/>
              <a:t>交换机使用了生成树协议 </a:t>
            </a:r>
          </a:p>
        </p:txBody>
      </p:sp>
      <p:sp>
        <p:nvSpPr>
          <p:cNvPr id="466946" name="Rectangle 2"/>
          <p:cNvSpPr>
            <a:spLocks noGrp="1" noChangeArrowheads="1"/>
          </p:cNvSpPr>
          <p:nvPr>
            <p:ph idx="1"/>
          </p:nvPr>
        </p:nvSpPr>
        <p:spPr/>
        <p:txBody>
          <a:bodyPr/>
          <a:lstStyle/>
          <a:p>
            <a:r>
              <a:rPr lang="en-US" altLang="zh-CN" dirty="0"/>
              <a:t>IEEE 802.1D </a:t>
            </a:r>
            <a:r>
              <a:rPr lang="zh-CN" altLang="zh-CN" dirty="0"/>
              <a:t>标准制定了一个</a:t>
            </a:r>
            <a:r>
              <a:rPr lang="zh-CN" altLang="zh-CN" dirty="0">
                <a:solidFill>
                  <a:srgbClr val="FF0000"/>
                </a:solidFill>
              </a:rPr>
              <a:t>生成树协议</a:t>
            </a:r>
            <a:r>
              <a:rPr lang="en-US" altLang="zh-CN" dirty="0">
                <a:solidFill>
                  <a:srgbClr val="FF0000"/>
                </a:solidFill>
              </a:rPr>
              <a:t> STP  </a:t>
            </a:r>
            <a:r>
              <a:rPr lang="en-US" altLang="zh-CN" dirty="0"/>
              <a:t>(Spanning Tree Protocol)</a:t>
            </a:r>
            <a:r>
              <a:rPr lang="zh-CN" altLang="zh-CN" dirty="0"/>
              <a:t>。</a:t>
            </a:r>
            <a:endParaRPr lang="en-US" altLang="zh-CN" dirty="0"/>
          </a:p>
          <a:p>
            <a:r>
              <a:rPr lang="zh-CN" altLang="zh-CN" dirty="0"/>
              <a:t>其要点是</a:t>
            </a:r>
            <a:r>
              <a:rPr lang="zh-CN" altLang="en-US" dirty="0"/>
              <a:t>：</a:t>
            </a:r>
            <a:r>
              <a:rPr lang="zh-CN" altLang="zh-CN" dirty="0">
                <a:solidFill>
                  <a:srgbClr val="0000FF"/>
                </a:solidFill>
              </a:rPr>
              <a:t>不改变网络的实际拓扑，但在逻辑上则切断某些链路，使得从一台主机到所有其他主机的路径是</a:t>
            </a:r>
            <a:r>
              <a:rPr lang="zh-CN" altLang="zh-CN" dirty="0">
                <a:solidFill>
                  <a:srgbClr val="FF0000"/>
                </a:solidFill>
              </a:rPr>
              <a:t>无环路的树状结构，</a:t>
            </a:r>
            <a:r>
              <a:rPr lang="zh-CN" altLang="zh-CN" dirty="0">
                <a:solidFill>
                  <a:srgbClr val="0000FF"/>
                </a:solidFill>
              </a:rPr>
              <a:t>从而消除了兜圈子现象。</a:t>
            </a:r>
            <a:endParaRPr lang="zh-CN" altLang="en-US" dirty="0">
              <a:solidFill>
                <a:srgbClr val="0000FF"/>
              </a:solidFill>
            </a:endParaRPr>
          </a:p>
        </p:txBody>
      </p:sp>
    </p:spTree>
    <p:extLst>
      <p:ext uri="{BB962C8B-B14F-4D97-AF65-F5344CB8AC3E}">
        <p14:creationId xmlns:p14="http://schemas.microsoft.com/office/powerpoint/2010/main" val="178129254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zh-CN" dirty="0"/>
              <a:t>从总线以太网到星</a:t>
            </a:r>
            <a:r>
              <a:rPr lang="zh-CN" altLang="en-US" dirty="0"/>
              <a:t>形</a:t>
            </a:r>
            <a:r>
              <a:rPr lang="zh-CN" altLang="zh-CN" dirty="0"/>
              <a:t>以太网</a:t>
            </a:r>
            <a:endParaRPr lang="zh-CN" altLang="en-US" dirty="0"/>
          </a:p>
        </p:txBody>
      </p:sp>
      <p:sp>
        <p:nvSpPr>
          <p:cNvPr id="3" name="内容占位符 2"/>
          <p:cNvSpPr>
            <a:spLocks noGrp="1"/>
          </p:cNvSpPr>
          <p:nvPr>
            <p:ph idx="1"/>
          </p:nvPr>
        </p:nvSpPr>
        <p:spPr/>
        <p:txBody>
          <a:bodyPr/>
          <a:lstStyle/>
          <a:p>
            <a:r>
              <a:rPr lang="zh-CN" altLang="en-US" dirty="0"/>
              <a:t>早期，</a:t>
            </a:r>
            <a:r>
              <a:rPr lang="zh-CN" altLang="zh-CN" dirty="0"/>
              <a:t>以太网采用无源的总线结构。</a:t>
            </a:r>
            <a:endParaRPr lang="en-US" altLang="zh-CN" dirty="0"/>
          </a:p>
          <a:p>
            <a:r>
              <a:rPr lang="zh-CN" altLang="en-US" dirty="0"/>
              <a:t>现在，</a:t>
            </a:r>
            <a:r>
              <a:rPr lang="zh-CN" altLang="zh-CN" dirty="0"/>
              <a:t>采用以太网交换机的星形结构成为以太网的首选拓扑</a:t>
            </a:r>
            <a:r>
              <a:rPr lang="zh-CN" altLang="en-US" dirty="0"/>
              <a:t>。</a:t>
            </a:r>
            <a:endParaRPr lang="en-US" altLang="zh-CN" dirty="0"/>
          </a:p>
          <a:p>
            <a:r>
              <a:rPr lang="zh-CN" altLang="zh-CN" dirty="0"/>
              <a:t>总线以太网使用</a:t>
            </a:r>
            <a:r>
              <a:rPr lang="en-US" altLang="zh-CN" dirty="0"/>
              <a:t> CSMA/CD </a:t>
            </a:r>
            <a:r>
              <a:rPr lang="zh-CN" altLang="zh-CN" dirty="0"/>
              <a:t>协议，以半双工方式工作。</a:t>
            </a:r>
            <a:endParaRPr lang="en-US" altLang="zh-CN" dirty="0"/>
          </a:p>
          <a:p>
            <a:r>
              <a:rPr lang="zh-CN" altLang="zh-CN" dirty="0"/>
              <a:t>以太网交换机不使用共享总线，没有碰撞问题，因此不使用</a:t>
            </a:r>
            <a:r>
              <a:rPr lang="en-US" altLang="zh-CN" dirty="0"/>
              <a:t> CSMA/CD </a:t>
            </a:r>
            <a:r>
              <a:rPr lang="zh-CN" altLang="zh-CN" dirty="0"/>
              <a:t>协议，而是以全双工方式工作。</a:t>
            </a:r>
            <a:r>
              <a:rPr lang="zh-CN" altLang="en-US" dirty="0">
                <a:solidFill>
                  <a:srgbClr val="FF0000"/>
                </a:solidFill>
              </a:rPr>
              <a:t>但</a:t>
            </a:r>
            <a:r>
              <a:rPr lang="zh-CN" altLang="zh-CN" dirty="0">
                <a:solidFill>
                  <a:srgbClr val="FF0000"/>
                </a:solidFill>
              </a:rPr>
              <a:t>仍然采用以太网的帧结构。</a:t>
            </a:r>
          </a:p>
          <a:p>
            <a:endParaRPr lang="en-US" altLang="zh-CN" dirty="0"/>
          </a:p>
        </p:txBody>
      </p:sp>
    </p:spTree>
    <p:extLst>
      <p:ext uri="{BB962C8B-B14F-4D97-AF65-F5344CB8AC3E}">
        <p14:creationId xmlns:p14="http://schemas.microsoft.com/office/powerpoint/2010/main" val="58739547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3.4.3  </a:t>
            </a:r>
            <a:r>
              <a:rPr lang="zh-CN" altLang="zh-CN" dirty="0"/>
              <a:t>虚拟局域网</a:t>
            </a:r>
            <a:endParaRPr lang="zh-CN" altLang="en-US" dirty="0"/>
          </a:p>
        </p:txBody>
      </p:sp>
      <p:sp>
        <p:nvSpPr>
          <p:cNvPr id="3" name="内容占位符 2"/>
          <p:cNvSpPr>
            <a:spLocks noGrp="1"/>
          </p:cNvSpPr>
          <p:nvPr>
            <p:ph idx="1"/>
          </p:nvPr>
        </p:nvSpPr>
        <p:spPr/>
        <p:txBody>
          <a:bodyPr/>
          <a:lstStyle/>
          <a:p>
            <a:pPr>
              <a:lnSpc>
                <a:spcPct val="100000"/>
              </a:lnSpc>
            </a:pPr>
            <a:r>
              <a:rPr lang="zh-CN" altLang="zh-CN" sz="2800" dirty="0"/>
              <a:t>利用以太网交换机可以很方便地实现虚拟局域网</a:t>
            </a:r>
            <a:r>
              <a:rPr lang="en-US" altLang="zh-CN" sz="2800" dirty="0"/>
              <a:t> VLAN (Virtual LAN)</a:t>
            </a:r>
            <a:r>
              <a:rPr lang="zh-CN" altLang="zh-CN" sz="2800" dirty="0"/>
              <a:t>。</a:t>
            </a:r>
            <a:endParaRPr lang="en-US" altLang="zh-CN" sz="2800" dirty="0"/>
          </a:p>
          <a:p>
            <a:pPr>
              <a:lnSpc>
                <a:spcPct val="100000"/>
              </a:lnSpc>
            </a:pPr>
            <a:r>
              <a:rPr lang="zh-CN" altLang="zh-CN" sz="2800" dirty="0">
                <a:solidFill>
                  <a:srgbClr val="FF0000"/>
                </a:solidFill>
              </a:rPr>
              <a:t>虚拟局域网</a:t>
            </a:r>
            <a:r>
              <a:rPr lang="en-US" altLang="zh-CN" sz="2800" dirty="0">
                <a:solidFill>
                  <a:srgbClr val="FF0000"/>
                </a:solidFill>
              </a:rPr>
              <a:t> VLAN </a:t>
            </a:r>
            <a:r>
              <a:rPr lang="zh-CN" altLang="zh-CN" sz="2800" dirty="0"/>
              <a:t>是由一些局域网网段构成的</a:t>
            </a:r>
            <a:r>
              <a:rPr lang="zh-CN" altLang="zh-CN" sz="2800" dirty="0">
                <a:solidFill>
                  <a:srgbClr val="0000FF"/>
                </a:solidFill>
              </a:rPr>
              <a:t>与物理位置无关的逻辑组，</a:t>
            </a:r>
            <a:r>
              <a:rPr lang="zh-CN" altLang="zh-CN" sz="2800" dirty="0"/>
              <a:t>而这些网段具有某些共同的需求。每一个</a:t>
            </a:r>
            <a:r>
              <a:rPr lang="en-US" altLang="zh-CN" sz="2800" dirty="0"/>
              <a:t> VLAN </a:t>
            </a:r>
            <a:r>
              <a:rPr lang="zh-CN" altLang="zh-CN" sz="2800" dirty="0"/>
              <a:t>的帧都有一个明确的标识符，指明发送这个帧的计算机是属于哪一个</a:t>
            </a:r>
            <a:r>
              <a:rPr lang="en-US" altLang="zh-CN" sz="2800" dirty="0"/>
              <a:t> VLAN</a:t>
            </a:r>
            <a:r>
              <a:rPr lang="zh-CN" altLang="zh-CN" sz="2800" dirty="0"/>
              <a:t>。</a:t>
            </a:r>
          </a:p>
          <a:p>
            <a:pPr>
              <a:lnSpc>
                <a:spcPct val="100000"/>
              </a:lnSpc>
            </a:pPr>
            <a:r>
              <a:rPr lang="zh-CN" altLang="zh-CN" sz="2800" dirty="0">
                <a:solidFill>
                  <a:srgbClr val="FF0000"/>
                </a:solidFill>
              </a:rPr>
              <a:t>虚拟局域网其实只是局域网给用户提供的一种服务，而并不是一种新型局域网。</a:t>
            </a:r>
            <a:endParaRPr lang="en-US" altLang="zh-CN" sz="2800" dirty="0">
              <a:solidFill>
                <a:srgbClr val="FF0000"/>
              </a:solidFill>
            </a:endParaRPr>
          </a:p>
          <a:p>
            <a:pPr>
              <a:lnSpc>
                <a:spcPct val="100000"/>
              </a:lnSpc>
            </a:pPr>
            <a:r>
              <a:rPr lang="zh-CN" altLang="zh-CN" sz="2800" dirty="0"/>
              <a:t>由于虚拟局域网是用户和网络资源的逻辑组合，因此可按照需要将有关设备和资源非常方便地重新组合，使用户从不同的服务器或数据库中存取所需的资源。</a:t>
            </a:r>
            <a:endParaRPr lang="zh-CN" altLang="zh-CN" sz="2800" dirty="0">
              <a:solidFill>
                <a:srgbClr val="FF0000"/>
              </a:solidFill>
            </a:endParaRPr>
          </a:p>
          <a:p>
            <a:pPr>
              <a:lnSpc>
                <a:spcPct val="100000"/>
              </a:lnSpc>
            </a:pPr>
            <a:endParaRPr lang="en-US" altLang="zh-CN" sz="2800" dirty="0"/>
          </a:p>
          <a:p>
            <a:pPr>
              <a:lnSpc>
                <a:spcPct val="100000"/>
              </a:lnSpc>
            </a:pPr>
            <a:endParaRPr lang="zh-CN" altLang="en-US" sz="2800" dirty="0"/>
          </a:p>
        </p:txBody>
      </p:sp>
    </p:spTree>
    <p:extLst>
      <p:ext uri="{BB962C8B-B14F-4D97-AF65-F5344CB8AC3E}">
        <p14:creationId xmlns:p14="http://schemas.microsoft.com/office/powerpoint/2010/main" val="83005057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6012" y="304800"/>
            <a:ext cx="8191367" cy="6292850"/>
            <a:chOff x="896012" y="304800"/>
            <a:chExt cx="8191367" cy="6292850"/>
          </a:xfrm>
        </p:grpSpPr>
        <p:sp>
          <p:nvSpPr>
            <p:cNvPr id="47513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39"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2"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3"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4"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5"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6"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7"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8"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49"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0"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1"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5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5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47515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5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47515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59"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60"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6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6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47516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6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6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6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47516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47517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47517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47517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4"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5"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7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518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518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475183"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4"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5"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6"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7518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
        <p:nvSpPr>
          <p:cNvPr id="475188" name="Text Box 52"/>
          <p:cNvSpPr txBox="1">
            <a:spLocks noChangeArrowheads="1"/>
          </p:cNvSpPr>
          <p:nvPr/>
        </p:nvSpPr>
        <p:spPr bwMode="auto">
          <a:xfrm>
            <a:off x="4394369" y="5805489"/>
            <a:ext cx="5253362" cy="830997"/>
          </a:xfrm>
          <a:prstGeom prst="rect">
            <a:avLst/>
          </a:prstGeom>
          <a:solidFill>
            <a:srgbClr val="FFCC66"/>
          </a:solidFill>
          <a:ln>
            <a:solidFill>
              <a:srgbClr val="000099"/>
            </a:solidFill>
          </a:ln>
          <a:effectLst/>
        </p:spPr>
        <p:txBody>
          <a:bodyPr wrap="none">
            <a:spAutoFit/>
          </a:bodyPr>
          <a:lstStyle/>
          <a:p>
            <a:pPr algn="ctr"/>
            <a:r>
              <a:rPr lang="en-US" altLang="zh-CN" sz="2400" b="1" dirty="0">
                <a:solidFill>
                  <a:srgbClr val="000099"/>
                </a:solidFill>
                <a:latin typeface="+mn-lt"/>
                <a:ea typeface="黑体" pitchFamily="2" charset="-122"/>
              </a:rPr>
              <a:t>10 </a:t>
            </a:r>
            <a:r>
              <a:rPr lang="zh-CN" altLang="en-US" sz="2400" b="1" dirty="0">
                <a:solidFill>
                  <a:srgbClr val="000099"/>
                </a:solidFill>
                <a:latin typeface="+mn-lt"/>
                <a:ea typeface="黑体" pitchFamily="2" charset="-122"/>
              </a:rPr>
              <a:t>台计算机划分为三个虚拟局域网：</a:t>
            </a:r>
            <a:endParaRPr lang="en-US" altLang="zh-CN" sz="2400" b="1" dirty="0">
              <a:solidFill>
                <a:srgbClr val="000099"/>
              </a:solidFill>
              <a:latin typeface="+mn-lt"/>
              <a:ea typeface="黑体" pitchFamily="2" charset="-122"/>
            </a:endParaRPr>
          </a:p>
          <a:p>
            <a:pPr algn="ctr"/>
            <a:r>
              <a:rPr lang="en-US" altLang="zh-CN" sz="2400" b="1" dirty="0">
                <a:solidFill>
                  <a:srgbClr val="000099"/>
                </a:solidFill>
                <a:latin typeface="+mn-lt"/>
                <a:ea typeface="黑体" pitchFamily="2" charset="-122"/>
              </a:rPr>
              <a:t> VLAN</a:t>
            </a:r>
            <a:r>
              <a:rPr lang="en-US" altLang="zh-CN" sz="2400" b="1" baseline="-25000" dirty="0">
                <a:solidFill>
                  <a:srgbClr val="000099"/>
                </a:solidFill>
                <a:latin typeface="+mn-lt"/>
                <a:ea typeface="黑体" pitchFamily="2" charset="-122"/>
              </a:rPr>
              <a:t>1</a:t>
            </a:r>
            <a:r>
              <a:rPr lang="en-US" altLang="zh-CN" sz="2400" b="1" dirty="0">
                <a:solidFill>
                  <a:srgbClr val="000099"/>
                </a:solidFill>
                <a:latin typeface="+mn-lt"/>
                <a:ea typeface="黑体" pitchFamily="2" charset="-122"/>
              </a:rPr>
              <a:t>, VLAN</a:t>
            </a:r>
            <a:r>
              <a:rPr lang="en-US" altLang="zh-CN" sz="2400" b="1" baseline="-25000" dirty="0">
                <a:solidFill>
                  <a:srgbClr val="000099"/>
                </a:solidFill>
                <a:latin typeface="+mn-lt"/>
                <a:ea typeface="黑体" pitchFamily="2" charset="-122"/>
              </a:rPr>
              <a:t>2 </a:t>
            </a:r>
            <a:r>
              <a:rPr lang="zh-CN" altLang="en-US" sz="2400" b="1" dirty="0">
                <a:solidFill>
                  <a:srgbClr val="000099"/>
                </a:solidFill>
                <a:latin typeface="+mn-lt"/>
                <a:ea typeface="黑体" pitchFamily="2" charset="-122"/>
              </a:rPr>
              <a:t>和 </a:t>
            </a:r>
            <a:r>
              <a:rPr lang="en-US" altLang="zh-CN" sz="2400" b="1" dirty="0">
                <a:solidFill>
                  <a:srgbClr val="000099"/>
                </a:solidFill>
                <a:latin typeface="+mn-lt"/>
                <a:ea typeface="黑体" pitchFamily="2" charset="-122"/>
              </a:rPr>
              <a:t>VLAN</a:t>
            </a:r>
            <a:r>
              <a:rPr lang="en-US" altLang="zh-CN" sz="2400" b="1" baseline="-25000" dirty="0">
                <a:solidFill>
                  <a:srgbClr val="000099"/>
                </a:solidFill>
                <a:latin typeface="+mn-lt"/>
                <a:ea typeface="黑体" pitchFamily="2" charset="-122"/>
              </a:rPr>
              <a:t>3</a:t>
            </a:r>
            <a:endParaRPr lang="en-US" altLang="zh-CN" sz="2400" b="1" dirty="0">
              <a:solidFill>
                <a:srgbClr val="000099"/>
              </a:solidFill>
              <a:latin typeface="+mn-lt"/>
              <a:ea typeface="黑体" pitchFamily="2" charset="-122"/>
            </a:endParaRPr>
          </a:p>
        </p:txBody>
      </p:sp>
    </p:spTree>
    <p:extLst>
      <p:ext uri="{BB962C8B-B14F-4D97-AF65-F5344CB8AC3E}">
        <p14:creationId xmlns:p14="http://schemas.microsoft.com/office/powerpoint/2010/main" val="27416330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13" name="Text Box 53"/>
          <p:cNvSpPr txBox="1">
            <a:spLocks noChangeArrowheads="1"/>
          </p:cNvSpPr>
          <p:nvPr/>
        </p:nvSpPr>
        <p:spPr bwMode="auto">
          <a:xfrm>
            <a:off x="3546210" y="5766355"/>
            <a:ext cx="6245587" cy="830997"/>
          </a:xfrm>
          <a:prstGeom prst="rect">
            <a:avLst/>
          </a:prstGeom>
          <a:solidFill>
            <a:srgbClr val="FFCC66"/>
          </a:solidFill>
          <a:ln>
            <a:solidFill>
              <a:srgbClr val="000099"/>
            </a:solidFill>
          </a:ln>
          <a:effectLst/>
        </p:spPr>
        <p:txBody>
          <a:bodyPr wrap="square">
            <a:spAutoFit/>
          </a:bodyPr>
          <a:lstStyle>
            <a:defPPr>
              <a:defRPr lang="en-US"/>
            </a:defPPr>
            <a:lvl1pPr algn="ctr">
              <a:defRPr sz="2400" b="1">
                <a:solidFill>
                  <a:srgbClr val="000099"/>
                </a:solidFill>
                <a:latin typeface="+mn-lt"/>
                <a:ea typeface="黑体" pitchFamily="2" charset="-122"/>
              </a:defRPr>
            </a:lvl1pPr>
          </a:lstStyle>
          <a:p>
            <a:pPr algn="l"/>
            <a:r>
              <a:rPr lang="zh-CN" altLang="en-US" dirty="0"/>
              <a:t>当 </a:t>
            </a:r>
            <a:r>
              <a:rPr lang="en-US" altLang="zh-CN" dirty="0"/>
              <a:t>B</a:t>
            </a:r>
            <a:r>
              <a:rPr lang="en-US" altLang="zh-CN" baseline="-25000" dirty="0"/>
              <a:t>1</a:t>
            </a:r>
            <a:r>
              <a:rPr lang="en-US" altLang="zh-CN" dirty="0"/>
              <a:t> </a:t>
            </a:r>
            <a:r>
              <a:rPr lang="zh-CN" altLang="en-US" dirty="0"/>
              <a:t>向 </a:t>
            </a:r>
            <a:r>
              <a:rPr lang="en-US" altLang="zh-CN" dirty="0"/>
              <a:t>VLAN</a:t>
            </a:r>
            <a:r>
              <a:rPr lang="en-US" altLang="zh-CN" baseline="-25000" dirty="0"/>
              <a:t>2</a:t>
            </a:r>
            <a:r>
              <a:rPr lang="en-US" altLang="zh-CN" dirty="0"/>
              <a:t> </a:t>
            </a:r>
            <a:r>
              <a:rPr lang="zh-CN" altLang="en-US" dirty="0"/>
              <a:t>工作组内成员发送数据时，</a:t>
            </a:r>
          </a:p>
          <a:p>
            <a:pPr algn="l"/>
            <a:r>
              <a:rPr lang="zh-CN" altLang="en-US" dirty="0">
                <a:solidFill>
                  <a:srgbClr val="0000FF"/>
                </a:solidFill>
              </a:rPr>
              <a:t>工作站 </a:t>
            </a:r>
            <a:r>
              <a:rPr lang="en-US" altLang="zh-CN" dirty="0">
                <a:solidFill>
                  <a:srgbClr val="0000FF"/>
                </a:solidFill>
              </a:rPr>
              <a:t>B</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B</a:t>
            </a:r>
            <a:r>
              <a:rPr lang="en-US" altLang="zh-CN" baseline="-25000" dirty="0">
                <a:solidFill>
                  <a:srgbClr val="0000FF"/>
                </a:solidFill>
              </a:rPr>
              <a:t>3</a:t>
            </a:r>
            <a:r>
              <a:rPr lang="en-US" altLang="zh-CN" dirty="0">
                <a:solidFill>
                  <a:srgbClr val="0000FF"/>
                </a:solidFill>
              </a:rPr>
              <a:t> </a:t>
            </a:r>
            <a:r>
              <a:rPr lang="zh-CN" altLang="en-US" dirty="0">
                <a:solidFill>
                  <a:srgbClr val="0000FF"/>
                </a:solidFill>
              </a:rPr>
              <a:t>将会收到广播的信息。</a:t>
            </a:r>
          </a:p>
        </p:txBody>
      </p:sp>
      <p:grpSp>
        <p:nvGrpSpPr>
          <p:cNvPr id="157" name="组合 156"/>
          <p:cNvGrpSpPr/>
          <p:nvPr/>
        </p:nvGrpSpPr>
        <p:grpSpPr>
          <a:xfrm>
            <a:off x="896012" y="304800"/>
            <a:ext cx="8191367" cy="6292850"/>
            <a:chOff x="896012" y="304800"/>
            <a:chExt cx="8191367" cy="6292850"/>
          </a:xfrm>
        </p:grpSpPr>
        <p:sp>
          <p:nvSpPr>
            <p:cNvPr id="158"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9"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0"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1"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2"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3"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4"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5"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6"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7"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8"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69"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0"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1"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72"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73"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4"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5"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176"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77"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178"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79"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80"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81"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2"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3"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84"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185"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86"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87"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88"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189"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190"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191"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19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2"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203"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4"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5"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6"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7"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334182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37" name="Text Box 53"/>
          <p:cNvSpPr txBox="1">
            <a:spLocks noChangeArrowheads="1"/>
          </p:cNvSpPr>
          <p:nvPr/>
        </p:nvSpPr>
        <p:spPr bwMode="auto">
          <a:xfrm>
            <a:off x="3546210" y="5765502"/>
            <a:ext cx="6159317" cy="831850"/>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itchFamily="2" charset="-122"/>
              </a:defRPr>
            </a:lvl1pPr>
          </a:lstStyle>
          <a:p>
            <a:r>
              <a:rPr lang="en-US" altLang="zh-CN" dirty="0"/>
              <a:t>B</a:t>
            </a:r>
            <a:r>
              <a:rPr lang="en-US" altLang="zh-CN" baseline="-25000" dirty="0"/>
              <a:t>1</a:t>
            </a:r>
            <a:r>
              <a:rPr lang="en-US" altLang="zh-CN" dirty="0"/>
              <a:t> </a:t>
            </a:r>
            <a:r>
              <a:rPr lang="zh-CN" altLang="en-US" dirty="0"/>
              <a:t>发送数据时，</a:t>
            </a:r>
            <a:r>
              <a:rPr lang="zh-CN" altLang="en-US" dirty="0">
                <a:solidFill>
                  <a:srgbClr val="0000FF"/>
                </a:solidFill>
              </a:rPr>
              <a:t>工作站 </a:t>
            </a:r>
            <a:r>
              <a:rPr lang="en-US" altLang="zh-CN" dirty="0">
                <a:solidFill>
                  <a:srgbClr val="0000FF"/>
                </a:solidFill>
              </a:rPr>
              <a:t>A</a:t>
            </a:r>
            <a:r>
              <a:rPr lang="en-US" altLang="zh-CN" baseline="-25000" dirty="0">
                <a:solidFill>
                  <a:srgbClr val="0000FF"/>
                </a:solidFill>
              </a:rPr>
              <a:t>1</a:t>
            </a:r>
            <a:r>
              <a:rPr lang="zh-CN" altLang="en-US" dirty="0">
                <a:solidFill>
                  <a:srgbClr val="0000FF"/>
                </a:solidFill>
              </a:rPr>
              <a:t>，</a:t>
            </a:r>
            <a:r>
              <a:rPr lang="en-US" altLang="zh-CN" dirty="0">
                <a:solidFill>
                  <a:srgbClr val="0000FF"/>
                </a:solidFill>
              </a:rPr>
              <a:t>A</a:t>
            </a:r>
            <a:r>
              <a:rPr lang="en-US" altLang="zh-CN" baseline="-25000" dirty="0">
                <a:solidFill>
                  <a:srgbClr val="0000FF"/>
                </a:solidFill>
              </a:rPr>
              <a:t>2</a:t>
            </a:r>
            <a:r>
              <a:rPr lang="en-US" altLang="zh-CN" dirty="0">
                <a:solidFill>
                  <a:srgbClr val="0000FF"/>
                </a:solidFill>
              </a:rPr>
              <a:t> </a:t>
            </a:r>
            <a:r>
              <a:rPr lang="zh-CN" altLang="en-US" dirty="0">
                <a:solidFill>
                  <a:srgbClr val="0000FF"/>
                </a:solidFill>
              </a:rPr>
              <a:t>和 </a:t>
            </a:r>
            <a:r>
              <a:rPr lang="en-US" altLang="zh-CN" dirty="0">
                <a:solidFill>
                  <a:srgbClr val="0000FF"/>
                </a:solidFill>
              </a:rPr>
              <a:t>C</a:t>
            </a:r>
            <a:r>
              <a:rPr lang="en-US" altLang="zh-CN" baseline="-25000" dirty="0">
                <a:solidFill>
                  <a:srgbClr val="0000FF"/>
                </a:solidFill>
              </a:rPr>
              <a:t>1</a:t>
            </a:r>
          </a:p>
          <a:p>
            <a:r>
              <a:rPr lang="zh-CN" altLang="en-US" dirty="0">
                <a:solidFill>
                  <a:srgbClr val="0000FF"/>
                </a:solidFill>
              </a:rPr>
              <a:t>都不会收到 </a:t>
            </a:r>
            <a:r>
              <a:rPr lang="en-US" altLang="zh-CN" dirty="0">
                <a:solidFill>
                  <a:srgbClr val="0000FF"/>
                </a:solidFill>
              </a:rPr>
              <a:t>B</a:t>
            </a:r>
            <a:r>
              <a:rPr lang="en-US" altLang="zh-CN" baseline="-25000" dirty="0">
                <a:solidFill>
                  <a:srgbClr val="0000FF"/>
                </a:solidFill>
              </a:rPr>
              <a:t>1</a:t>
            </a:r>
            <a:r>
              <a:rPr lang="en-US" altLang="zh-CN" dirty="0">
                <a:solidFill>
                  <a:srgbClr val="0000FF"/>
                </a:solidFill>
              </a:rPr>
              <a:t> </a:t>
            </a:r>
            <a:r>
              <a:rPr lang="zh-CN" altLang="en-US" dirty="0">
                <a:solidFill>
                  <a:srgbClr val="0000FF"/>
                </a:solidFill>
              </a:rPr>
              <a:t>发出的广播信息。 </a:t>
            </a: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89"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2186909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1" name="Text Box 53"/>
          <p:cNvSpPr txBox="1">
            <a:spLocks noChangeArrowheads="1"/>
          </p:cNvSpPr>
          <p:nvPr/>
        </p:nvSpPr>
        <p:spPr bwMode="auto">
          <a:xfrm>
            <a:off x="3546211" y="5692775"/>
            <a:ext cx="6231324" cy="1015663"/>
          </a:xfrm>
          <a:prstGeom prst="rect">
            <a:avLst/>
          </a:prstGeom>
          <a:solidFill>
            <a:srgbClr val="FFCC66"/>
          </a:solidFill>
          <a:ln>
            <a:solidFill>
              <a:srgbClr val="000099"/>
            </a:solidFill>
          </a:ln>
          <a:effectLst/>
        </p:spPr>
        <p:txBody>
          <a:bodyPr wrap="square">
            <a:spAutoFit/>
          </a:bodyPr>
          <a:lstStyle>
            <a:defPPr>
              <a:defRPr lang="en-US"/>
            </a:defPPr>
            <a:lvl1pPr>
              <a:defRPr sz="2400" b="1">
                <a:solidFill>
                  <a:srgbClr val="000099"/>
                </a:solidFill>
                <a:latin typeface="+mn-lt"/>
                <a:ea typeface="黑体" pitchFamily="2" charset="-122"/>
              </a:defRPr>
            </a:lvl1pPr>
          </a:lstStyle>
          <a:p>
            <a:r>
              <a:rPr lang="zh-CN" altLang="en-US" sz="2000" dirty="0"/>
              <a:t>虚拟局域网限制了接收广播信息的工作站数，使得网络</a:t>
            </a:r>
            <a:r>
              <a:rPr lang="zh-CN" altLang="en-US" sz="2000" dirty="0">
                <a:solidFill>
                  <a:srgbClr val="0000FF"/>
                </a:solidFill>
              </a:rPr>
              <a:t>不会因传播过多的广播信息</a:t>
            </a:r>
            <a:r>
              <a:rPr lang="en-US" altLang="zh-CN" sz="2000" dirty="0">
                <a:solidFill>
                  <a:srgbClr val="0000FF"/>
                </a:solidFill>
              </a:rPr>
              <a:t>(</a:t>
            </a:r>
            <a:r>
              <a:rPr lang="zh-CN" altLang="en-US" sz="2000" dirty="0">
                <a:solidFill>
                  <a:srgbClr val="0000FF"/>
                </a:solidFill>
              </a:rPr>
              <a:t>即“</a:t>
            </a:r>
            <a:r>
              <a:rPr lang="zh-CN" altLang="en-US" sz="2000" dirty="0">
                <a:solidFill>
                  <a:srgbClr val="C00000"/>
                </a:solidFill>
              </a:rPr>
              <a:t>广播风暴</a:t>
            </a:r>
            <a:r>
              <a:rPr lang="zh-CN" altLang="en-US" sz="2000" dirty="0">
                <a:solidFill>
                  <a:srgbClr val="0000FF"/>
                </a:solidFill>
              </a:rPr>
              <a:t>”</a:t>
            </a:r>
            <a:r>
              <a:rPr lang="en-US" altLang="zh-CN" sz="2000" dirty="0">
                <a:solidFill>
                  <a:srgbClr val="0000FF"/>
                </a:solidFill>
              </a:rPr>
              <a:t>)</a:t>
            </a:r>
            <a:r>
              <a:rPr lang="zh-CN" altLang="en-US" sz="2000" dirty="0"/>
              <a:t>而引起性能恶化。 </a:t>
            </a:r>
          </a:p>
        </p:txBody>
      </p:sp>
      <p:grpSp>
        <p:nvGrpSpPr>
          <p:cNvPr id="54" name="组合 53"/>
          <p:cNvGrpSpPr/>
          <p:nvPr/>
        </p:nvGrpSpPr>
        <p:grpSpPr>
          <a:xfrm>
            <a:off x="896012" y="304800"/>
            <a:ext cx="8191367" cy="6292850"/>
            <a:chOff x="896012" y="304800"/>
            <a:chExt cx="8191367" cy="6292850"/>
          </a:xfrm>
        </p:grpSpPr>
        <p:sp>
          <p:nvSpPr>
            <p:cNvPr id="55" name="AutoShape 2"/>
            <p:cNvSpPr>
              <a:spLocks noChangeArrowheads="1"/>
            </p:cNvSpPr>
            <p:nvPr/>
          </p:nvSpPr>
          <p:spPr bwMode="auto">
            <a:xfrm flipH="1">
              <a:off x="896012" y="4111625"/>
              <a:ext cx="8191367"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6" name="Line 3"/>
            <p:cNvSpPr>
              <a:spLocks noChangeShapeType="1"/>
            </p:cNvSpPr>
            <p:nvPr/>
          </p:nvSpPr>
          <p:spPr bwMode="auto">
            <a:xfrm>
              <a:off x="2435225" y="6208713"/>
              <a:ext cx="789385" cy="0"/>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7" name="AutoShape 4"/>
            <p:cNvSpPr>
              <a:spLocks noChangeArrowheads="1"/>
            </p:cNvSpPr>
            <p:nvPr/>
          </p:nvSpPr>
          <p:spPr bwMode="auto">
            <a:xfrm flipH="1">
              <a:off x="896012" y="2170113"/>
              <a:ext cx="8191367" cy="1397000"/>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 name="AutoShape 5"/>
            <p:cNvSpPr>
              <a:spLocks noChangeArrowheads="1"/>
            </p:cNvSpPr>
            <p:nvPr/>
          </p:nvSpPr>
          <p:spPr bwMode="auto">
            <a:xfrm flipH="1">
              <a:off x="976842" y="304800"/>
              <a:ext cx="8029708" cy="13985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 name="Line 6"/>
            <p:cNvSpPr>
              <a:spLocks noChangeShapeType="1"/>
            </p:cNvSpPr>
            <p:nvPr/>
          </p:nvSpPr>
          <p:spPr bwMode="auto">
            <a:xfrm>
              <a:off x="2903008" y="693738"/>
              <a:ext cx="424444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 name="Line 7"/>
            <p:cNvSpPr>
              <a:spLocks noChangeShapeType="1"/>
            </p:cNvSpPr>
            <p:nvPr/>
          </p:nvSpPr>
          <p:spPr bwMode="auto">
            <a:xfrm>
              <a:off x="3064669" y="849313"/>
              <a:ext cx="25590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 name="Line 8"/>
            <p:cNvSpPr>
              <a:spLocks noChangeShapeType="1"/>
            </p:cNvSpPr>
            <p:nvPr/>
          </p:nvSpPr>
          <p:spPr bwMode="auto">
            <a:xfrm>
              <a:off x="3224610" y="10033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 name="Line 9"/>
            <p:cNvSpPr>
              <a:spLocks noChangeShapeType="1"/>
            </p:cNvSpPr>
            <p:nvPr/>
          </p:nvSpPr>
          <p:spPr bwMode="auto">
            <a:xfrm>
              <a:off x="3224610" y="2946400"/>
              <a:ext cx="56237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3" name="Line 10"/>
            <p:cNvSpPr>
              <a:spLocks noChangeShapeType="1"/>
            </p:cNvSpPr>
            <p:nvPr/>
          </p:nvSpPr>
          <p:spPr bwMode="auto">
            <a:xfrm>
              <a:off x="3064669" y="2713038"/>
              <a:ext cx="28342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4" name="Line 11"/>
            <p:cNvSpPr>
              <a:spLocks noChangeShapeType="1"/>
            </p:cNvSpPr>
            <p:nvPr/>
          </p:nvSpPr>
          <p:spPr bwMode="auto">
            <a:xfrm>
              <a:off x="2823898" y="2479675"/>
              <a:ext cx="4309798"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5" name="Line 12"/>
            <p:cNvSpPr>
              <a:spLocks noChangeShapeType="1"/>
            </p:cNvSpPr>
            <p:nvPr/>
          </p:nvSpPr>
          <p:spPr bwMode="auto">
            <a:xfrm>
              <a:off x="2983839" y="4732338"/>
              <a:ext cx="152545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6" name="Line 13"/>
            <p:cNvSpPr>
              <a:spLocks noChangeShapeType="1"/>
            </p:cNvSpPr>
            <p:nvPr/>
          </p:nvSpPr>
          <p:spPr bwMode="auto">
            <a:xfrm>
              <a:off x="2983840" y="4887913"/>
              <a:ext cx="80830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7" name="Line 14"/>
            <p:cNvSpPr>
              <a:spLocks noChangeShapeType="1"/>
            </p:cNvSpPr>
            <p:nvPr/>
          </p:nvSpPr>
          <p:spPr bwMode="auto">
            <a:xfrm>
              <a:off x="2605485" y="4422775"/>
              <a:ext cx="45952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8" name="Line 15"/>
            <p:cNvSpPr>
              <a:spLocks noChangeShapeType="1"/>
            </p:cNvSpPr>
            <p:nvPr/>
          </p:nvSpPr>
          <p:spPr bwMode="auto">
            <a:xfrm>
              <a:off x="2823898" y="4578350"/>
              <a:ext cx="286345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 name="AutoShape 16"/>
            <p:cNvSpPr>
              <a:spLocks noChangeArrowheads="1"/>
            </p:cNvSpPr>
            <p:nvPr/>
          </p:nvSpPr>
          <p:spPr bwMode="auto">
            <a:xfrm flipH="1">
              <a:off x="1939926" y="4189413"/>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0" name="AutoShape 17"/>
            <p:cNvSpPr>
              <a:spLocks noChangeArrowheads="1"/>
            </p:cNvSpPr>
            <p:nvPr/>
          </p:nvSpPr>
          <p:spPr bwMode="auto">
            <a:xfrm>
              <a:off x="5393267" y="538163"/>
              <a:ext cx="1203854" cy="4583112"/>
            </a:xfrm>
            <a:prstGeom prst="roundRect">
              <a:avLst>
                <a:gd name="adj" fmla="val 50000"/>
              </a:avLst>
            </a:prstGeom>
            <a:solidFill>
              <a:srgbClr val="FFFF00">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1" name="AutoShape 18"/>
            <p:cNvSpPr>
              <a:spLocks noChangeArrowheads="1"/>
            </p:cNvSpPr>
            <p:nvPr/>
          </p:nvSpPr>
          <p:spPr bwMode="auto">
            <a:xfrm>
              <a:off x="3546211" y="538164"/>
              <a:ext cx="1687116" cy="5127625"/>
            </a:xfrm>
            <a:prstGeom prst="roundRect">
              <a:avLst>
                <a:gd name="adj" fmla="val 50000"/>
              </a:avLst>
            </a:prstGeom>
            <a:solidFill>
              <a:srgbClr val="66FF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2" name="Text Box 19"/>
            <p:cNvSpPr txBox="1">
              <a:spLocks noChangeArrowheads="1"/>
            </p:cNvSpPr>
            <p:nvPr/>
          </p:nvSpPr>
          <p:spPr bwMode="auto">
            <a:xfrm>
              <a:off x="4158456" y="858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4</a:t>
              </a:r>
              <a:endParaRPr kumimoji="1" lang="en-US" altLang="zh-CN" b="1">
                <a:solidFill>
                  <a:srgbClr val="000099"/>
                </a:solidFill>
                <a:latin typeface="+mn-lt"/>
                <a:ea typeface="黑体" pitchFamily="2" charset="-122"/>
              </a:endParaRPr>
            </a:p>
          </p:txBody>
        </p:sp>
        <p:sp>
          <p:nvSpPr>
            <p:cNvPr id="73" name="Text Box 20"/>
            <p:cNvSpPr txBox="1">
              <a:spLocks noChangeArrowheads="1"/>
            </p:cNvSpPr>
            <p:nvPr/>
          </p:nvSpPr>
          <p:spPr bwMode="auto">
            <a:xfrm>
              <a:off x="6117300" y="44577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74" name="AutoShape 21"/>
            <p:cNvSpPr>
              <a:spLocks noChangeArrowheads="1"/>
            </p:cNvSpPr>
            <p:nvPr/>
          </p:nvSpPr>
          <p:spPr bwMode="auto">
            <a:xfrm>
              <a:off x="6839613" y="382588"/>
              <a:ext cx="1123023" cy="4583112"/>
            </a:xfrm>
            <a:prstGeom prst="roundRect">
              <a:avLst>
                <a:gd name="adj" fmla="val 50000"/>
              </a:avLst>
            </a:prstGeom>
            <a:solidFill>
              <a:srgbClr val="FF66FF">
                <a:alpha val="49804"/>
              </a:srgbClr>
            </a:solidFill>
            <a:ln w="19050">
              <a:solidFill>
                <a:schemeClr val="tx1"/>
              </a:solidFill>
              <a:prstDash val="dash"/>
              <a:round/>
              <a:headEnd/>
              <a:tailEnd/>
            </a:ln>
            <a:effectLst/>
          </p:spPr>
          <p:txBody>
            <a:bodyPr wrap="none" anchor="ctr"/>
            <a:lstStyle/>
            <a:p>
              <a:endParaRPr lang="zh-CN" altLang="en-US" b="1">
                <a:solidFill>
                  <a:srgbClr val="000099"/>
                </a:solidFill>
                <a:latin typeface="+mn-lt"/>
                <a:ea typeface="黑体" pitchFamily="2" charset="-122"/>
              </a:endParaRPr>
            </a:p>
          </p:txBody>
        </p:sp>
        <p:sp>
          <p:nvSpPr>
            <p:cNvPr id="75" name="AutoShape 22"/>
            <p:cNvSpPr>
              <a:spLocks noChangeArrowheads="1"/>
            </p:cNvSpPr>
            <p:nvPr/>
          </p:nvSpPr>
          <p:spPr bwMode="auto">
            <a:xfrm flipH="1">
              <a:off x="1939926" y="382588"/>
              <a:ext cx="1284685"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76" name="Line 23"/>
            <p:cNvSpPr>
              <a:spLocks noChangeShapeType="1"/>
            </p:cNvSpPr>
            <p:nvPr/>
          </p:nvSpPr>
          <p:spPr bwMode="auto">
            <a:xfrm>
              <a:off x="1699154" y="938214"/>
              <a:ext cx="0" cy="50371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7" name="Line 24"/>
            <p:cNvSpPr>
              <a:spLocks noChangeShapeType="1"/>
            </p:cNvSpPr>
            <p:nvPr/>
          </p:nvSpPr>
          <p:spPr bwMode="auto">
            <a:xfrm>
              <a:off x="1683677" y="927100"/>
              <a:ext cx="497019"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8" name="Text Box 25"/>
            <p:cNvSpPr txBox="1">
              <a:spLocks noChangeArrowheads="1"/>
            </p:cNvSpPr>
            <p:nvPr/>
          </p:nvSpPr>
          <p:spPr bwMode="auto">
            <a:xfrm>
              <a:off x="6875727" y="1735139"/>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79" name="Text Box 26"/>
            <p:cNvSpPr txBox="1">
              <a:spLocks noChangeArrowheads="1"/>
            </p:cNvSpPr>
            <p:nvPr/>
          </p:nvSpPr>
          <p:spPr bwMode="auto">
            <a:xfrm>
              <a:off x="7438100" y="4556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0" name="Text Box 27"/>
            <p:cNvSpPr txBox="1">
              <a:spLocks noChangeArrowheads="1"/>
            </p:cNvSpPr>
            <p:nvPr/>
          </p:nvSpPr>
          <p:spPr bwMode="auto">
            <a:xfrm>
              <a:off x="5914365" y="735014"/>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1" name="Text Box 28"/>
            <p:cNvSpPr txBox="1">
              <a:spLocks noChangeArrowheads="1"/>
            </p:cNvSpPr>
            <p:nvPr/>
          </p:nvSpPr>
          <p:spPr bwMode="auto">
            <a:xfrm>
              <a:off x="3786981"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itchFamily="2" charset="-122"/>
                </a:rPr>
                <a:t>VLAN</a:t>
              </a:r>
              <a:r>
                <a:rPr kumimoji="1" lang="en-US" altLang="zh-CN" b="1" baseline="-25000" dirty="0">
                  <a:solidFill>
                    <a:srgbClr val="000099"/>
                  </a:solidFill>
                  <a:latin typeface="+mn-lt"/>
                  <a:ea typeface="黑体" pitchFamily="2" charset="-122"/>
                </a:rPr>
                <a:t>1</a:t>
              </a:r>
              <a:endParaRPr kumimoji="1" lang="en-US" altLang="zh-CN" b="1" dirty="0">
                <a:solidFill>
                  <a:srgbClr val="000099"/>
                </a:solidFill>
                <a:latin typeface="+mn-lt"/>
                <a:ea typeface="黑体" pitchFamily="2" charset="-122"/>
              </a:endParaRPr>
            </a:p>
          </p:txBody>
        </p:sp>
        <p:sp>
          <p:nvSpPr>
            <p:cNvPr id="82" name="Text Box 29"/>
            <p:cNvSpPr txBox="1">
              <a:spLocks noChangeArrowheads="1"/>
            </p:cNvSpPr>
            <p:nvPr/>
          </p:nvSpPr>
          <p:spPr bwMode="auto">
            <a:xfrm>
              <a:off x="5439702" y="1738314"/>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VLAN</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3" name="Text Box 30"/>
            <p:cNvSpPr txBox="1">
              <a:spLocks noChangeArrowheads="1"/>
            </p:cNvSpPr>
            <p:nvPr/>
          </p:nvSpPr>
          <p:spPr bwMode="auto">
            <a:xfrm>
              <a:off x="7482814" y="416083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4" name="Text Box 31"/>
            <p:cNvSpPr txBox="1">
              <a:spLocks noChangeArrowheads="1"/>
            </p:cNvSpPr>
            <p:nvPr/>
          </p:nvSpPr>
          <p:spPr bwMode="auto">
            <a:xfrm>
              <a:off x="4803379" y="45735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5" name="Text Box 32"/>
            <p:cNvSpPr txBox="1">
              <a:spLocks noChangeArrowheads="1"/>
            </p:cNvSpPr>
            <p:nvPr/>
          </p:nvSpPr>
          <p:spPr bwMode="auto">
            <a:xfrm>
              <a:off x="4108583" y="5018089"/>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1</a:t>
              </a:r>
              <a:endParaRPr kumimoji="1" lang="en-US" altLang="zh-CN" b="1">
                <a:solidFill>
                  <a:srgbClr val="000099"/>
                </a:solidFill>
                <a:latin typeface="+mn-lt"/>
                <a:ea typeface="黑体" pitchFamily="2" charset="-122"/>
              </a:endParaRPr>
            </a:p>
          </p:txBody>
        </p:sp>
        <p:sp>
          <p:nvSpPr>
            <p:cNvPr id="86" name="Text Box 33"/>
            <p:cNvSpPr txBox="1">
              <a:spLocks noChangeArrowheads="1"/>
            </p:cNvSpPr>
            <p:nvPr/>
          </p:nvSpPr>
          <p:spPr bwMode="auto">
            <a:xfrm>
              <a:off x="4141258" y="281622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A</a:t>
              </a:r>
              <a:r>
                <a:rPr kumimoji="1" lang="en-US" altLang="zh-CN" b="1" baseline="-25000">
                  <a:solidFill>
                    <a:srgbClr val="000099"/>
                  </a:solidFill>
                  <a:latin typeface="+mn-lt"/>
                  <a:ea typeface="黑体" pitchFamily="2" charset="-122"/>
                </a:rPr>
                <a:t>3</a:t>
              </a:r>
              <a:endParaRPr kumimoji="1" lang="en-US" altLang="zh-CN" b="1">
                <a:solidFill>
                  <a:srgbClr val="000099"/>
                </a:solidFill>
                <a:latin typeface="+mn-lt"/>
                <a:ea typeface="黑体" pitchFamily="2" charset="-122"/>
              </a:endParaRPr>
            </a:p>
          </p:txBody>
        </p:sp>
        <p:sp>
          <p:nvSpPr>
            <p:cNvPr id="87" name="Text Box 34"/>
            <p:cNvSpPr txBox="1">
              <a:spLocks noChangeArrowheads="1"/>
            </p:cNvSpPr>
            <p:nvPr/>
          </p:nvSpPr>
          <p:spPr bwMode="auto">
            <a:xfrm>
              <a:off x="7510331" y="2301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C</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sp>
          <p:nvSpPr>
            <p:cNvPr id="88" name="Text Box 35"/>
            <p:cNvSpPr txBox="1">
              <a:spLocks noChangeArrowheads="1"/>
            </p:cNvSpPr>
            <p:nvPr/>
          </p:nvSpPr>
          <p:spPr bwMode="auto">
            <a:xfrm>
              <a:off x="6162015" y="24542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itchFamily="2" charset="-122"/>
                </a:rPr>
                <a:t>B</a:t>
              </a:r>
              <a:r>
                <a:rPr kumimoji="1" lang="en-US" altLang="zh-CN" b="1" baseline="-25000">
                  <a:solidFill>
                    <a:srgbClr val="000099"/>
                  </a:solidFill>
                  <a:latin typeface="+mn-lt"/>
                  <a:ea typeface="黑体" pitchFamily="2" charset="-122"/>
                </a:rPr>
                <a:t>2</a:t>
              </a:r>
              <a:endParaRPr kumimoji="1" lang="en-US" altLang="zh-CN" b="1">
                <a:solidFill>
                  <a:srgbClr val="000099"/>
                </a:solidFill>
                <a:latin typeface="+mn-lt"/>
                <a:ea typeface="黑体" pitchFamily="2" charset="-122"/>
              </a:endParaRPr>
            </a:p>
          </p:txBody>
        </p:sp>
        <p:pic>
          <p:nvPicPr>
            <p:cNvPr id="89"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92710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538164"/>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098" y="77152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9871" y="2324101"/>
              <a:ext cx="552054"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87" y="2557463"/>
              <a:ext cx="55205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2790826"/>
              <a:ext cx="55205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42" y="47402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54" y="4578351"/>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3208" y="4422776"/>
              <a:ext cx="5520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9552" y="4267201"/>
              <a:ext cx="552054"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AutoShape 46"/>
            <p:cNvSpPr>
              <a:spLocks noChangeArrowheads="1"/>
            </p:cNvSpPr>
            <p:nvPr/>
          </p:nvSpPr>
          <p:spPr bwMode="auto">
            <a:xfrm flipH="1">
              <a:off x="1939926" y="2246313"/>
              <a:ext cx="1284685" cy="933450"/>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sp>
          <p:nvSpPr>
            <p:cNvPr id="100" name="Line 47"/>
            <p:cNvSpPr>
              <a:spLocks noChangeShapeType="1"/>
            </p:cNvSpPr>
            <p:nvPr/>
          </p:nvSpPr>
          <p:spPr bwMode="auto">
            <a:xfrm>
              <a:off x="1859095" y="2784475"/>
              <a:ext cx="0" cy="334645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1" name="Line 48"/>
            <p:cNvSpPr>
              <a:spLocks noChangeShapeType="1"/>
            </p:cNvSpPr>
            <p:nvPr/>
          </p:nvSpPr>
          <p:spPr bwMode="auto">
            <a:xfrm>
              <a:off x="1845337" y="2790825"/>
              <a:ext cx="299244"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2" name="Line 49"/>
            <p:cNvSpPr>
              <a:spLocks noChangeShapeType="1"/>
            </p:cNvSpPr>
            <p:nvPr/>
          </p:nvSpPr>
          <p:spPr bwMode="auto">
            <a:xfrm>
              <a:off x="2020756" y="4772026"/>
              <a:ext cx="0" cy="1514475"/>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3" name="Line 50"/>
            <p:cNvSpPr>
              <a:spLocks noChangeShapeType="1"/>
            </p:cNvSpPr>
            <p:nvPr/>
          </p:nvSpPr>
          <p:spPr bwMode="auto">
            <a:xfrm>
              <a:off x="2005277" y="4772025"/>
              <a:ext cx="1651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4" name="AutoShape 51"/>
            <p:cNvSpPr>
              <a:spLocks noChangeArrowheads="1"/>
            </p:cNvSpPr>
            <p:nvPr/>
          </p:nvSpPr>
          <p:spPr bwMode="auto">
            <a:xfrm flipH="1">
              <a:off x="1296723" y="5665788"/>
              <a:ext cx="1286404" cy="931862"/>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b="1">
                  <a:solidFill>
                    <a:srgbClr val="000099"/>
                  </a:solidFill>
                  <a:latin typeface="+mn-lt"/>
                  <a:ea typeface="黑体" pitchFamily="2" charset="-122"/>
                </a:rPr>
                <a:t>以太网</a:t>
              </a:r>
            </a:p>
            <a:p>
              <a:pPr algn="ctr"/>
              <a:r>
                <a:rPr kumimoji="1" lang="zh-CN" altLang="en-US" b="1">
                  <a:solidFill>
                    <a:srgbClr val="000099"/>
                  </a:solidFill>
                  <a:latin typeface="+mn-lt"/>
                  <a:ea typeface="黑体" pitchFamily="2" charset="-122"/>
                </a:rPr>
                <a:t>交换机</a:t>
              </a:r>
            </a:p>
          </p:txBody>
        </p:sp>
      </p:grpSp>
    </p:spTree>
    <p:extLst>
      <p:ext uri="{BB962C8B-B14F-4D97-AF65-F5344CB8AC3E}">
        <p14:creationId xmlns:p14="http://schemas.microsoft.com/office/powerpoint/2010/main" val="132511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8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t>虚拟局域网使用的以太网帧格式</a:t>
            </a:r>
          </a:p>
        </p:txBody>
      </p:sp>
      <p:sp>
        <p:nvSpPr>
          <p:cNvPr id="3" name="内容占位符 2"/>
          <p:cNvSpPr>
            <a:spLocks noGrp="1"/>
          </p:cNvSpPr>
          <p:nvPr>
            <p:ph idx="1"/>
          </p:nvPr>
        </p:nvSpPr>
        <p:spPr/>
        <p:txBody>
          <a:bodyPr/>
          <a:lstStyle/>
          <a:p>
            <a:r>
              <a:rPr lang="en-US" altLang="zh-CN" dirty="0"/>
              <a:t>IEEE </a:t>
            </a:r>
            <a:r>
              <a:rPr lang="zh-CN" altLang="zh-CN" dirty="0"/>
              <a:t>批准了</a:t>
            </a:r>
            <a:r>
              <a:rPr lang="en-US" altLang="zh-CN" dirty="0"/>
              <a:t> 802.3ac </a:t>
            </a:r>
            <a:r>
              <a:rPr lang="zh-CN" altLang="zh-CN" dirty="0"/>
              <a:t>标准，</a:t>
            </a:r>
            <a:r>
              <a:rPr lang="zh-CN" altLang="en-US" dirty="0"/>
              <a:t>该</a:t>
            </a:r>
            <a:r>
              <a:rPr lang="zh-CN" altLang="zh-CN" dirty="0"/>
              <a:t>标准定义了以太网的帧格式的扩展，</a:t>
            </a:r>
            <a:r>
              <a:rPr lang="zh-CN" altLang="en-US" dirty="0"/>
              <a:t>以</a:t>
            </a:r>
            <a:r>
              <a:rPr lang="zh-CN" altLang="zh-CN" dirty="0"/>
              <a:t>支持虚拟局域网</a:t>
            </a:r>
            <a:r>
              <a:rPr lang="zh-CN" altLang="en-US" dirty="0"/>
              <a:t>。</a:t>
            </a:r>
            <a:endParaRPr lang="en-US" altLang="zh-CN" dirty="0"/>
          </a:p>
          <a:p>
            <a:r>
              <a:rPr lang="zh-CN" altLang="zh-CN" dirty="0"/>
              <a:t>虚拟局域网协议允许在以太网的帧格式中插入一个</a:t>
            </a:r>
            <a:r>
              <a:rPr lang="en-US" altLang="zh-CN" dirty="0"/>
              <a:t>4</a:t>
            </a:r>
            <a:r>
              <a:rPr lang="zh-CN" altLang="zh-CN" dirty="0"/>
              <a:t>字节的标识符，称为</a:t>
            </a:r>
            <a:r>
              <a:rPr lang="en-US" altLang="zh-CN" dirty="0"/>
              <a:t> </a:t>
            </a:r>
            <a:r>
              <a:rPr lang="en-US" altLang="zh-CN" dirty="0">
                <a:solidFill>
                  <a:srgbClr val="FF0000"/>
                </a:solidFill>
              </a:rPr>
              <a:t>VLAN </a:t>
            </a:r>
            <a:r>
              <a:rPr lang="zh-CN" altLang="zh-CN" dirty="0">
                <a:solidFill>
                  <a:srgbClr val="FF0000"/>
                </a:solidFill>
              </a:rPr>
              <a:t>标记</a:t>
            </a:r>
            <a:r>
              <a:rPr lang="en-US" altLang="zh-CN" dirty="0">
                <a:solidFill>
                  <a:srgbClr val="FF0000"/>
                </a:solidFill>
              </a:rPr>
              <a:t> </a:t>
            </a:r>
            <a:r>
              <a:rPr lang="en-US" altLang="zh-CN" dirty="0"/>
              <a:t>(tag)</a:t>
            </a:r>
            <a:r>
              <a:rPr lang="zh-CN" altLang="zh-CN" dirty="0"/>
              <a:t>，用来指明发送该帧的计算机属于哪一个虚拟局域网。</a:t>
            </a:r>
            <a:endParaRPr lang="en-US" altLang="zh-CN" dirty="0"/>
          </a:p>
          <a:p>
            <a:r>
              <a:rPr lang="zh-CN" altLang="zh-CN" dirty="0"/>
              <a:t>插入</a:t>
            </a:r>
            <a:r>
              <a:rPr lang="en-US" altLang="zh-CN" dirty="0"/>
              <a:t> VLAN </a:t>
            </a:r>
            <a:r>
              <a:rPr lang="zh-CN" altLang="zh-CN" dirty="0"/>
              <a:t>标记得出的帧称为</a:t>
            </a:r>
            <a:r>
              <a:rPr lang="en-US" altLang="zh-CN" dirty="0"/>
              <a:t> </a:t>
            </a:r>
            <a:r>
              <a:rPr lang="en-US" altLang="zh-CN" dirty="0">
                <a:solidFill>
                  <a:srgbClr val="FF0000"/>
                </a:solidFill>
              </a:rPr>
              <a:t>802.1Q </a:t>
            </a:r>
            <a:r>
              <a:rPr lang="zh-CN" altLang="zh-CN" dirty="0">
                <a:solidFill>
                  <a:srgbClr val="FF0000"/>
                </a:solidFill>
              </a:rPr>
              <a:t>帧</a:t>
            </a:r>
            <a:r>
              <a:rPr lang="en-US" altLang="zh-CN" dirty="0"/>
              <a:t> </a:t>
            </a:r>
            <a:r>
              <a:rPr lang="zh-CN" altLang="en-US" dirty="0"/>
              <a:t>或 </a:t>
            </a:r>
            <a:r>
              <a:rPr lang="zh-CN" altLang="en-US" dirty="0">
                <a:solidFill>
                  <a:srgbClr val="FF0000"/>
                </a:solidFill>
              </a:rPr>
              <a:t>带标记的以太网帧</a:t>
            </a:r>
            <a:r>
              <a:rPr lang="zh-CN" altLang="zh-CN" dirty="0">
                <a:solidFill>
                  <a:srgbClr val="FF0000"/>
                </a:solidFill>
              </a:rPr>
              <a:t>。</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7711885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sz="4000" dirty="0"/>
              <a:t>虚拟局域网使用的以太网帧格式</a:t>
            </a:r>
          </a:p>
        </p:txBody>
      </p:sp>
      <p:sp>
        <p:nvSpPr>
          <p:cNvPr id="5" name="矩形 4"/>
          <p:cNvSpPr/>
          <p:nvPr/>
        </p:nvSpPr>
        <p:spPr>
          <a:xfrm>
            <a:off x="1919521" y="5805264"/>
            <a:ext cx="5913799" cy="461665"/>
          </a:xfrm>
          <a:prstGeom prst="rect">
            <a:avLst/>
          </a:prstGeom>
        </p:spPr>
        <p:txBody>
          <a:bodyPr wrap="square">
            <a:spAutoFit/>
          </a:bodyPr>
          <a:lstStyle/>
          <a:p>
            <a:pPr algn="ctr"/>
            <a:r>
              <a:rPr lang="zh-CN" altLang="zh-CN" sz="2400" b="1" dirty="0">
                <a:latin typeface="+mn-lt"/>
                <a:ea typeface="黑体" pitchFamily="2" charset="-122"/>
              </a:rPr>
              <a:t>插入</a:t>
            </a:r>
            <a:r>
              <a:rPr lang="en-US" altLang="zh-CN" sz="2400" b="1" dirty="0">
                <a:latin typeface="+mn-lt"/>
                <a:ea typeface="黑体" pitchFamily="2" charset="-122"/>
              </a:rPr>
              <a:t> VLAN </a:t>
            </a:r>
            <a:r>
              <a:rPr lang="zh-CN" altLang="zh-CN" sz="2400" b="1" dirty="0">
                <a:latin typeface="+mn-lt"/>
                <a:ea typeface="黑体" pitchFamily="2" charset="-122"/>
              </a:rPr>
              <a:t>标记后变成了</a:t>
            </a:r>
            <a:r>
              <a:rPr lang="en-US" altLang="zh-CN" sz="2400" b="1" dirty="0">
                <a:latin typeface="+mn-lt"/>
                <a:ea typeface="黑体" pitchFamily="2" charset="-122"/>
              </a:rPr>
              <a:t> 802.1Q </a:t>
            </a:r>
            <a:r>
              <a:rPr lang="zh-CN" altLang="zh-CN" sz="2400" b="1" dirty="0">
                <a:latin typeface="+mn-lt"/>
                <a:ea typeface="黑体" pitchFamily="2" charset="-122"/>
              </a:rPr>
              <a:t>帧</a:t>
            </a:r>
            <a:endParaRPr lang="zh-CN" altLang="en-US" sz="2400" b="1" dirty="0">
              <a:latin typeface="+mn-lt"/>
              <a:ea typeface="黑体" pitchFamily="2" charset="-122"/>
            </a:endParaRPr>
          </a:p>
        </p:txBody>
      </p:sp>
      <p:grpSp>
        <p:nvGrpSpPr>
          <p:cNvPr id="8" name="组合 7"/>
          <p:cNvGrpSpPr/>
          <p:nvPr/>
        </p:nvGrpSpPr>
        <p:grpSpPr>
          <a:xfrm>
            <a:off x="344488" y="1097692"/>
            <a:ext cx="8928992" cy="4631258"/>
            <a:chOff x="560512" y="1097692"/>
            <a:chExt cx="8928992" cy="4631258"/>
          </a:xfrm>
        </p:grpSpPr>
        <p:grpSp>
          <p:nvGrpSpPr>
            <p:cNvPr id="4" name="组合 3"/>
            <p:cNvGrpSpPr/>
            <p:nvPr/>
          </p:nvGrpSpPr>
          <p:grpSpPr>
            <a:xfrm>
              <a:off x="560512" y="1546339"/>
              <a:ext cx="8928992" cy="4182611"/>
              <a:chOff x="560512" y="1484784"/>
              <a:chExt cx="8928992" cy="4182611"/>
            </a:xfrm>
          </p:grpSpPr>
          <p:sp>
            <p:nvSpPr>
              <p:cNvPr id="45" name="Rectangle 4"/>
              <p:cNvSpPr>
                <a:spLocks noChangeArrowheads="1"/>
              </p:cNvSpPr>
              <p:nvPr/>
            </p:nvSpPr>
            <p:spPr bwMode="auto">
              <a:xfrm>
                <a:off x="560512" y="2030884"/>
                <a:ext cx="1025924"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2000" b="1" dirty="0">
                    <a:solidFill>
                      <a:srgbClr val="0000CC"/>
                    </a:solidFill>
                    <a:latin typeface="+mn-lt"/>
                    <a:ea typeface="黑体" pitchFamily="2" charset="-122"/>
                  </a:rPr>
                  <a:t>以太网</a:t>
                </a:r>
                <a:endParaRPr kumimoji="1" lang="en-US" altLang="zh-CN" sz="2000" b="1" dirty="0">
                  <a:solidFill>
                    <a:srgbClr val="0000CC"/>
                  </a:solidFill>
                  <a:latin typeface="+mn-lt"/>
                  <a:ea typeface="黑体" pitchFamily="2" charset="-122"/>
                </a:endParaRPr>
              </a:p>
              <a:p>
                <a:pPr algn="ctr" defTabSz="762000">
                  <a:lnSpc>
                    <a:spcPct val="80000"/>
                  </a:lnSpc>
                </a:pPr>
                <a:r>
                  <a:rPr kumimoji="1" lang="en-US" altLang="zh-CN" sz="2000" b="1" dirty="0">
                    <a:solidFill>
                      <a:srgbClr val="0000CC"/>
                    </a:solidFill>
                    <a:latin typeface="+mn-lt"/>
                    <a:ea typeface="黑体" pitchFamily="2" charset="-122"/>
                  </a:rPr>
                  <a:t>MAC</a:t>
                </a:r>
                <a:r>
                  <a:rPr kumimoji="1" lang="zh-CN" altLang="en-US" sz="2000" b="1" dirty="0">
                    <a:solidFill>
                      <a:srgbClr val="0000CC"/>
                    </a:solidFill>
                    <a:latin typeface="+mn-lt"/>
                    <a:ea typeface="黑体" pitchFamily="2" charset="-122"/>
                  </a:rPr>
                  <a:t>帧</a:t>
                </a:r>
              </a:p>
            </p:txBody>
          </p:sp>
          <p:sp>
            <p:nvSpPr>
              <p:cNvPr id="46" name="Rectangle 5"/>
              <p:cNvSpPr>
                <a:spLocks noChangeArrowheads="1"/>
              </p:cNvSpPr>
              <p:nvPr/>
            </p:nvSpPr>
            <p:spPr bwMode="auto">
              <a:xfrm>
                <a:off x="887526" y="1495237"/>
                <a:ext cx="6989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2000" b="1" dirty="0">
                    <a:solidFill>
                      <a:srgbClr val="0000CC"/>
                    </a:solidFill>
                    <a:latin typeface="+mn-lt"/>
                    <a:ea typeface="黑体" pitchFamily="2" charset="-122"/>
                  </a:rPr>
                  <a:t>字节</a:t>
                </a:r>
                <a:endParaRPr kumimoji="1" lang="en-US" altLang="zh-CN" sz="2000" b="1" dirty="0">
                  <a:solidFill>
                    <a:srgbClr val="0000CC"/>
                  </a:solidFill>
                  <a:latin typeface="+mn-lt"/>
                  <a:ea typeface="黑体" pitchFamily="2" charset="-122"/>
                </a:endParaRPr>
              </a:p>
            </p:txBody>
          </p:sp>
          <p:sp>
            <p:nvSpPr>
              <p:cNvPr id="47" name="Rectangle 6"/>
              <p:cNvSpPr>
                <a:spLocks noChangeArrowheads="1"/>
              </p:cNvSpPr>
              <p:nvPr/>
            </p:nvSpPr>
            <p:spPr bwMode="auto">
              <a:xfrm>
                <a:off x="1963963"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itchFamily="34" charset="0"/>
                    <a:ea typeface="黑体" pitchFamily="2" charset="-122"/>
                  </a:rPr>
                  <a:t>6</a:t>
                </a:r>
              </a:p>
            </p:txBody>
          </p:sp>
          <p:sp>
            <p:nvSpPr>
              <p:cNvPr id="48" name="Rectangle 7"/>
              <p:cNvSpPr>
                <a:spLocks noChangeArrowheads="1"/>
              </p:cNvSpPr>
              <p:nvPr/>
            </p:nvSpPr>
            <p:spPr bwMode="auto">
              <a:xfrm>
                <a:off x="31754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6</a:t>
                </a:r>
              </a:p>
            </p:txBody>
          </p:sp>
          <p:sp>
            <p:nvSpPr>
              <p:cNvPr id="49" name="Rectangle 8"/>
              <p:cNvSpPr>
                <a:spLocks noChangeArrowheads="1"/>
              </p:cNvSpPr>
              <p:nvPr/>
            </p:nvSpPr>
            <p:spPr bwMode="auto">
              <a:xfrm>
                <a:off x="5537646"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2</a:t>
                </a:r>
              </a:p>
            </p:txBody>
          </p:sp>
          <p:sp>
            <p:nvSpPr>
              <p:cNvPr id="50" name="Rectangle 9"/>
              <p:cNvSpPr>
                <a:spLocks noChangeArrowheads="1"/>
              </p:cNvSpPr>
              <p:nvPr/>
            </p:nvSpPr>
            <p:spPr bwMode="auto">
              <a:xfrm>
                <a:off x="6596895" y="1487959"/>
                <a:ext cx="152445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0000CC"/>
                    </a:solidFill>
                    <a:latin typeface="Tahoma" pitchFamily="34" charset="0"/>
                    <a:ea typeface="黑体" pitchFamily="2" charset="-122"/>
                  </a:rPr>
                  <a:t>46 ~ 1500</a:t>
                </a:r>
              </a:p>
            </p:txBody>
          </p:sp>
          <p:sp>
            <p:nvSpPr>
              <p:cNvPr id="51" name="Rectangle 10"/>
              <p:cNvSpPr>
                <a:spLocks noChangeArrowheads="1"/>
              </p:cNvSpPr>
              <p:nvPr/>
            </p:nvSpPr>
            <p:spPr bwMode="auto">
              <a:xfrm>
                <a:off x="8657654" y="1487959"/>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4</a:t>
                </a:r>
              </a:p>
            </p:txBody>
          </p:sp>
          <p:sp>
            <p:nvSpPr>
              <p:cNvPr id="52"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Rectangle 13"/>
              <p:cNvSpPr>
                <a:spLocks noChangeArrowheads="1"/>
              </p:cNvSpPr>
              <p:nvPr/>
            </p:nvSpPr>
            <p:spPr bwMode="auto">
              <a:xfrm>
                <a:off x="6329238" y="4519573"/>
                <a:ext cx="3016250"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a:r>
                  <a:rPr lang="en-US" altLang="zh-CN" b="1" dirty="0">
                    <a:solidFill>
                      <a:srgbClr val="0000CC"/>
                    </a:solidFill>
                    <a:latin typeface="+mn-lt"/>
                    <a:ea typeface="黑体" pitchFamily="2" charset="-122"/>
                  </a:rPr>
                  <a:t>VLAN </a:t>
                </a:r>
                <a:r>
                  <a:rPr lang="zh-CN" altLang="zh-CN" b="1" dirty="0">
                    <a:solidFill>
                      <a:srgbClr val="0000CC"/>
                    </a:solidFill>
                    <a:latin typeface="+mn-lt"/>
                    <a:ea typeface="黑体" pitchFamily="2" charset="-122"/>
                  </a:rPr>
                  <a:t>标识符</a:t>
                </a:r>
                <a:endParaRPr lang="en-US" altLang="zh-CN" b="1" dirty="0">
                  <a:solidFill>
                    <a:srgbClr val="0000CC"/>
                  </a:solidFill>
                  <a:latin typeface="+mn-lt"/>
                  <a:ea typeface="黑体" pitchFamily="2" charset="-122"/>
                </a:endParaRPr>
              </a:p>
              <a:p>
                <a:pPr algn="ctr" defTabSz="762000"/>
                <a:r>
                  <a:rPr kumimoji="1" lang="en-US" altLang="zh-CN" b="1" dirty="0">
                    <a:solidFill>
                      <a:srgbClr val="0000CC"/>
                    </a:solidFill>
                    <a:latin typeface="+mn-lt"/>
                    <a:ea typeface="黑体" pitchFamily="2" charset="-122"/>
                  </a:rPr>
                  <a:t>12 </a:t>
                </a:r>
                <a:r>
                  <a:rPr kumimoji="1" lang="zh-CN" altLang="en-US" b="1" dirty="0">
                    <a:solidFill>
                      <a:srgbClr val="0000CC"/>
                    </a:solidFill>
                    <a:latin typeface="+mn-lt"/>
                    <a:ea typeface="黑体" pitchFamily="2" charset="-122"/>
                  </a:rPr>
                  <a:t>位</a:t>
                </a:r>
                <a:r>
                  <a:rPr kumimoji="1" lang="en-US" altLang="zh-CN" b="1" dirty="0">
                    <a:solidFill>
                      <a:srgbClr val="0000CC"/>
                    </a:solidFill>
                    <a:latin typeface="+mn-lt"/>
                    <a:ea typeface="黑体" pitchFamily="2" charset="-122"/>
                  </a:rPr>
                  <a:t> (4096</a:t>
                </a:r>
                <a:r>
                  <a:rPr kumimoji="1" lang="zh-CN" altLang="en-US" b="1" dirty="0">
                    <a:solidFill>
                      <a:srgbClr val="0000CC"/>
                    </a:solidFill>
                    <a:latin typeface="+mn-lt"/>
                    <a:ea typeface="黑体" pitchFamily="2" charset="-122"/>
                  </a:rPr>
                  <a:t>个</a:t>
                </a:r>
                <a:r>
                  <a:rPr kumimoji="1" lang="en-US" altLang="zh-CN" b="1" dirty="0">
                    <a:solidFill>
                      <a:srgbClr val="0000CC"/>
                    </a:solidFill>
                    <a:latin typeface="+mn-lt"/>
                    <a:ea typeface="黑体" pitchFamily="2" charset="-122"/>
                  </a:rPr>
                  <a:t>VLAN)</a:t>
                </a:r>
              </a:p>
            </p:txBody>
          </p:sp>
          <p:sp>
            <p:nvSpPr>
              <p:cNvPr id="55" name="Rectangle 14"/>
              <p:cNvSpPr>
                <a:spLocks noChangeArrowheads="1"/>
              </p:cNvSpPr>
              <p:nvPr/>
            </p:nvSpPr>
            <p:spPr bwMode="auto">
              <a:xfrm>
                <a:off x="4318446" y="1484784"/>
                <a:ext cx="3462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a:solidFill>
                      <a:srgbClr val="0000CC"/>
                    </a:solidFill>
                    <a:latin typeface="Tahoma" pitchFamily="34" charset="0"/>
                    <a:ea typeface="黑体" pitchFamily="2" charset="-122"/>
                  </a:rPr>
                  <a:t>4</a:t>
                </a:r>
              </a:p>
            </p:txBody>
          </p:sp>
          <p:sp>
            <p:nvSpPr>
              <p:cNvPr id="59" name="Rectangle 18"/>
              <p:cNvSpPr>
                <a:spLocks noChangeArrowheads="1"/>
              </p:cNvSpPr>
              <p:nvPr/>
            </p:nvSpPr>
            <p:spPr bwMode="auto">
              <a:xfrm>
                <a:off x="3296816" y="4447565"/>
                <a:ext cx="1344921"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b="1" dirty="0">
                    <a:solidFill>
                      <a:srgbClr val="0000CC"/>
                    </a:solidFill>
                    <a:latin typeface="+mn-lt"/>
                    <a:ea typeface="黑体" pitchFamily="2" charset="-122"/>
                  </a:rPr>
                  <a:t>用户优先级</a:t>
                </a:r>
                <a:endParaRPr kumimoji="1" lang="en-US" altLang="zh-CN" b="1" dirty="0">
                  <a:solidFill>
                    <a:srgbClr val="0000CC"/>
                  </a:solidFill>
                  <a:latin typeface="+mn-lt"/>
                  <a:ea typeface="黑体" pitchFamily="2" charset="-122"/>
                </a:endParaRPr>
              </a:p>
              <a:p>
                <a:pPr algn="ctr" defTabSz="762000"/>
                <a:r>
                  <a:rPr kumimoji="1" lang="en-US" altLang="zh-CN" b="1" dirty="0">
                    <a:solidFill>
                      <a:srgbClr val="0000CC"/>
                    </a:solidFill>
                    <a:latin typeface="+mn-lt"/>
                    <a:ea typeface="黑体" pitchFamily="2" charset="-122"/>
                  </a:rPr>
                  <a:t>3 </a:t>
                </a:r>
                <a:r>
                  <a:rPr kumimoji="1" lang="zh-CN" altLang="en-US" b="1" dirty="0">
                    <a:solidFill>
                      <a:srgbClr val="0000CC"/>
                    </a:solidFill>
                    <a:latin typeface="+mn-lt"/>
                    <a:ea typeface="黑体" pitchFamily="2" charset="-122"/>
                  </a:rPr>
                  <a:t>位</a:t>
                </a:r>
                <a:endParaRPr kumimoji="1" lang="en-US" altLang="zh-CN" b="1" dirty="0">
                  <a:solidFill>
                    <a:srgbClr val="0000CC"/>
                  </a:solidFill>
                  <a:latin typeface="+mn-lt"/>
                  <a:ea typeface="黑体" pitchFamily="2" charset="-122"/>
                </a:endParaRPr>
              </a:p>
            </p:txBody>
          </p:sp>
          <p:sp>
            <p:nvSpPr>
              <p:cNvPr id="62" name="Rectangle 21"/>
              <p:cNvSpPr>
                <a:spLocks noChangeArrowheads="1"/>
              </p:cNvSpPr>
              <p:nvPr/>
            </p:nvSpPr>
            <p:spPr bwMode="auto">
              <a:xfrm>
                <a:off x="4145367" y="5023629"/>
                <a:ext cx="2463817"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lang="zh-CN" altLang="zh-CN" b="1" dirty="0">
                    <a:solidFill>
                      <a:srgbClr val="0000CC"/>
                    </a:solidFill>
                    <a:latin typeface="+mn-lt"/>
                    <a:ea typeface="黑体" pitchFamily="2" charset="-122"/>
                  </a:rPr>
                  <a:t>规范格式指示符</a:t>
                </a:r>
                <a:r>
                  <a:rPr kumimoji="1" lang="en-US" altLang="zh-CN" b="1" dirty="0">
                    <a:solidFill>
                      <a:srgbClr val="0000CC"/>
                    </a:solidFill>
                    <a:latin typeface="+mn-lt"/>
                    <a:ea typeface="黑体" pitchFamily="2" charset="-122"/>
                  </a:rPr>
                  <a:t>( CFI )</a:t>
                </a:r>
              </a:p>
              <a:p>
                <a:pPr algn="ctr" defTabSz="762000"/>
                <a:r>
                  <a:rPr kumimoji="1" lang="en-US" altLang="zh-CN" b="1" dirty="0">
                    <a:solidFill>
                      <a:srgbClr val="0000CC"/>
                    </a:solidFill>
                    <a:latin typeface="+mn-lt"/>
                    <a:ea typeface="黑体" pitchFamily="2" charset="-122"/>
                  </a:rPr>
                  <a:t>1 </a:t>
                </a:r>
                <a:r>
                  <a:rPr kumimoji="1" lang="zh-CN" altLang="en-US" b="1" dirty="0">
                    <a:solidFill>
                      <a:srgbClr val="0000CC"/>
                    </a:solidFill>
                    <a:latin typeface="+mn-lt"/>
                    <a:ea typeface="黑体" pitchFamily="2" charset="-122"/>
                  </a:rPr>
                  <a:t>位</a:t>
                </a:r>
                <a:r>
                  <a:rPr kumimoji="1" lang="en-US" altLang="zh-CN" b="1" dirty="0">
                    <a:solidFill>
                      <a:srgbClr val="0000CC"/>
                    </a:solidFill>
                    <a:latin typeface="+mn-lt"/>
                    <a:ea typeface="黑体" pitchFamily="2" charset="-122"/>
                  </a:rPr>
                  <a:t> </a:t>
                </a:r>
              </a:p>
            </p:txBody>
          </p:sp>
          <p:sp>
            <p:nvSpPr>
              <p:cNvPr id="63" name="Rectangle 22"/>
              <p:cNvSpPr>
                <a:spLocks noChangeArrowheads="1"/>
              </p:cNvSpPr>
              <p:nvPr/>
            </p:nvSpPr>
            <p:spPr bwMode="auto">
              <a:xfrm>
                <a:off x="1590900" y="1869976"/>
                <a:ext cx="1197196"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目地地址</a:t>
                </a:r>
              </a:p>
            </p:txBody>
          </p:sp>
          <p:sp>
            <p:nvSpPr>
              <p:cNvPr id="64" name="Rectangle 23"/>
              <p:cNvSpPr>
                <a:spLocks noChangeArrowheads="1"/>
              </p:cNvSpPr>
              <p:nvPr/>
            </p:nvSpPr>
            <p:spPr bwMode="auto">
              <a:xfrm>
                <a:off x="2788096" y="1869976"/>
                <a:ext cx="11430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源地址</a:t>
                </a:r>
              </a:p>
            </p:txBody>
          </p:sp>
          <p:sp>
            <p:nvSpPr>
              <p:cNvPr id="65" name="Rectangle 24"/>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ea typeface="宋体" pitchFamily="2" charset="-122"/>
                  </a:rPr>
                  <a:t>802.1Q</a:t>
                </a:r>
              </a:p>
              <a:p>
                <a:pPr algn="ctr"/>
                <a:r>
                  <a:rPr lang="zh-CN" altLang="en-US" b="1" dirty="0">
                    <a:ea typeface="宋体" pitchFamily="2" charset="-122"/>
                  </a:rPr>
                  <a:t>标记</a:t>
                </a:r>
                <a:endParaRPr lang="en-US" altLang="zh-CN" b="1" dirty="0">
                  <a:ea typeface="宋体" pitchFamily="2" charset="-122"/>
                </a:endParaRPr>
              </a:p>
            </p:txBody>
          </p:sp>
          <p:sp>
            <p:nvSpPr>
              <p:cNvPr id="66" name="Rectangle 25"/>
              <p:cNvSpPr>
                <a:spLocks noChangeArrowheads="1"/>
              </p:cNvSpPr>
              <p:nvPr/>
            </p:nvSpPr>
            <p:spPr bwMode="auto">
              <a:xfrm>
                <a:off x="5150296" y="1869976"/>
                <a:ext cx="1291208"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2000" b="1" dirty="0">
                    <a:solidFill>
                      <a:srgbClr val="000099"/>
                    </a:solidFill>
                    <a:ea typeface="黑体" pitchFamily="2" charset="-122"/>
                  </a:rPr>
                  <a:t>长度</a:t>
                </a:r>
                <a:r>
                  <a:rPr kumimoji="1" lang="en-US" altLang="zh-CN" sz="2000" b="1" dirty="0">
                    <a:solidFill>
                      <a:srgbClr val="000099"/>
                    </a:solidFill>
                    <a:ea typeface="黑体" pitchFamily="2" charset="-122"/>
                  </a:rPr>
                  <a:t>/</a:t>
                </a:r>
                <a:r>
                  <a:rPr kumimoji="1" lang="zh-CN" altLang="en-US" sz="2000" b="1" dirty="0">
                    <a:solidFill>
                      <a:srgbClr val="000099"/>
                    </a:solidFill>
                    <a:ea typeface="黑体" pitchFamily="2" charset="-122"/>
                  </a:rPr>
                  <a:t>类型</a:t>
                </a:r>
              </a:p>
            </p:txBody>
          </p:sp>
          <p:sp>
            <p:nvSpPr>
              <p:cNvPr id="67"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itchFamily="2" charset="-122"/>
                  </a:rPr>
                  <a:t>数      据</a:t>
                </a:r>
              </a:p>
            </p:txBody>
          </p:sp>
          <p:sp>
            <p:nvSpPr>
              <p:cNvPr id="68" name="Rectangle 27"/>
              <p:cNvSpPr>
                <a:spLocks noChangeArrowheads="1"/>
              </p:cNvSpPr>
              <p:nvPr/>
            </p:nvSpPr>
            <p:spPr bwMode="auto">
              <a:xfrm>
                <a:off x="8270304" y="1869976"/>
                <a:ext cx="12192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solidFill>
                      <a:srgbClr val="000099"/>
                    </a:solidFill>
                    <a:ea typeface="宋体" pitchFamily="2" charset="-122"/>
                  </a:rPr>
                  <a:t>FCS</a:t>
                </a:r>
              </a:p>
            </p:txBody>
          </p:sp>
          <p:sp>
            <p:nvSpPr>
              <p:cNvPr id="74" name="Rectangle 33"/>
              <p:cNvSpPr>
                <a:spLocks noChangeArrowheads="1"/>
              </p:cNvSpPr>
              <p:nvPr/>
            </p:nvSpPr>
            <p:spPr bwMode="auto">
              <a:xfrm>
                <a:off x="2864768"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itchFamily="34" charset="0"/>
                    <a:ea typeface="黑体" pitchFamily="2" charset="-122"/>
                  </a:rPr>
                  <a:t>2 </a:t>
                </a:r>
                <a:r>
                  <a:rPr kumimoji="1" lang="zh-CN" altLang="en-US" sz="2000" b="1" dirty="0">
                    <a:solidFill>
                      <a:srgbClr val="CC0000"/>
                    </a:solidFill>
                    <a:latin typeface="Tahoma" pitchFamily="34" charset="0"/>
                    <a:ea typeface="黑体" pitchFamily="2" charset="-122"/>
                  </a:rPr>
                  <a:t>字节</a:t>
                </a:r>
                <a:endParaRPr kumimoji="1" lang="en-US" altLang="zh-CN" sz="2000" b="1" dirty="0">
                  <a:solidFill>
                    <a:srgbClr val="CC0000"/>
                  </a:solidFill>
                  <a:latin typeface="Tahoma" pitchFamily="34" charset="0"/>
                  <a:ea typeface="黑体" pitchFamily="2" charset="-122"/>
                </a:endParaRPr>
              </a:p>
            </p:txBody>
          </p:sp>
          <p:sp>
            <p:nvSpPr>
              <p:cNvPr id="75" name="Rectangle 34"/>
              <p:cNvSpPr>
                <a:spLocks noChangeArrowheads="1"/>
              </p:cNvSpPr>
              <p:nvPr/>
            </p:nvSpPr>
            <p:spPr bwMode="auto">
              <a:xfrm>
                <a:off x="5743434" y="2815431"/>
                <a:ext cx="93775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b="1" dirty="0">
                    <a:solidFill>
                      <a:srgbClr val="CC0000"/>
                    </a:solidFill>
                    <a:latin typeface="Tahoma" pitchFamily="34" charset="0"/>
                    <a:ea typeface="黑体" pitchFamily="2" charset="-122"/>
                  </a:rPr>
                  <a:t>2 </a:t>
                </a:r>
                <a:r>
                  <a:rPr kumimoji="1" lang="zh-CN" altLang="en-US" sz="2000" b="1" dirty="0">
                    <a:solidFill>
                      <a:srgbClr val="CC0000"/>
                    </a:solidFill>
                    <a:latin typeface="Tahoma" pitchFamily="34" charset="0"/>
                    <a:ea typeface="黑体" pitchFamily="2" charset="-122"/>
                  </a:rPr>
                  <a:t>字节</a:t>
                </a:r>
                <a:endParaRPr kumimoji="1" lang="en-US" altLang="zh-CN" sz="2000" b="1" dirty="0">
                  <a:solidFill>
                    <a:srgbClr val="CC0000"/>
                  </a:solidFill>
                  <a:latin typeface="Tahoma" pitchFamily="34" charset="0"/>
                  <a:ea typeface="黑体" pitchFamily="2" charset="-122"/>
                </a:endParaRPr>
              </a:p>
            </p:txBody>
          </p:sp>
          <p:grpSp>
            <p:nvGrpSpPr>
              <p:cNvPr id="2" name="组合 1"/>
              <p:cNvGrpSpPr/>
              <p:nvPr/>
            </p:nvGrpSpPr>
            <p:grpSpPr>
              <a:xfrm>
                <a:off x="1568896" y="3165376"/>
                <a:ext cx="6296025" cy="1125979"/>
                <a:chOff x="1568896" y="3165376"/>
                <a:chExt cx="6296025" cy="1125979"/>
              </a:xfrm>
            </p:grpSpPr>
            <p:sp>
              <p:nvSpPr>
                <p:cNvPr id="44" name="Rectangle 3"/>
                <p:cNvSpPr>
                  <a:spLocks noChangeArrowheads="1"/>
                </p:cNvSpPr>
                <p:nvPr/>
              </p:nvSpPr>
              <p:spPr bwMode="auto">
                <a:xfrm>
                  <a:off x="1568896" y="3165376"/>
                  <a:ext cx="6286500" cy="1066800"/>
                </a:xfrm>
                <a:prstGeom prst="rect">
                  <a:avLst/>
                </a:prstGeom>
                <a:solidFill>
                  <a:srgbClr val="CC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1600">
                    <a:ea typeface="宋体" pitchFamily="2" charset="-122"/>
                  </a:endParaRPr>
                </a:p>
              </p:txBody>
            </p:sp>
            <p:sp>
              <p:nvSpPr>
                <p:cNvPr id="53"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6"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7"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8"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69" name="Text Box 28"/>
                <p:cNvSpPr txBox="1">
                  <a:spLocks noChangeArrowheads="1"/>
                </p:cNvSpPr>
                <p:nvPr/>
              </p:nvSpPr>
              <p:spPr bwMode="auto">
                <a:xfrm>
                  <a:off x="2288704" y="3212976"/>
                  <a:ext cx="22236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802.1Q </a:t>
                  </a:r>
                  <a:r>
                    <a:rPr lang="zh-CN" altLang="en-US" sz="2000" b="1" dirty="0">
                      <a:latin typeface="Tahoma" pitchFamily="34" charset="0"/>
                      <a:ea typeface="宋体" pitchFamily="2" charset="-122"/>
                    </a:rPr>
                    <a:t>标记类型</a:t>
                  </a:r>
                  <a:endParaRPr lang="en-US" altLang="zh-CN" sz="2000" b="1" dirty="0">
                    <a:latin typeface="Tahoma" pitchFamily="34" charset="0"/>
                    <a:ea typeface="宋体" pitchFamily="2" charset="-122"/>
                  </a:endParaRPr>
                </a:p>
              </p:txBody>
            </p:sp>
            <p:sp>
              <p:nvSpPr>
                <p:cNvPr id="70" name="Text Box 29"/>
                <p:cNvSpPr txBox="1">
                  <a:spLocks noChangeArrowheads="1"/>
                </p:cNvSpPr>
                <p:nvPr/>
              </p:nvSpPr>
              <p:spPr bwMode="auto">
                <a:xfrm>
                  <a:off x="1590899" y="3645024"/>
                  <a:ext cx="32260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b="1" dirty="0">
                      <a:latin typeface="Tahoma" pitchFamily="34" charset="0"/>
                      <a:ea typeface="宋体" pitchFamily="2" charset="-122"/>
                    </a:rPr>
                    <a:t>0</a:t>
                  </a:r>
                  <a:r>
                    <a:rPr lang="en-US" altLang="zh-CN" sz="1600" b="1" dirty="0">
                      <a:latin typeface="Tahoma" pitchFamily="34" charset="0"/>
                      <a:ea typeface="宋体" pitchFamily="2" charset="-122"/>
                    </a:rPr>
                    <a:t>X</a:t>
                  </a:r>
                  <a:r>
                    <a:rPr lang="en-US" altLang="zh-CN" sz="2000" b="1" dirty="0">
                      <a:latin typeface="Tahoma" pitchFamily="34" charset="0"/>
                      <a:ea typeface="宋体" pitchFamily="2" charset="-122"/>
                    </a:rPr>
                    <a:t>8100</a:t>
                  </a:r>
                </a:p>
                <a:p>
                  <a:pPr algn="ctr"/>
                  <a:r>
                    <a:rPr kumimoji="1" lang="en-US" altLang="zh-CN" sz="1600" b="1" dirty="0">
                      <a:solidFill>
                        <a:srgbClr val="000099"/>
                      </a:solidFill>
                      <a:ea typeface="黑体" pitchFamily="2" charset="-122"/>
                    </a:rPr>
                    <a:t>(1 0 0 0 0 0 0 1  0 0 0 0 0 0 0 0)</a:t>
                  </a:r>
                  <a:endParaRPr lang="en-US" altLang="zh-CN" sz="1600" b="1" dirty="0">
                    <a:latin typeface="Tahoma" pitchFamily="34" charset="0"/>
                    <a:ea typeface="宋体" pitchFamily="2" charset="-122"/>
                  </a:endParaRPr>
                </a:p>
              </p:txBody>
            </p:sp>
            <p:sp>
              <p:nvSpPr>
                <p:cNvPr id="71" name="Text Box 30"/>
                <p:cNvSpPr txBox="1">
                  <a:spLocks noChangeArrowheads="1"/>
                </p:cNvSpPr>
                <p:nvPr/>
              </p:nvSpPr>
              <p:spPr bwMode="auto">
                <a:xfrm>
                  <a:off x="4736976" y="3717032"/>
                  <a:ext cx="6623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PRI</a:t>
                  </a:r>
                </a:p>
              </p:txBody>
            </p:sp>
            <p:sp>
              <p:nvSpPr>
                <p:cNvPr id="72" name="Text Box 31"/>
                <p:cNvSpPr txBox="1">
                  <a:spLocks noChangeArrowheads="1"/>
                </p:cNvSpPr>
                <p:nvPr/>
              </p:nvSpPr>
              <p:spPr bwMode="auto">
                <a:xfrm>
                  <a:off x="5985754" y="3717032"/>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latin typeface="Tahoma" pitchFamily="34" charset="0"/>
                      <a:ea typeface="宋体" pitchFamily="2" charset="-122"/>
                    </a:rPr>
                    <a:t>VLAN ID</a:t>
                  </a:r>
                </a:p>
              </p:txBody>
            </p:sp>
            <p:sp>
              <p:nvSpPr>
                <p:cNvPr id="76" name="Text Box 35"/>
                <p:cNvSpPr txBox="1">
                  <a:spLocks noChangeArrowheads="1"/>
                </p:cNvSpPr>
                <p:nvPr/>
              </p:nvSpPr>
              <p:spPr bwMode="auto">
                <a:xfrm>
                  <a:off x="4921696" y="3212976"/>
                  <a:ext cx="26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b="1" dirty="0">
                      <a:latin typeface="Tahoma" pitchFamily="34" charset="0"/>
                      <a:ea typeface="宋体" pitchFamily="2" charset="-122"/>
                    </a:rPr>
                    <a:t>TCI (</a:t>
                  </a:r>
                  <a:r>
                    <a:rPr lang="zh-CN" altLang="en-US" sz="2000" b="1" dirty="0">
                      <a:latin typeface="Tahoma" pitchFamily="34" charset="0"/>
                      <a:ea typeface="宋体" pitchFamily="2" charset="-122"/>
                    </a:rPr>
                    <a:t>标记控制信息</a:t>
                  </a:r>
                  <a:r>
                    <a:rPr lang="en-US" altLang="zh-CN" sz="2000" b="1" dirty="0">
                      <a:latin typeface="Tahoma" pitchFamily="34" charset="0"/>
                      <a:ea typeface="宋体" pitchFamily="2" charset="-122"/>
                    </a:rPr>
                    <a:t>)</a:t>
                  </a:r>
                </a:p>
              </p:txBody>
            </p:sp>
          </p:grpSp>
          <p:sp>
            <p:nvSpPr>
              <p:cNvPr id="61"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9"/>
              <p:cNvSpPr>
                <a:spLocks noChangeShapeType="1"/>
              </p:cNvSpPr>
              <p:nvPr/>
            </p:nvSpPr>
            <p:spPr bwMode="auto">
              <a:xfrm flipV="1">
                <a:off x="4540696" y="4077071"/>
                <a:ext cx="439882" cy="442501"/>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组合 6"/>
            <p:cNvGrpSpPr/>
            <p:nvPr/>
          </p:nvGrpSpPr>
          <p:grpSpPr>
            <a:xfrm>
              <a:off x="1568624" y="1097692"/>
              <a:ext cx="7920880" cy="459100"/>
              <a:chOff x="1568624" y="1097692"/>
              <a:chExt cx="7920880" cy="459100"/>
            </a:xfrm>
          </p:grpSpPr>
          <p:cxnSp>
            <p:nvCxnSpPr>
              <p:cNvPr id="80"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1" name="Rectangle 50"/>
              <p:cNvSpPr>
                <a:spLocks noChangeArrowheads="1"/>
              </p:cNvSpPr>
              <p:nvPr/>
            </p:nvSpPr>
            <p:spPr bwMode="auto">
              <a:xfrm>
                <a:off x="4625330" y="1097692"/>
                <a:ext cx="1586974" cy="4591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b="1" dirty="0"/>
                  <a:t>802.1Q </a:t>
                </a:r>
                <a:r>
                  <a:rPr lang="zh-CN" altLang="en-US" sz="2400" b="1" dirty="0"/>
                  <a:t>帧</a:t>
                </a:r>
              </a:p>
            </p:txBody>
          </p:sp>
        </p:grpSp>
      </p:grpSp>
      <p:sp>
        <p:nvSpPr>
          <p:cNvPr id="9" name="矩形 8"/>
          <p:cNvSpPr/>
          <p:nvPr/>
        </p:nvSpPr>
        <p:spPr>
          <a:xfrm>
            <a:off x="7776864" y="2780928"/>
            <a:ext cx="2129136" cy="1323439"/>
          </a:xfrm>
          <a:prstGeom prst="rect">
            <a:avLst/>
          </a:prstGeom>
          <a:solidFill>
            <a:srgbClr val="FF66FF"/>
          </a:solidFill>
        </p:spPr>
        <p:txBody>
          <a:bodyPr wrap="square">
            <a:spAutoFit/>
          </a:bodyPr>
          <a:lstStyle/>
          <a:p>
            <a:r>
              <a:rPr lang="zh-CN" altLang="zh-CN" sz="2000" b="1" dirty="0">
                <a:solidFill>
                  <a:srgbClr val="000099"/>
                </a:solidFill>
                <a:latin typeface="+mn-lt"/>
                <a:ea typeface="黑体" pitchFamily="2" charset="-122"/>
              </a:rPr>
              <a:t>以太网</a:t>
            </a:r>
            <a:r>
              <a:rPr lang="en-US" altLang="zh-CN" sz="2000" b="1" dirty="0">
                <a:solidFill>
                  <a:srgbClr val="000099"/>
                </a:solidFill>
                <a:latin typeface="+mn-lt"/>
                <a:ea typeface="黑体" pitchFamily="2" charset="-122"/>
              </a:rPr>
              <a:t> MAC </a:t>
            </a:r>
            <a:r>
              <a:rPr lang="zh-CN" altLang="en-US" sz="2000" b="1" dirty="0">
                <a:solidFill>
                  <a:srgbClr val="000099"/>
                </a:solidFill>
                <a:latin typeface="+mn-lt"/>
                <a:ea typeface="黑体" pitchFamily="2" charset="-122"/>
              </a:rPr>
              <a:t>帧</a:t>
            </a:r>
            <a:r>
              <a:rPr lang="zh-CN" altLang="zh-CN" sz="2000" b="1" dirty="0">
                <a:solidFill>
                  <a:srgbClr val="000099"/>
                </a:solidFill>
                <a:latin typeface="+mn-lt"/>
                <a:ea typeface="黑体" pitchFamily="2" charset="-122"/>
              </a:rPr>
              <a:t>的最大帧长从原来的</a:t>
            </a:r>
            <a:r>
              <a:rPr lang="en-US" altLang="zh-CN" sz="2000" b="1" dirty="0">
                <a:solidFill>
                  <a:srgbClr val="000099"/>
                </a:solidFill>
                <a:latin typeface="+mn-lt"/>
                <a:ea typeface="黑体" pitchFamily="2" charset="-122"/>
              </a:rPr>
              <a:t> 1518 </a:t>
            </a:r>
            <a:r>
              <a:rPr lang="zh-CN" altLang="zh-CN" sz="2000" b="1" dirty="0">
                <a:solidFill>
                  <a:srgbClr val="000099"/>
                </a:solidFill>
                <a:latin typeface="+mn-lt"/>
                <a:ea typeface="黑体" pitchFamily="2" charset="-122"/>
              </a:rPr>
              <a:t>字节变为</a:t>
            </a:r>
            <a:r>
              <a:rPr lang="en-US" altLang="zh-CN" sz="2000" b="1" dirty="0">
                <a:solidFill>
                  <a:srgbClr val="000099"/>
                </a:solidFill>
                <a:latin typeface="+mn-lt"/>
                <a:ea typeface="黑体" pitchFamily="2" charset="-122"/>
              </a:rPr>
              <a:t> 1522</a:t>
            </a:r>
            <a:r>
              <a:rPr lang="zh-CN" altLang="zh-CN" sz="2000" b="1" dirty="0">
                <a:solidFill>
                  <a:srgbClr val="000099"/>
                </a:solidFill>
                <a:latin typeface="+mn-lt"/>
                <a:ea typeface="黑体" pitchFamily="2" charset="-122"/>
              </a:rPr>
              <a:t>字节</a:t>
            </a:r>
            <a:r>
              <a:rPr lang="zh-CN" altLang="en-US" sz="2000" b="1" dirty="0">
                <a:solidFill>
                  <a:srgbClr val="000099"/>
                </a:solidFill>
                <a:latin typeface="+mn-lt"/>
                <a:ea typeface="黑体" pitchFamily="2" charset="-122"/>
              </a:rPr>
              <a:t>。</a:t>
            </a:r>
          </a:p>
        </p:txBody>
      </p:sp>
    </p:spTree>
    <p:extLst>
      <p:ext uri="{BB962C8B-B14F-4D97-AF65-F5344CB8AC3E}">
        <p14:creationId xmlns:p14="http://schemas.microsoft.com/office/powerpoint/2010/main" val="100031123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zh-CN" dirty="0"/>
              <a:t>高速以太网</a:t>
            </a:r>
          </a:p>
        </p:txBody>
      </p:sp>
      <p:sp>
        <p:nvSpPr>
          <p:cNvPr id="3" name="内容占位符 2"/>
          <p:cNvSpPr>
            <a:spLocks noGrp="1"/>
          </p:cNvSpPr>
          <p:nvPr>
            <p:ph idx="1"/>
          </p:nvPr>
        </p:nvSpPr>
        <p:spPr/>
        <p:txBody>
          <a:bodyPr/>
          <a:lstStyle/>
          <a:p>
            <a:r>
              <a:rPr lang="en-US" altLang="zh-CN" dirty="0"/>
              <a:t>3.5.1  100BASE-T </a:t>
            </a:r>
            <a:r>
              <a:rPr lang="zh-CN" altLang="zh-CN" dirty="0" smtClean="0"/>
              <a:t>以太网</a:t>
            </a:r>
            <a:r>
              <a:rPr lang="zh-CN" altLang="en-US" dirty="0" smtClean="0"/>
              <a:t>（</a:t>
            </a:r>
            <a:r>
              <a:rPr lang="en-US" altLang="zh-CN" dirty="0" smtClean="0"/>
              <a:t>802.3u</a:t>
            </a:r>
            <a:r>
              <a:rPr lang="zh-CN" altLang="en-US" dirty="0" smtClean="0"/>
              <a:t>）</a:t>
            </a:r>
            <a:endParaRPr lang="zh-CN" altLang="zh-CN" dirty="0"/>
          </a:p>
          <a:p>
            <a:r>
              <a:rPr lang="en-US" altLang="zh-CN" dirty="0"/>
              <a:t>3.5.2  </a:t>
            </a:r>
            <a:r>
              <a:rPr lang="zh-CN" altLang="zh-CN" dirty="0"/>
              <a:t>吉比特</a:t>
            </a:r>
            <a:r>
              <a:rPr lang="zh-CN" altLang="zh-CN" dirty="0" smtClean="0"/>
              <a:t>以太网</a:t>
            </a:r>
            <a:r>
              <a:rPr lang="zh-CN" altLang="en-US" dirty="0"/>
              <a:t>（</a:t>
            </a:r>
            <a:r>
              <a:rPr lang="en-US" altLang="zh-CN" dirty="0" smtClean="0"/>
              <a:t>802.3z/802.3ab</a:t>
            </a:r>
            <a:r>
              <a:rPr lang="zh-CN" altLang="en-US" dirty="0" smtClean="0"/>
              <a:t>）</a:t>
            </a:r>
            <a:endParaRPr lang="zh-CN" altLang="zh-CN" dirty="0"/>
          </a:p>
          <a:p>
            <a:r>
              <a:rPr lang="en-US" altLang="zh-CN" dirty="0"/>
              <a:t>3.5.3  10</a:t>
            </a:r>
            <a:r>
              <a:rPr lang="zh-CN" altLang="zh-CN" dirty="0"/>
              <a:t>吉比特以太网</a:t>
            </a:r>
            <a:r>
              <a:rPr lang="en-US" altLang="zh-CN" dirty="0"/>
              <a:t> (10GE) </a:t>
            </a:r>
            <a:r>
              <a:rPr lang="zh-CN" altLang="zh-CN" dirty="0"/>
              <a:t>和更快的以太网</a:t>
            </a:r>
          </a:p>
          <a:p>
            <a:r>
              <a:rPr lang="en-US" altLang="zh-CN" dirty="0"/>
              <a:t>3.5.4  </a:t>
            </a:r>
            <a:r>
              <a:rPr lang="zh-CN" altLang="zh-CN" dirty="0"/>
              <a:t>使用以太网进行宽带接入</a:t>
            </a:r>
          </a:p>
        </p:txBody>
      </p:sp>
    </p:spTree>
    <p:extLst>
      <p:ext uri="{BB962C8B-B14F-4D97-AF65-F5344CB8AC3E}">
        <p14:creationId xmlns:p14="http://schemas.microsoft.com/office/powerpoint/2010/main" val="2919315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 3 </a:t>
            </a:r>
            <a:r>
              <a:rPr lang="zh-CN" altLang="zh-CN" dirty="0"/>
              <a:t>章</a:t>
            </a:r>
            <a:r>
              <a:rPr lang="en-US" altLang="zh-CN" dirty="0"/>
              <a:t>  </a:t>
            </a:r>
            <a:r>
              <a:rPr lang="zh-CN" altLang="zh-CN" dirty="0"/>
              <a:t>数据链路层</a:t>
            </a:r>
            <a:endParaRPr lang="zh-CN" altLang="en-US" dirty="0"/>
          </a:p>
        </p:txBody>
      </p:sp>
      <p:sp>
        <p:nvSpPr>
          <p:cNvPr id="3" name="内容占位符 2"/>
          <p:cNvSpPr>
            <a:spLocks noGrp="1"/>
          </p:cNvSpPr>
          <p:nvPr>
            <p:ph idx="1"/>
          </p:nvPr>
        </p:nvSpPr>
        <p:spPr/>
        <p:txBody>
          <a:bodyPr/>
          <a:lstStyle/>
          <a:p>
            <a:r>
              <a:rPr lang="en-US" altLang="zh-CN" dirty="0"/>
              <a:t>3.1  </a:t>
            </a:r>
            <a:r>
              <a:rPr lang="zh-CN" altLang="zh-CN" dirty="0"/>
              <a:t>使用点对点信道的数据链路层</a:t>
            </a:r>
          </a:p>
          <a:p>
            <a:r>
              <a:rPr lang="en-US" altLang="zh-CN" dirty="0"/>
              <a:t>3.2  </a:t>
            </a:r>
            <a:r>
              <a:rPr lang="zh-CN" altLang="zh-CN" dirty="0"/>
              <a:t>点对点协议</a:t>
            </a:r>
            <a:r>
              <a:rPr lang="en-US" altLang="zh-CN" dirty="0"/>
              <a:t> PPP</a:t>
            </a:r>
            <a:endParaRPr lang="zh-CN" altLang="zh-CN" dirty="0"/>
          </a:p>
          <a:p>
            <a:r>
              <a:rPr lang="en-US" altLang="zh-CN" dirty="0"/>
              <a:t>3.3  </a:t>
            </a:r>
            <a:r>
              <a:rPr lang="zh-CN" altLang="zh-CN" dirty="0"/>
              <a:t>使用广播信道的数据链路层</a:t>
            </a:r>
          </a:p>
          <a:p>
            <a:r>
              <a:rPr lang="en-US" altLang="zh-CN" dirty="0"/>
              <a:t>3.4  </a:t>
            </a:r>
            <a:r>
              <a:rPr lang="zh-CN" altLang="zh-CN" dirty="0"/>
              <a:t>扩展的以太网</a:t>
            </a:r>
          </a:p>
          <a:p>
            <a:r>
              <a:rPr lang="en-US" altLang="zh-CN" dirty="0"/>
              <a:t>3.5  </a:t>
            </a:r>
            <a:r>
              <a:rPr lang="zh-CN" altLang="zh-CN" dirty="0"/>
              <a:t>高速以太网</a:t>
            </a:r>
          </a:p>
        </p:txBody>
      </p:sp>
    </p:spTree>
    <p:extLst>
      <p:ext uri="{BB962C8B-B14F-4D97-AF65-F5344CB8AC3E}">
        <p14:creationId xmlns:p14="http://schemas.microsoft.com/office/powerpoint/2010/main" val="3272326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03" name="Rectangle 55"/>
          <p:cNvSpPr>
            <a:spLocks noGrp="1" noChangeArrowheads="1"/>
          </p:cNvSpPr>
          <p:nvPr>
            <p:ph type="title"/>
          </p:nvPr>
        </p:nvSpPr>
        <p:spPr/>
        <p:txBody>
          <a:bodyPr/>
          <a:lstStyle/>
          <a:p>
            <a:pPr algn="ctr"/>
            <a:r>
              <a:rPr lang="zh-CN" altLang="en-US" sz="4000" dirty="0"/>
              <a:t>用字节填充法解决透明传输的问题 </a:t>
            </a:r>
          </a:p>
        </p:txBody>
      </p:sp>
      <p:sp>
        <p:nvSpPr>
          <p:cNvPr id="360452" name="Rectangle 4"/>
          <p:cNvSpPr>
            <a:spLocks noChangeArrowheads="1"/>
          </p:cNvSpPr>
          <p:nvPr/>
        </p:nvSpPr>
        <p:spPr bwMode="auto">
          <a:xfrm>
            <a:off x="356294" y="39080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SOH</a:t>
            </a:r>
          </a:p>
        </p:txBody>
      </p:sp>
      <p:sp>
        <p:nvSpPr>
          <p:cNvPr id="360453" name="Freeform 5"/>
          <p:cNvSpPr>
            <a:spLocks/>
          </p:cNvSpPr>
          <p:nvPr/>
        </p:nvSpPr>
        <p:spPr bwMode="auto">
          <a:xfrm>
            <a:off x="6960294" y="2917403"/>
            <a:ext cx="1651000" cy="990600"/>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54" name="Freeform 6"/>
          <p:cNvSpPr>
            <a:spLocks/>
          </p:cNvSpPr>
          <p:nvPr/>
        </p:nvSpPr>
        <p:spPr bwMode="auto">
          <a:xfrm>
            <a:off x="5546626" y="2917404"/>
            <a:ext cx="1166019" cy="1000125"/>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55" name="Freeform 7"/>
          <p:cNvSpPr>
            <a:spLocks/>
          </p:cNvSpPr>
          <p:nvPr/>
        </p:nvSpPr>
        <p:spPr bwMode="auto">
          <a:xfrm>
            <a:off x="3905945" y="2917403"/>
            <a:ext cx="650081" cy="990600"/>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56" name="Freeform 8"/>
          <p:cNvSpPr>
            <a:spLocks/>
          </p:cNvSpPr>
          <p:nvPr/>
        </p:nvSpPr>
        <p:spPr bwMode="auto">
          <a:xfrm>
            <a:off x="2088126" y="2917403"/>
            <a:ext cx="827219" cy="990600"/>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57" name="Rectangle 9"/>
          <p:cNvSpPr>
            <a:spLocks noChangeArrowheads="1"/>
          </p:cNvSpPr>
          <p:nvPr/>
        </p:nvSpPr>
        <p:spPr bwMode="auto">
          <a:xfrm>
            <a:off x="1181794" y="24602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SOH</a:t>
            </a:r>
          </a:p>
        </p:txBody>
      </p:sp>
      <p:sp>
        <p:nvSpPr>
          <p:cNvPr id="360458" name="Rectangle 10"/>
          <p:cNvSpPr>
            <a:spLocks noChangeArrowheads="1"/>
          </p:cNvSpPr>
          <p:nvPr/>
        </p:nvSpPr>
        <p:spPr bwMode="auto">
          <a:xfrm>
            <a:off x="1677094" y="2460203"/>
            <a:ext cx="6521450"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360459" name="Rectangle 11"/>
          <p:cNvSpPr>
            <a:spLocks noChangeArrowheads="1"/>
          </p:cNvSpPr>
          <p:nvPr/>
        </p:nvSpPr>
        <p:spPr bwMode="auto">
          <a:xfrm>
            <a:off x="2420044" y="2460203"/>
            <a:ext cx="495300" cy="457200"/>
          </a:xfrm>
          <a:prstGeom prst="rect">
            <a:avLst/>
          </a:prstGeom>
          <a:solidFill>
            <a:srgbClr val="99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EOT</a:t>
            </a:r>
          </a:p>
        </p:txBody>
      </p:sp>
      <p:sp>
        <p:nvSpPr>
          <p:cNvPr id="360460" name="Rectangle 12"/>
          <p:cNvSpPr>
            <a:spLocks noChangeArrowheads="1"/>
          </p:cNvSpPr>
          <p:nvPr/>
        </p:nvSpPr>
        <p:spPr bwMode="auto">
          <a:xfrm>
            <a:off x="6960294" y="2460203"/>
            <a:ext cx="495300" cy="457200"/>
          </a:xfrm>
          <a:prstGeom prst="rect">
            <a:avLst/>
          </a:prstGeom>
          <a:solidFill>
            <a:srgbClr val="FFCCFF"/>
          </a:solidFill>
          <a:ln w="9525" algn="ctr">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SOH</a:t>
            </a:r>
          </a:p>
        </p:txBody>
      </p:sp>
      <p:sp>
        <p:nvSpPr>
          <p:cNvPr id="360462" name="Rectangle 14"/>
          <p:cNvSpPr>
            <a:spLocks noChangeArrowheads="1"/>
          </p:cNvSpPr>
          <p:nvPr/>
        </p:nvSpPr>
        <p:spPr bwMode="auto">
          <a:xfrm>
            <a:off x="5556944" y="24602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63" name="Rectangle 15"/>
          <p:cNvSpPr>
            <a:spLocks noChangeArrowheads="1"/>
          </p:cNvSpPr>
          <p:nvPr/>
        </p:nvSpPr>
        <p:spPr bwMode="auto">
          <a:xfrm>
            <a:off x="851594" y="3908003"/>
            <a:ext cx="8502650"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360464" name="Rectangle 16"/>
          <p:cNvSpPr>
            <a:spLocks noChangeArrowheads="1"/>
          </p:cNvSpPr>
          <p:nvPr/>
        </p:nvSpPr>
        <p:spPr bwMode="auto">
          <a:xfrm>
            <a:off x="15945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65" name="Rectangle 17"/>
          <p:cNvSpPr>
            <a:spLocks noChangeArrowheads="1"/>
          </p:cNvSpPr>
          <p:nvPr/>
        </p:nvSpPr>
        <p:spPr bwMode="auto">
          <a:xfrm>
            <a:off x="2089844" y="3908003"/>
            <a:ext cx="495300" cy="457200"/>
          </a:xfrm>
          <a:prstGeom prst="rect">
            <a:avLst/>
          </a:prstGeom>
          <a:solidFill>
            <a:srgbClr val="99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EOT</a:t>
            </a:r>
          </a:p>
        </p:txBody>
      </p:sp>
      <p:sp>
        <p:nvSpPr>
          <p:cNvPr id="360466" name="Rectangle 18"/>
          <p:cNvSpPr>
            <a:spLocks noChangeArrowheads="1"/>
          </p:cNvSpPr>
          <p:nvPr/>
        </p:nvSpPr>
        <p:spPr bwMode="auto">
          <a:xfrm>
            <a:off x="35757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67" name="Rectangle 19"/>
          <p:cNvSpPr>
            <a:spLocks noChangeArrowheads="1"/>
          </p:cNvSpPr>
          <p:nvPr/>
        </p:nvSpPr>
        <p:spPr bwMode="auto">
          <a:xfrm>
            <a:off x="4071044" y="3908003"/>
            <a:ext cx="495300" cy="4572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SOH</a:t>
            </a:r>
          </a:p>
        </p:txBody>
      </p:sp>
      <p:sp>
        <p:nvSpPr>
          <p:cNvPr id="360468" name="Rectangle 20"/>
          <p:cNvSpPr>
            <a:spLocks noChangeArrowheads="1"/>
          </p:cNvSpPr>
          <p:nvPr/>
        </p:nvSpPr>
        <p:spPr bwMode="auto">
          <a:xfrm>
            <a:off x="57220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69" name="Rectangle 21"/>
          <p:cNvSpPr>
            <a:spLocks noChangeArrowheads="1"/>
          </p:cNvSpPr>
          <p:nvPr/>
        </p:nvSpPr>
        <p:spPr bwMode="auto">
          <a:xfrm>
            <a:off x="621734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70" name="Rectangle 22"/>
          <p:cNvSpPr>
            <a:spLocks noChangeArrowheads="1"/>
          </p:cNvSpPr>
          <p:nvPr/>
        </p:nvSpPr>
        <p:spPr bwMode="auto">
          <a:xfrm>
            <a:off x="7620694" y="3908003"/>
            <a:ext cx="495300" cy="457200"/>
          </a:xfrm>
          <a:prstGeom prst="rect">
            <a:avLst/>
          </a:prstGeom>
          <a:solidFill>
            <a:srgbClr val="33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ESC</a:t>
            </a:r>
          </a:p>
        </p:txBody>
      </p:sp>
      <p:sp>
        <p:nvSpPr>
          <p:cNvPr id="360471" name="Rectangle 23"/>
          <p:cNvSpPr>
            <a:spLocks noChangeArrowheads="1"/>
          </p:cNvSpPr>
          <p:nvPr/>
        </p:nvSpPr>
        <p:spPr bwMode="auto">
          <a:xfrm>
            <a:off x="8115994" y="3908003"/>
            <a:ext cx="495300" cy="457200"/>
          </a:xfrm>
          <a:prstGeom prst="rect">
            <a:avLst/>
          </a:prstGeom>
          <a:solidFill>
            <a:srgbClr val="FFCCFF"/>
          </a:solidFill>
          <a:ln w="9525" algn="ctr">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SOH</a:t>
            </a:r>
          </a:p>
        </p:txBody>
      </p:sp>
      <p:sp>
        <p:nvSpPr>
          <p:cNvPr id="360472" name="Freeform 24"/>
          <p:cNvSpPr>
            <a:spLocks/>
          </p:cNvSpPr>
          <p:nvPr/>
        </p:nvSpPr>
        <p:spPr bwMode="auto">
          <a:xfrm>
            <a:off x="2088126" y="2917403"/>
            <a:ext cx="331919" cy="995362"/>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3" name="Line 25"/>
          <p:cNvSpPr>
            <a:spLocks noChangeShapeType="1"/>
          </p:cNvSpPr>
          <p:nvPr/>
        </p:nvSpPr>
        <p:spPr bwMode="auto">
          <a:xfrm flipH="1">
            <a:off x="2585144" y="2917403"/>
            <a:ext cx="3302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4" name="Line 26"/>
          <p:cNvSpPr>
            <a:spLocks noChangeShapeType="1"/>
          </p:cNvSpPr>
          <p:nvPr/>
        </p:nvSpPr>
        <p:spPr bwMode="auto">
          <a:xfrm>
            <a:off x="3905945" y="2917403"/>
            <a:ext cx="154781"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5" name="Line 27"/>
          <p:cNvSpPr>
            <a:spLocks noChangeShapeType="1"/>
          </p:cNvSpPr>
          <p:nvPr/>
        </p:nvSpPr>
        <p:spPr bwMode="auto">
          <a:xfrm>
            <a:off x="4401244" y="2917403"/>
            <a:ext cx="1651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6" name="Freeform 28"/>
          <p:cNvSpPr>
            <a:spLocks/>
          </p:cNvSpPr>
          <p:nvPr/>
        </p:nvSpPr>
        <p:spPr bwMode="auto">
          <a:xfrm>
            <a:off x="5556944" y="2917403"/>
            <a:ext cx="653521" cy="995362"/>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7" name="Line 29"/>
          <p:cNvSpPr>
            <a:spLocks noChangeShapeType="1"/>
          </p:cNvSpPr>
          <p:nvPr/>
        </p:nvSpPr>
        <p:spPr bwMode="auto">
          <a:xfrm>
            <a:off x="6052244" y="2917403"/>
            <a:ext cx="6604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8" name="Freeform 30"/>
          <p:cNvSpPr>
            <a:spLocks/>
          </p:cNvSpPr>
          <p:nvPr/>
        </p:nvSpPr>
        <p:spPr bwMode="auto">
          <a:xfrm>
            <a:off x="6960294" y="2917404"/>
            <a:ext cx="1148821" cy="985837"/>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79" name="Line 31"/>
          <p:cNvSpPr>
            <a:spLocks noChangeShapeType="1"/>
          </p:cNvSpPr>
          <p:nvPr/>
        </p:nvSpPr>
        <p:spPr bwMode="auto">
          <a:xfrm>
            <a:off x="7455594" y="2917403"/>
            <a:ext cx="1155700" cy="990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80" name="Line 32"/>
          <p:cNvSpPr>
            <a:spLocks noChangeShapeType="1"/>
          </p:cNvSpPr>
          <p:nvPr/>
        </p:nvSpPr>
        <p:spPr bwMode="auto">
          <a:xfrm>
            <a:off x="1677094" y="2231603"/>
            <a:ext cx="65214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81" name="Text Box 33"/>
          <p:cNvSpPr txBox="1">
            <a:spLocks noChangeArrowheads="1"/>
          </p:cNvSpPr>
          <p:nvPr/>
        </p:nvSpPr>
        <p:spPr bwMode="auto">
          <a:xfrm>
            <a:off x="4236144" y="1998241"/>
            <a:ext cx="110799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原始数据</a:t>
            </a:r>
          </a:p>
        </p:txBody>
      </p:sp>
      <p:sp>
        <p:nvSpPr>
          <p:cNvPr id="360482" name="Line 34"/>
          <p:cNvSpPr>
            <a:spLocks noChangeShapeType="1"/>
          </p:cNvSpPr>
          <p:nvPr/>
        </p:nvSpPr>
        <p:spPr bwMode="auto">
          <a:xfrm>
            <a:off x="851594" y="4670003"/>
            <a:ext cx="850265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83" name="Rectangle 35"/>
          <p:cNvSpPr>
            <a:spLocks noChangeArrowheads="1"/>
          </p:cNvSpPr>
          <p:nvPr/>
        </p:nvSpPr>
        <p:spPr bwMode="auto">
          <a:xfrm>
            <a:off x="9354244" y="39080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EOT</a:t>
            </a:r>
          </a:p>
        </p:txBody>
      </p:sp>
      <p:sp>
        <p:nvSpPr>
          <p:cNvPr id="360484" name="Rectangle 36"/>
          <p:cNvSpPr>
            <a:spLocks noChangeArrowheads="1"/>
          </p:cNvSpPr>
          <p:nvPr/>
        </p:nvSpPr>
        <p:spPr bwMode="auto">
          <a:xfrm>
            <a:off x="8198544" y="2460203"/>
            <a:ext cx="495300"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1600" b="1">
                <a:solidFill>
                  <a:srgbClr val="000099"/>
                </a:solidFill>
                <a:latin typeface="+mn-lt"/>
                <a:ea typeface="黑体" pitchFamily="2" charset="-122"/>
              </a:rPr>
              <a:t>EOT</a:t>
            </a:r>
          </a:p>
        </p:txBody>
      </p:sp>
      <p:sp>
        <p:nvSpPr>
          <p:cNvPr id="360485" name="Text Box 37"/>
          <p:cNvSpPr txBox="1">
            <a:spLocks noChangeArrowheads="1"/>
          </p:cNvSpPr>
          <p:nvPr/>
        </p:nvSpPr>
        <p:spPr bwMode="auto">
          <a:xfrm>
            <a:off x="3661734" y="4433466"/>
            <a:ext cx="2954655"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经过字节填充后发送的数据</a:t>
            </a:r>
          </a:p>
        </p:txBody>
      </p:sp>
      <p:sp>
        <p:nvSpPr>
          <p:cNvPr id="360486" name="Text Box 38"/>
          <p:cNvSpPr txBox="1">
            <a:spLocks noChangeArrowheads="1"/>
          </p:cNvSpPr>
          <p:nvPr/>
        </p:nvSpPr>
        <p:spPr bwMode="auto">
          <a:xfrm>
            <a:off x="7366165"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字节填充</a:t>
            </a:r>
          </a:p>
        </p:txBody>
      </p:sp>
      <p:sp>
        <p:nvSpPr>
          <p:cNvPr id="360487" name="Text Box 39"/>
          <p:cNvSpPr txBox="1">
            <a:spLocks noChangeArrowheads="1"/>
          </p:cNvSpPr>
          <p:nvPr/>
        </p:nvSpPr>
        <p:spPr bwMode="auto">
          <a:xfrm>
            <a:off x="5324773"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字节填充</a:t>
            </a:r>
          </a:p>
        </p:txBody>
      </p:sp>
      <p:sp>
        <p:nvSpPr>
          <p:cNvPr id="360488" name="Text Box 40"/>
          <p:cNvSpPr txBox="1">
            <a:spLocks noChangeArrowheads="1"/>
          </p:cNvSpPr>
          <p:nvPr/>
        </p:nvSpPr>
        <p:spPr bwMode="auto">
          <a:xfrm>
            <a:off x="3219748"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字节填充</a:t>
            </a:r>
          </a:p>
        </p:txBody>
      </p:sp>
      <p:sp>
        <p:nvSpPr>
          <p:cNvPr id="360489" name="Text Box 41"/>
          <p:cNvSpPr txBox="1">
            <a:spLocks noChangeArrowheads="1"/>
          </p:cNvSpPr>
          <p:nvPr/>
        </p:nvSpPr>
        <p:spPr bwMode="auto">
          <a:xfrm>
            <a:off x="1346894" y="3174579"/>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字节填充</a:t>
            </a:r>
          </a:p>
        </p:txBody>
      </p:sp>
      <p:sp>
        <p:nvSpPr>
          <p:cNvPr id="360490" name="Line 42"/>
          <p:cNvSpPr>
            <a:spLocks noChangeShapeType="1"/>
          </p:cNvSpPr>
          <p:nvPr/>
        </p:nvSpPr>
        <p:spPr bwMode="auto">
          <a:xfrm flipV="1">
            <a:off x="385531" y="4377903"/>
            <a:ext cx="0" cy="355600"/>
          </a:xfrm>
          <a:prstGeom prst="line">
            <a:avLst/>
          </a:prstGeom>
          <a:noFill/>
          <a:ln w="38100">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91" name="Text Box 43"/>
          <p:cNvSpPr txBox="1">
            <a:spLocks noChangeArrowheads="1"/>
          </p:cNvSpPr>
          <p:nvPr/>
        </p:nvSpPr>
        <p:spPr bwMode="auto">
          <a:xfrm>
            <a:off x="202213" y="4725144"/>
            <a:ext cx="646331"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n-lt"/>
                <a:ea typeface="黑体" pitchFamily="2" charset="-122"/>
              </a:rPr>
              <a:t>发送</a:t>
            </a:r>
          </a:p>
          <a:p>
            <a:r>
              <a:rPr kumimoji="1" lang="zh-CN" altLang="en-US" b="1" dirty="0">
                <a:solidFill>
                  <a:srgbClr val="000099"/>
                </a:solidFill>
                <a:latin typeface="+mn-lt"/>
                <a:ea typeface="黑体" pitchFamily="2" charset="-122"/>
              </a:rPr>
              <a:t>在前</a:t>
            </a:r>
          </a:p>
        </p:txBody>
      </p:sp>
      <p:sp>
        <p:nvSpPr>
          <p:cNvPr id="360492" name="Line 44"/>
          <p:cNvSpPr>
            <a:spLocks noChangeShapeType="1"/>
          </p:cNvSpPr>
          <p:nvPr/>
        </p:nvSpPr>
        <p:spPr bwMode="auto">
          <a:xfrm>
            <a:off x="1453521" y="2130003"/>
            <a:ext cx="0" cy="3048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93" name="Text Box 45"/>
          <p:cNvSpPr txBox="1">
            <a:spLocks noChangeArrowheads="1"/>
          </p:cNvSpPr>
          <p:nvPr/>
        </p:nvSpPr>
        <p:spPr bwMode="auto">
          <a:xfrm>
            <a:off x="956502"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帧开始符</a:t>
            </a:r>
          </a:p>
        </p:txBody>
      </p:sp>
      <p:sp>
        <p:nvSpPr>
          <p:cNvPr id="360494" name="Text Box 46"/>
          <p:cNvSpPr txBox="1">
            <a:spLocks noChangeArrowheads="1"/>
          </p:cNvSpPr>
          <p:nvPr/>
        </p:nvSpPr>
        <p:spPr bwMode="auto">
          <a:xfrm>
            <a:off x="7911339" y="1772816"/>
            <a:ext cx="110799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n-lt"/>
                <a:ea typeface="黑体" pitchFamily="2" charset="-122"/>
              </a:rPr>
              <a:t>帧结束符</a:t>
            </a:r>
          </a:p>
        </p:txBody>
      </p:sp>
      <p:sp>
        <p:nvSpPr>
          <p:cNvPr id="360495" name="Line 47"/>
          <p:cNvSpPr>
            <a:spLocks noChangeShapeType="1"/>
          </p:cNvSpPr>
          <p:nvPr/>
        </p:nvSpPr>
        <p:spPr bwMode="auto">
          <a:xfrm>
            <a:off x="8470271" y="2130003"/>
            <a:ext cx="0" cy="3048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60496" name="AutoShape 48"/>
          <p:cNvSpPr>
            <a:spLocks noChangeArrowheads="1"/>
          </p:cNvSpPr>
          <p:nvPr/>
        </p:nvSpPr>
        <p:spPr bwMode="auto">
          <a:xfrm>
            <a:off x="1737288"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360497" name="AutoShape 49"/>
          <p:cNvSpPr>
            <a:spLocks noChangeArrowheads="1"/>
          </p:cNvSpPr>
          <p:nvPr/>
        </p:nvSpPr>
        <p:spPr bwMode="auto">
          <a:xfrm>
            <a:off x="3677213"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360498" name="AutoShape 50"/>
          <p:cNvSpPr>
            <a:spLocks noChangeArrowheads="1"/>
          </p:cNvSpPr>
          <p:nvPr/>
        </p:nvSpPr>
        <p:spPr bwMode="auto">
          <a:xfrm>
            <a:off x="5861349"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360499" name="AutoShape 51"/>
          <p:cNvSpPr>
            <a:spLocks noChangeArrowheads="1"/>
          </p:cNvSpPr>
          <p:nvPr/>
        </p:nvSpPr>
        <p:spPr bwMode="auto">
          <a:xfrm>
            <a:off x="7744520" y="3585740"/>
            <a:ext cx="244210" cy="431800"/>
          </a:xfrm>
          <a:prstGeom prst="downArrow">
            <a:avLst>
              <a:gd name="adj1" fmla="val 39435"/>
              <a:gd name="adj2" fmla="val 90143"/>
            </a:avLst>
          </a:prstGeom>
          <a:solidFill>
            <a:srgbClr val="FF0000"/>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360461" name="Rectangle 13"/>
          <p:cNvSpPr>
            <a:spLocks noChangeArrowheads="1"/>
          </p:cNvSpPr>
          <p:nvPr/>
        </p:nvSpPr>
        <p:spPr bwMode="auto">
          <a:xfrm>
            <a:off x="3905944" y="2460203"/>
            <a:ext cx="4953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solidFill>
                  <a:srgbClr val="000099"/>
                </a:solidFill>
                <a:latin typeface="+mn-lt"/>
                <a:ea typeface="黑体" pitchFamily="2" charset="-122"/>
              </a:rPr>
              <a:t>SOH</a:t>
            </a:r>
          </a:p>
        </p:txBody>
      </p:sp>
      <p:sp>
        <p:nvSpPr>
          <p:cNvPr id="2" name="矩形 1"/>
          <p:cNvSpPr/>
          <p:nvPr/>
        </p:nvSpPr>
        <p:spPr>
          <a:xfrm>
            <a:off x="2096110" y="5371475"/>
            <a:ext cx="5750292" cy="461665"/>
          </a:xfrm>
          <a:prstGeom prst="rect">
            <a:avLst/>
          </a:prstGeom>
        </p:spPr>
        <p:txBody>
          <a:bodyPr wrap="square">
            <a:spAutoFit/>
          </a:bodyPr>
          <a:lstStyle/>
          <a:p>
            <a:pPr algn="ctr"/>
            <a:r>
              <a:rPr lang="zh-CN" altLang="zh-CN" sz="2400" b="1" dirty="0">
                <a:latin typeface="+mn-lt"/>
                <a:ea typeface="黑体" pitchFamily="2" charset="-122"/>
              </a:rPr>
              <a:t>用字节填充法解决透明传输的问题</a:t>
            </a:r>
            <a:endParaRPr lang="zh-CN" altLang="en-US" sz="2400" b="1" dirty="0">
              <a:latin typeface="+mn-lt"/>
              <a:ea typeface="黑体" pitchFamily="2" charset="-122"/>
            </a:endParaRPr>
          </a:p>
        </p:txBody>
      </p:sp>
    </p:spTree>
    <p:extLst>
      <p:ext uri="{BB962C8B-B14F-4D97-AF65-F5344CB8AC3E}">
        <p14:creationId xmlns:p14="http://schemas.microsoft.com/office/powerpoint/2010/main" val="32110185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zh-CN" dirty="0"/>
              <a:t>3.5.1  100BASE-T </a:t>
            </a:r>
            <a:r>
              <a:rPr lang="zh-CN" altLang="zh-CN" dirty="0"/>
              <a:t>以太网</a:t>
            </a:r>
            <a:endParaRPr lang="zh-CN" altLang="en-US" dirty="0"/>
          </a:p>
        </p:txBody>
      </p:sp>
      <p:sp>
        <p:nvSpPr>
          <p:cNvPr id="480259" name="Rectangle 3"/>
          <p:cNvSpPr>
            <a:spLocks noGrp="1" noChangeArrowheads="1"/>
          </p:cNvSpPr>
          <p:nvPr>
            <p:ph idx="1"/>
          </p:nvPr>
        </p:nvSpPr>
        <p:spPr>
          <a:xfrm>
            <a:off x="495300" y="1196752"/>
            <a:ext cx="9066212" cy="4934173"/>
          </a:xfrm>
        </p:spPr>
        <p:txBody>
          <a:bodyPr/>
          <a:lstStyle/>
          <a:p>
            <a:pPr>
              <a:lnSpc>
                <a:spcPct val="100000"/>
              </a:lnSpc>
            </a:pPr>
            <a:r>
              <a:rPr lang="en-US" altLang="zh-CN" sz="2400" dirty="0"/>
              <a:t>100BASE-T</a:t>
            </a:r>
            <a:r>
              <a:rPr lang="zh-CN" altLang="en-US" sz="2400" dirty="0"/>
              <a:t>是在双绞线上传送</a:t>
            </a:r>
            <a:r>
              <a:rPr lang="en-US" altLang="zh-CN" sz="2400" dirty="0"/>
              <a:t>100Mb/s</a:t>
            </a:r>
            <a:r>
              <a:rPr lang="zh-CN" altLang="en-US" sz="2400" dirty="0"/>
              <a:t>基带信号的星型拓扑的以太网，仍使用</a:t>
            </a:r>
            <a:r>
              <a:rPr lang="en-US" altLang="zh-CN" sz="2400" dirty="0"/>
              <a:t>IEEE802.3</a:t>
            </a:r>
            <a:r>
              <a:rPr lang="zh-CN" altLang="en-US" sz="2400" dirty="0"/>
              <a:t>的</a:t>
            </a:r>
            <a:r>
              <a:rPr lang="en-US" altLang="zh-CN" sz="2400" dirty="0"/>
              <a:t>CSMA/CD</a:t>
            </a:r>
            <a:r>
              <a:rPr lang="zh-CN" altLang="en-US" sz="2400" dirty="0"/>
              <a:t>协议，它又称为快速以太网（</a:t>
            </a:r>
            <a:r>
              <a:rPr lang="en-US" altLang="zh-CN" sz="2400" dirty="0" err="1"/>
              <a:t>FastEthernet</a:t>
            </a:r>
            <a:r>
              <a:rPr lang="zh-CN" altLang="en-US" sz="2400" dirty="0"/>
              <a:t>）</a:t>
            </a:r>
            <a:r>
              <a:rPr lang="zh-CN" altLang="en-US" sz="2400" dirty="0" smtClean="0"/>
              <a:t>。</a:t>
            </a:r>
            <a:endParaRPr lang="en-US" altLang="zh-CN" sz="2400" dirty="0" smtClean="0"/>
          </a:p>
          <a:p>
            <a:pPr>
              <a:lnSpc>
                <a:spcPct val="100000"/>
              </a:lnSpc>
            </a:pPr>
            <a:r>
              <a:rPr lang="zh-CN" altLang="en-US" sz="2400" dirty="0" smtClean="0"/>
              <a:t>使用</a:t>
            </a:r>
            <a:r>
              <a:rPr lang="zh-CN" altLang="en-US" sz="2400" dirty="0"/>
              <a:t>交换机组建的</a:t>
            </a:r>
            <a:r>
              <a:rPr lang="en-US" altLang="zh-CN" sz="2400" dirty="0"/>
              <a:t>100BASE-T</a:t>
            </a:r>
            <a:r>
              <a:rPr lang="zh-CN" altLang="en-US" sz="2400" dirty="0"/>
              <a:t>以太网，可在全双工方式下工作而无冲突发生。因此，</a:t>
            </a:r>
            <a:r>
              <a:rPr lang="en-US" altLang="zh-CN" sz="2400" dirty="0"/>
              <a:t>CSMA/CD</a:t>
            </a:r>
            <a:r>
              <a:rPr lang="zh-CN" altLang="en-US" sz="2400" dirty="0"/>
              <a:t>协议对全双工方式工作的快速以太网是不起作用的</a:t>
            </a:r>
            <a:r>
              <a:rPr lang="zh-CN" altLang="en-US" sz="2400" dirty="0" smtClean="0"/>
              <a:t>。</a:t>
            </a:r>
            <a:endParaRPr lang="en-US" altLang="zh-CN" sz="2400" dirty="0" smtClean="0"/>
          </a:p>
          <a:p>
            <a:pPr>
              <a:lnSpc>
                <a:spcPct val="100000"/>
              </a:lnSpc>
            </a:pPr>
            <a:r>
              <a:rPr lang="zh-CN" altLang="en-US" sz="2400" dirty="0" smtClean="0">
                <a:solidFill>
                  <a:srgbClr val="00B050"/>
                </a:solidFill>
              </a:rPr>
              <a:t>因为</a:t>
            </a:r>
            <a:r>
              <a:rPr lang="zh-CN" altLang="en-US" sz="2400" dirty="0">
                <a:solidFill>
                  <a:srgbClr val="00B050"/>
                </a:solidFill>
              </a:rPr>
              <a:t>其帧格式和以太网一样，所以依然称交换机组件的网络为以太网</a:t>
            </a:r>
            <a:r>
              <a:rPr lang="zh-CN" altLang="en-US" sz="2400" dirty="0" smtClean="0">
                <a:solidFill>
                  <a:srgbClr val="00B050"/>
                </a:solidFill>
              </a:rPr>
              <a:t>。</a:t>
            </a:r>
            <a:endParaRPr lang="en-US" altLang="zh-CN" sz="2400" dirty="0" smtClean="0">
              <a:solidFill>
                <a:srgbClr val="00B050"/>
              </a:solidFill>
            </a:endParaRPr>
          </a:p>
          <a:p>
            <a:pPr>
              <a:lnSpc>
                <a:spcPct val="100000"/>
              </a:lnSpc>
            </a:pPr>
            <a:r>
              <a:rPr lang="zh-CN" altLang="en-US" sz="2400" dirty="0" smtClean="0"/>
              <a:t>以太网</a:t>
            </a:r>
            <a:r>
              <a:rPr lang="zh-CN" altLang="en-US" sz="2400" dirty="0"/>
              <a:t>的最短帧和带宽和链路长度有关，</a:t>
            </a:r>
            <a:r>
              <a:rPr lang="en-US" altLang="zh-CN" sz="2400" dirty="0">
                <a:solidFill>
                  <a:srgbClr val="FF0000"/>
                </a:solidFill>
              </a:rPr>
              <a:t>100M</a:t>
            </a:r>
            <a:r>
              <a:rPr lang="zh-CN" altLang="en-US" sz="2400" dirty="0">
                <a:solidFill>
                  <a:srgbClr val="FF0000"/>
                </a:solidFill>
              </a:rPr>
              <a:t>以太网比</a:t>
            </a:r>
            <a:r>
              <a:rPr lang="en-US" altLang="zh-CN" sz="2400" dirty="0">
                <a:solidFill>
                  <a:srgbClr val="FF0000"/>
                </a:solidFill>
              </a:rPr>
              <a:t>10M</a:t>
            </a:r>
            <a:r>
              <a:rPr lang="zh-CN" altLang="en-US" sz="2400" dirty="0">
                <a:solidFill>
                  <a:srgbClr val="FF0000"/>
                </a:solidFill>
              </a:rPr>
              <a:t>以太网速率提高</a:t>
            </a:r>
            <a:r>
              <a:rPr lang="en-US" altLang="zh-CN" sz="2400" dirty="0">
                <a:solidFill>
                  <a:srgbClr val="FF0000"/>
                </a:solidFill>
              </a:rPr>
              <a:t>10</a:t>
            </a:r>
            <a:r>
              <a:rPr lang="zh-CN" altLang="en-US" sz="2400" dirty="0">
                <a:solidFill>
                  <a:srgbClr val="FF0000"/>
                </a:solidFill>
              </a:rPr>
              <a:t>倍</a:t>
            </a:r>
            <a:r>
              <a:rPr lang="zh-CN" altLang="en-US" sz="2400" dirty="0"/>
              <a:t>，要想和</a:t>
            </a:r>
            <a:r>
              <a:rPr lang="en-US" altLang="zh-CN" sz="2400" dirty="0"/>
              <a:t>10M</a:t>
            </a:r>
            <a:r>
              <a:rPr lang="zh-CN" altLang="en-US" sz="2400" dirty="0"/>
              <a:t>以太网兼容，就要确保最短帧也是</a:t>
            </a:r>
            <a:r>
              <a:rPr lang="en-US" altLang="zh-CN" sz="2400" dirty="0"/>
              <a:t>64</a:t>
            </a:r>
            <a:r>
              <a:rPr lang="zh-CN" altLang="en-US" sz="2400" dirty="0"/>
              <a:t>字节，那就将</a:t>
            </a:r>
            <a:r>
              <a:rPr lang="zh-CN" altLang="en-US" sz="2400" dirty="0">
                <a:solidFill>
                  <a:srgbClr val="FF0000"/>
                </a:solidFill>
              </a:rPr>
              <a:t>电缆最大长度由</a:t>
            </a:r>
            <a:r>
              <a:rPr lang="en-US" altLang="zh-CN" sz="2400" dirty="0">
                <a:solidFill>
                  <a:srgbClr val="FF0000"/>
                </a:solidFill>
              </a:rPr>
              <a:t>1000m</a:t>
            </a:r>
            <a:r>
              <a:rPr lang="zh-CN" altLang="en-US" sz="2400" dirty="0">
                <a:solidFill>
                  <a:srgbClr val="FF0000"/>
                </a:solidFill>
              </a:rPr>
              <a:t>降到</a:t>
            </a:r>
            <a:r>
              <a:rPr lang="en-US" altLang="zh-CN" sz="2400" dirty="0">
                <a:solidFill>
                  <a:srgbClr val="FF0000"/>
                </a:solidFill>
              </a:rPr>
              <a:t>100m</a:t>
            </a:r>
            <a:r>
              <a:rPr lang="zh-CN" altLang="en-US" sz="2400" dirty="0"/>
              <a:t>，因此</a:t>
            </a:r>
            <a:r>
              <a:rPr lang="zh-CN" altLang="en-US" sz="2400" dirty="0">
                <a:solidFill>
                  <a:srgbClr val="FF0000"/>
                </a:solidFill>
              </a:rPr>
              <a:t>以太网的争用期依然是</a:t>
            </a:r>
            <a:r>
              <a:rPr lang="en-US" altLang="zh-CN" sz="2400" dirty="0">
                <a:solidFill>
                  <a:srgbClr val="FF0000"/>
                </a:solidFill>
              </a:rPr>
              <a:t>5.12μs</a:t>
            </a:r>
            <a:r>
              <a:rPr lang="zh-CN" altLang="en-US" sz="2400" dirty="0">
                <a:solidFill>
                  <a:srgbClr val="FF0000"/>
                </a:solidFill>
              </a:rPr>
              <a:t>，最短帧依然是</a:t>
            </a:r>
            <a:r>
              <a:rPr lang="en-US" altLang="zh-CN" sz="2400" dirty="0">
                <a:solidFill>
                  <a:srgbClr val="FF0000"/>
                </a:solidFill>
              </a:rPr>
              <a:t>64</a:t>
            </a:r>
            <a:r>
              <a:rPr lang="zh-CN" altLang="en-US" sz="2400" dirty="0">
                <a:solidFill>
                  <a:srgbClr val="FF0000"/>
                </a:solidFill>
              </a:rPr>
              <a:t>字节</a:t>
            </a:r>
            <a:r>
              <a:rPr lang="zh-CN" altLang="en-US" sz="2400" dirty="0" smtClean="0"/>
              <a:t>。</a:t>
            </a:r>
            <a:endParaRPr lang="en-US" altLang="zh-CN" sz="2400" dirty="0" smtClean="0"/>
          </a:p>
          <a:p>
            <a:pPr>
              <a:lnSpc>
                <a:spcPct val="100000"/>
              </a:lnSpc>
            </a:pPr>
            <a:endParaRPr lang="en-US" altLang="zh-CN" sz="2400" dirty="0"/>
          </a:p>
          <a:p>
            <a:pPr marL="0" indent="0">
              <a:lnSpc>
                <a:spcPct val="100000"/>
              </a:lnSpc>
              <a:buNone/>
            </a:pPr>
            <a:r>
              <a:rPr lang="zh-CN" altLang="en-US" sz="2400" dirty="0" smtClean="0"/>
              <a:t>                         </a:t>
            </a:r>
            <a:r>
              <a:rPr lang="zh-CN" altLang="en-US" sz="3600" dirty="0" smtClean="0">
                <a:solidFill>
                  <a:srgbClr val="00B050"/>
                </a:solidFill>
              </a:rPr>
              <a:t>书上</a:t>
            </a:r>
            <a:r>
              <a:rPr lang="en-US" altLang="zh-CN" sz="3600" dirty="0" smtClean="0">
                <a:solidFill>
                  <a:srgbClr val="00B050"/>
                </a:solidFill>
              </a:rPr>
              <a:t>P106</a:t>
            </a:r>
            <a:r>
              <a:rPr lang="zh-CN" altLang="en-US" sz="3600" dirty="0" smtClean="0">
                <a:solidFill>
                  <a:srgbClr val="00B050"/>
                </a:solidFill>
              </a:rPr>
              <a:t>页</a:t>
            </a:r>
            <a:endParaRPr lang="zh-CN" altLang="en-US" sz="3600" dirty="0">
              <a:solidFill>
                <a:srgbClr val="00B050"/>
              </a:solidFill>
            </a:endParaRPr>
          </a:p>
        </p:txBody>
      </p:sp>
    </p:spTree>
    <p:extLst>
      <p:ext uri="{BB962C8B-B14F-4D97-AF65-F5344CB8AC3E}">
        <p14:creationId xmlns:p14="http://schemas.microsoft.com/office/powerpoint/2010/main" val="30385333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algn="ctr"/>
            <a:r>
              <a:rPr lang="en-US" altLang="zh-CN" sz="3200" dirty="0"/>
              <a:t>100 </a:t>
            </a:r>
            <a:r>
              <a:rPr lang="en-US" altLang="zh-CN" sz="3200" dirty="0" err="1"/>
              <a:t>Mbit</a:t>
            </a:r>
            <a:r>
              <a:rPr lang="en-US" altLang="zh-CN" sz="3200" dirty="0"/>
              <a:t>/s </a:t>
            </a:r>
            <a:r>
              <a:rPr lang="zh-CN" altLang="en-US" sz="3200" dirty="0"/>
              <a:t>以太网的三种不同的物理层标准 </a:t>
            </a:r>
          </a:p>
        </p:txBody>
      </p:sp>
      <p:pic>
        <p:nvPicPr>
          <p:cNvPr id="6146" name="Picture 2" descr="https://imgconvert.csdnimg.cn/aHR0cDovL3BpYy5jeHluYi5jbi8yMDIwMDYxMDIxMjIzNC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3" y="2060848"/>
            <a:ext cx="8598926"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8807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快速以太网仍然使用</a:t>
            </a:r>
            <a:r>
              <a:rPr lang="en-US" altLang="zh-CN" sz="2800" dirty="0"/>
              <a:t>CSMA/CD</a:t>
            </a:r>
            <a:r>
              <a:rPr lang="zh-CN" altLang="en-US" sz="2800" dirty="0"/>
              <a:t>协议</a:t>
            </a:r>
            <a:r>
              <a:rPr lang="en-US" altLang="zh-CN" sz="2800" dirty="0"/>
              <a:t>,</a:t>
            </a:r>
            <a:r>
              <a:rPr lang="zh-CN" altLang="en-US" sz="2800" dirty="0"/>
              <a:t>它采用</a:t>
            </a:r>
            <a:r>
              <a:rPr lang="en-US" altLang="zh-CN" sz="2800" dirty="0"/>
              <a:t>()</a:t>
            </a:r>
            <a:r>
              <a:rPr lang="zh-CN" altLang="en-US" sz="2800" dirty="0"/>
              <a:t>而将最大电缆长度减少到</a:t>
            </a:r>
            <a:r>
              <a:rPr lang="en-US" altLang="zh-CN" sz="2800" dirty="0"/>
              <a:t>100m</a:t>
            </a:r>
            <a:r>
              <a:rPr lang="zh-CN" altLang="en-US" sz="2800" dirty="0"/>
              <a:t>的</a:t>
            </a:r>
            <a:r>
              <a:rPr lang="zh-CN" altLang="en-US" sz="2800" dirty="0" smtClean="0"/>
              <a:t>方法</a:t>
            </a:r>
            <a:r>
              <a:rPr lang="en-US" altLang="zh-CN" sz="2800" dirty="0"/>
              <a:t>,</a:t>
            </a:r>
            <a:r>
              <a:rPr lang="zh-CN" altLang="en-US" sz="2800" dirty="0"/>
              <a:t>使以太网的数据传输率提高至</a:t>
            </a:r>
            <a:r>
              <a:rPr lang="en-US" altLang="zh-CN" sz="2800" dirty="0"/>
              <a:t>100Mb/s</a:t>
            </a:r>
            <a:r>
              <a:rPr lang="zh-CN" altLang="en-US" sz="2800" dirty="0"/>
              <a:t>。</a:t>
            </a: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改变最短帧长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改变最长帧长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保持最短帧长不变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保持最长帧长不变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7759996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6576" y="1412776"/>
            <a:ext cx="7866161" cy="491635"/>
          </a:xfrm>
          <a:prstGeom prst="rect">
            <a:avLst/>
          </a:prstGeom>
        </p:spPr>
      </p:pic>
    </p:spTree>
    <p:extLst>
      <p:ext uri="{BB962C8B-B14F-4D97-AF65-F5344CB8AC3E}">
        <p14:creationId xmlns:p14="http://schemas.microsoft.com/office/powerpoint/2010/main" val="15909255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zh-CN" dirty="0"/>
              <a:t>3.5.2  </a:t>
            </a:r>
            <a:r>
              <a:rPr lang="zh-CN" altLang="zh-CN" dirty="0"/>
              <a:t>吉比特以太网</a:t>
            </a:r>
          </a:p>
        </p:txBody>
      </p:sp>
      <p:sp>
        <p:nvSpPr>
          <p:cNvPr id="4833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允许在 </a:t>
            </a:r>
            <a:r>
              <a:rPr lang="en-US" altLang="zh-CN" dirty="0"/>
              <a:t>1 </a:t>
            </a:r>
            <a:r>
              <a:rPr lang="en-US" altLang="zh-CN" dirty="0" err="1"/>
              <a:t>Gbit</a:t>
            </a:r>
            <a:r>
              <a:rPr lang="en-US" altLang="zh-CN" dirty="0"/>
              <a:t>/s </a:t>
            </a:r>
            <a:r>
              <a:rPr lang="zh-CN" altLang="en-US" dirty="0"/>
              <a:t>下以全双工和半双工两种方式工作。</a:t>
            </a:r>
          </a:p>
          <a:p>
            <a:r>
              <a:rPr lang="zh-CN" altLang="en-US" dirty="0"/>
              <a:t>使用 </a:t>
            </a:r>
            <a:r>
              <a:rPr lang="en-US" altLang="zh-CN" dirty="0"/>
              <a:t>IEEE 802.3 </a:t>
            </a:r>
            <a:r>
              <a:rPr lang="zh-CN" altLang="en-US" dirty="0"/>
              <a:t>协议规定的帧格式。</a:t>
            </a:r>
          </a:p>
          <a:p>
            <a:r>
              <a:rPr lang="zh-CN" altLang="en-US" dirty="0">
                <a:solidFill>
                  <a:srgbClr val="FF0000"/>
                </a:solidFill>
              </a:rPr>
              <a:t>在半双工方式下使用 </a:t>
            </a:r>
            <a:r>
              <a:rPr lang="en-US" altLang="zh-CN" dirty="0">
                <a:solidFill>
                  <a:srgbClr val="FF0000"/>
                </a:solidFill>
              </a:rPr>
              <a:t>CSMA/CD </a:t>
            </a:r>
            <a:r>
              <a:rPr lang="zh-CN" altLang="en-US" dirty="0">
                <a:solidFill>
                  <a:srgbClr val="FF0000"/>
                </a:solidFill>
              </a:rPr>
              <a:t>协议，全双工方式不使用 </a:t>
            </a:r>
            <a:r>
              <a:rPr lang="en-US" altLang="zh-CN" dirty="0">
                <a:solidFill>
                  <a:srgbClr val="FF0000"/>
                </a:solidFill>
              </a:rPr>
              <a:t>CSMA/CD </a:t>
            </a:r>
            <a:r>
              <a:rPr lang="zh-CN" altLang="en-US" dirty="0">
                <a:solidFill>
                  <a:srgbClr val="FF0000"/>
                </a:solidFill>
              </a:rPr>
              <a:t>协议。</a:t>
            </a:r>
          </a:p>
          <a:p>
            <a:r>
              <a:rPr lang="zh-CN" altLang="en-US" dirty="0"/>
              <a:t>与 </a:t>
            </a:r>
            <a:r>
              <a:rPr lang="en-US" altLang="zh-CN" dirty="0"/>
              <a:t>10BASE-T </a:t>
            </a:r>
            <a:r>
              <a:rPr lang="zh-CN" altLang="en-US" dirty="0"/>
              <a:t>和 </a:t>
            </a:r>
            <a:r>
              <a:rPr lang="en-US" altLang="zh-CN" dirty="0"/>
              <a:t>100BASE-T </a:t>
            </a:r>
            <a:r>
              <a:rPr lang="zh-CN" altLang="en-US" dirty="0"/>
              <a:t>技术向后兼容。</a:t>
            </a:r>
          </a:p>
        </p:txBody>
      </p:sp>
      <p:sp>
        <p:nvSpPr>
          <p:cNvPr id="2" name="矩形 1"/>
          <p:cNvSpPr/>
          <p:nvPr/>
        </p:nvSpPr>
        <p:spPr>
          <a:xfrm>
            <a:off x="1064568" y="4725144"/>
            <a:ext cx="7920880" cy="1040285"/>
          </a:xfrm>
          <a:prstGeom prst="rect">
            <a:avLst/>
          </a:prstGeom>
          <a:solidFill>
            <a:srgbClr val="FFFF66"/>
          </a:solidFill>
          <a:ln>
            <a:solidFill>
              <a:srgbClr val="000099"/>
            </a:solidFill>
          </a:ln>
        </p:spPr>
        <p:txBody>
          <a:bodyPr wrap="square">
            <a:spAutoFit/>
          </a:bodyPr>
          <a:lstStyle/>
          <a:p>
            <a:pPr>
              <a:lnSpc>
                <a:spcPct val="110000"/>
              </a:lnSpc>
              <a:spcBef>
                <a:spcPts val="600"/>
              </a:spcBef>
            </a:pPr>
            <a:r>
              <a:rPr lang="zh-CN" altLang="zh-CN" sz="2800" b="1" dirty="0">
                <a:solidFill>
                  <a:srgbClr val="000099"/>
                </a:solidFill>
                <a:latin typeface="+mn-lt"/>
                <a:ea typeface="黑体" pitchFamily="2" charset="-122"/>
              </a:rPr>
              <a:t>吉比特以太网可用作现有网络的主干网，也可在高带宽（高速率）的应用场合中</a:t>
            </a:r>
            <a:r>
              <a:rPr lang="zh-CN" altLang="en-US" sz="2800" b="1" dirty="0">
                <a:solidFill>
                  <a:srgbClr val="000099"/>
                </a:solidFill>
                <a:latin typeface="+mn-lt"/>
                <a:ea typeface="黑体" pitchFamily="2" charset="-122"/>
              </a:rPr>
              <a:t>。</a:t>
            </a:r>
          </a:p>
        </p:txBody>
      </p:sp>
    </p:spTree>
    <p:extLst>
      <p:ext uri="{BB962C8B-B14F-4D97-AF65-F5344CB8AC3E}">
        <p14:creationId xmlns:p14="http://schemas.microsoft.com/office/powerpoint/2010/main" val="3085878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lgn="ctr"/>
            <a:r>
              <a:rPr lang="zh-CN" altLang="en-US" dirty="0"/>
              <a:t>吉比特以太网的物理层 </a:t>
            </a:r>
          </a:p>
        </p:txBody>
      </p:sp>
      <p:graphicFrame>
        <p:nvGraphicFramePr>
          <p:cNvPr id="2" name="表格 1"/>
          <p:cNvGraphicFramePr>
            <a:graphicFrameLocks noGrp="1"/>
          </p:cNvGraphicFramePr>
          <p:nvPr>
            <p:extLst>
              <p:ext uri="{D42A27DB-BD31-4B8C-83A1-F6EECF244321}">
                <p14:modId xmlns:p14="http://schemas.microsoft.com/office/powerpoint/2010/main" val="283045555"/>
              </p:ext>
            </p:extLst>
          </p:nvPr>
        </p:nvGraphicFramePr>
        <p:xfrm>
          <a:off x="671488" y="2252508"/>
          <a:ext cx="8856984" cy="2502252"/>
        </p:xfrm>
        <a:graphic>
          <a:graphicData uri="http://schemas.openxmlformats.org/drawingml/2006/table">
            <a:tbl>
              <a:tblPr firstRow="1" firstCol="1" bandRow="1"/>
              <a:tblGrid>
                <a:gridCol w="2443306">
                  <a:extLst>
                    <a:ext uri="{9D8B030D-6E8A-4147-A177-3AD203B41FA5}">
                      <a16:colId xmlns:a16="http://schemas.microsoft.com/office/drawing/2014/main" val="20000"/>
                    </a:ext>
                  </a:extLst>
                </a:gridCol>
                <a:gridCol w="992593">
                  <a:extLst>
                    <a:ext uri="{9D8B030D-6E8A-4147-A177-3AD203B41FA5}">
                      <a16:colId xmlns:a16="http://schemas.microsoft.com/office/drawing/2014/main" val="20001"/>
                    </a:ext>
                  </a:extLst>
                </a:gridCol>
                <a:gridCol w="1670831">
                  <a:extLst>
                    <a:ext uri="{9D8B030D-6E8A-4147-A177-3AD203B41FA5}">
                      <a16:colId xmlns:a16="http://schemas.microsoft.com/office/drawing/2014/main" val="20002"/>
                    </a:ext>
                  </a:extLst>
                </a:gridCol>
                <a:gridCol w="3750254">
                  <a:extLst>
                    <a:ext uri="{9D8B030D-6E8A-4147-A177-3AD203B41FA5}">
                      <a16:colId xmlns:a16="http://schemas.microsoft.com/office/drawing/2014/main" val="20003"/>
                    </a:ext>
                  </a:extLst>
                </a:gridCol>
              </a:tblGrid>
              <a:tr h="614747">
                <a:tc>
                  <a:txBody>
                    <a:bodyPr/>
                    <a:lstStyle/>
                    <a:p>
                      <a:pPr algn="ctr">
                        <a:lnSpc>
                          <a:spcPct val="100000"/>
                        </a:lnSpc>
                        <a:spcAft>
                          <a:spcPts val="0"/>
                        </a:spcAft>
                        <a:tabLst>
                          <a:tab pos="1752600" algn="l"/>
                        </a:tabLst>
                      </a:pPr>
                      <a:r>
                        <a:rPr lang="zh-CN" sz="2000" b="1" dirty="0">
                          <a:effectLst/>
                          <a:latin typeface="+mn-lt"/>
                          <a:ea typeface="黑体" pitchFamily="2" charset="-122"/>
                        </a:rPr>
                        <a:t>名称</a:t>
                      </a:r>
                      <a:endParaRPr lang="zh-CN" sz="20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itchFamily="2" charset="-122"/>
                        </a:rPr>
                        <a:t>媒体</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itchFamily="2" charset="-122"/>
                        </a:rPr>
                        <a:t>网段最大长度</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tabLst>
                          <a:tab pos="1752600" algn="l"/>
                        </a:tabLst>
                      </a:pPr>
                      <a:r>
                        <a:rPr lang="zh-CN" sz="2000" b="1" dirty="0">
                          <a:effectLst/>
                          <a:latin typeface="+mn-lt"/>
                          <a:ea typeface="黑体" pitchFamily="2" charset="-122"/>
                        </a:rPr>
                        <a:t>特点</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09831">
                <a:tc>
                  <a:txBody>
                    <a:bodyPr/>
                    <a:lstStyle/>
                    <a:p>
                      <a:pPr algn="just">
                        <a:lnSpc>
                          <a:spcPct val="100000"/>
                        </a:lnSpc>
                        <a:spcAft>
                          <a:spcPts val="0"/>
                        </a:spcAft>
                        <a:tabLst>
                          <a:tab pos="1752600" algn="l"/>
                        </a:tabLst>
                      </a:pPr>
                      <a:r>
                        <a:rPr lang="en-US" sz="2000" b="1" dirty="0">
                          <a:effectLst/>
                          <a:latin typeface="+mn-lt"/>
                          <a:ea typeface="黑体" pitchFamily="2" charset="-122"/>
                        </a:rPr>
                        <a:t>1000BASE-SX</a:t>
                      </a:r>
                      <a:endParaRPr lang="zh-CN" sz="20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光缆</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550 m</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itchFamily="2" charset="-122"/>
                        </a:rPr>
                        <a:t>多模光纤（</a:t>
                      </a:r>
                      <a:r>
                        <a:rPr lang="en-US" sz="2000" b="1" dirty="0">
                          <a:effectLst/>
                          <a:latin typeface="+mn-lt"/>
                          <a:ea typeface="黑体" pitchFamily="2" charset="-122"/>
                        </a:rPr>
                        <a:t>50 </a:t>
                      </a:r>
                      <a:r>
                        <a:rPr lang="zh-CN" sz="2000" b="1" dirty="0">
                          <a:effectLst/>
                          <a:latin typeface="+mn-lt"/>
                          <a:ea typeface="黑体" pitchFamily="2" charset="-122"/>
                        </a:rPr>
                        <a:t>和</a:t>
                      </a:r>
                      <a:r>
                        <a:rPr lang="en-US" altLang="zh-CN" sz="2000" b="1" dirty="0">
                          <a:effectLst/>
                          <a:latin typeface="+mn-lt"/>
                          <a:ea typeface="黑体" pitchFamily="2" charset="-122"/>
                        </a:rPr>
                        <a:t> </a:t>
                      </a:r>
                      <a:r>
                        <a:rPr lang="en-US" sz="2000" b="1" dirty="0">
                          <a:effectLst/>
                          <a:latin typeface="+mn-lt"/>
                          <a:ea typeface="黑体" pitchFamily="2" charset="-122"/>
                        </a:rPr>
                        <a:t>62.5 </a:t>
                      </a:r>
                      <a:r>
                        <a:rPr lang="en-US" sz="2000" b="1" dirty="0">
                          <a:effectLst/>
                          <a:latin typeface="+mn-lt"/>
                          <a:ea typeface="黑体" pitchFamily="2" charset="-122"/>
                          <a:sym typeface="Symbol"/>
                        </a:rPr>
                        <a:t></a:t>
                      </a:r>
                      <a:r>
                        <a:rPr lang="en-US" sz="2000" b="1" dirty="0">
                          <a:effectLst/>
                          <a:latin typeface="+mn-lt"/>
                          <a:ea typeface="黑体" pitchFamily="2" charset="-122"/>
                        </a:rPr>
                        <a:t>m</a:t>
                      </a:r>
                      <a:r>
                        <a:rPr lang="zh-CN" sz="2000" b="1" dirty="0">
                          <a:effectLst/>
                          <a:latin typeface="+mn-lt"/>
                          <a:ea typeface="黑体" pitchFamily="2" charset="-122"/>
                        </a:rPr>
                        <a:t>）</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58012">
                <a:tc>
                  <a:txBody>
                    <a:bodyPr/>
                    <a:lstStyle/>
                    <a:p>
                      <a:pPr algn="just">
                        <a:lnSpc>
                          <a:spcPct val="100000"/>
                        </a:lnSpc>
                        <a:spcAft>
                          <a:spcPts val="0"/>
                        </a:spcAft>
                        <a:tabLst>
                          <a:tab pos="1752600" algn="l"/>
                        </a:tabLst>
                      </a:pPr>
                      <a:r>
                        <a:rPr lang="en-US" sz="2000" b="1">
                          <a:effectLst/>
                          <a:latin typeface="+mn-lt"/>
                          <a:ea typeface="黑体" pitchFamily="2" charset="-122"/>
                        </a:rPr>
                        <a:t>1000BASE-LX</a:t>
                      </a:r>
                      <a:endParaRPr lang="zh-CN" sz="20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光缆</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5000 m</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itchFamily="2" charset="-122"/>
                        </a:rPr>
                        <a:t>单模光纤（</a:t>
                      </a:r>
                      <a:r>
                        <a:rPr lang="en-US" sz="2000" b="1" dirty="0">
                          <a:effectLst/>
                          <a:latin typeface="+mn-lt"/>
                          <a:ea typeface="黑体" pitchFamily="2" charset="-122"/>
                        </a:rPr>
                        <a:t>10 </a:t>
                      </a:r>
                      <a:r>
                        <a:rPr lang="en-US" sz="2000" b="1" dirty="0">
                          <a:effectLst/>
                          <a:latin typeface="+mn-lt"/>
                          <a:ea typeface="黑体" pitchFamily="2" charset="-122"/>
                          <a:sym typeface="Symbol"/>
                        </a:rPr>
                        <a:t></a:t>
                      </a:r>
                      <a:r>
                        <a:rPr lang="en-US" sz="2000" b="1" dirty="0">
                          <a:effectLst/>
                          <a:latin typeface="+mn-lt"/>
                          <a:ea typeface="黑体" pitchFamily="2" charset="-122"/>
                        </a:rPr>
                        <a:t>m</a:t>
                      </a:r>
                      <a:r>
                        <a:rPr lang="zh-CN" sz="2000" b="1" dirty="0">
                          <a:effectLst/>
                          <a:latin typeface="+mn-lt"/>
                          <a:ea typeface="黑体" pitchFamily="2" charset="-122"/>
                        </a:rPr>
                        <a:t>）多模光纤（</a:t>
                      </a:r>
                      <a:r>
                        <a:rPr lang="en-US" sz="2000" b="1" dirty="0">
                          <a:effectLst/>
                          <a:latin typeface="+mn-lt"/>
                          <a:ea typeface="黑体" pitchFamily="2" charset="-122"/>
                        </a:rPr>
                        <a:t>50 </a:t>
                      </a:r>
                      <a:r>
                        <a:rPr lang="zh-CN" sz="2000" b="1" dirty="0">
                          <a:effectLst/>
                          <a:latin typeface="+mn-lt"/>
                          <a:ea typeface="黑体" pitchFamily="2" charset="-122"/>
                        </a:rPr>
                        <a:t>和</a:t>
                      </a:r>
                      <a:r>
                        <a:rPr lang="en-US" altLang="zh-CN" sz="2000" b="1" dirty="0">
                          <a:effectLst/>
                          <a:latin typeface="+mn-lt"/>
                          <a:ea typeface="黑体" pitchFamily="2" charset="-122"/>
                        </a:rPr>
                        <a:t> </a:t>
                      </a:r>
                      <a:r>
                        <a:rPr lang="en-US" sz="2000" b="1" dirty="0">
                          <a:effectLst/>
                          <a:latin typeface="+mn-lt"/>
                          <a:ea typeface="黑体" pitchFamily="2" charset="-122"/>
                        </a:rPr>
                        <a:t>62.5 </a:t>
                      </a:r>
                      <a:r>
                        <a:rPr lang="en-US" sz="2000" b="1" dirty="0">
                          <a:effectLst/>
                          <a:latin typeface="+mn-lt"/>
                          <a:ea typeface="黑体" pitchFamily="2" charset="-122"/>
                          <a:sym typeface="Symbol"/>
                        </a:rPr>
                        <a:t></a:t>
                      </a:r>
                      <a:r>
                        <a:rPr lang="en-US" sz="2000" b="1" dirty="0">
                          <a:effectLst/>
                          <a:latin typeface="+mn-lt"/>
                          <a:ea typeface="黑体" pitchFamily="2" charset="-122"/>
                        </a:rPr>
                        <a:t>m</a:t>
                      </a:r>
                      <a:r>
                        <a:rPr lang="zh-CN" sz="2000" b="1" dirty="0">
                          <a:effectLst/>
                          <a:latin typeface="+mn-lt"/>
                          <a:ea typeface="黑体" pitchFamily="2" charset="-122"/>
                        </a:rPr>
                        <a:t>）</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9831">
                <a:tc>
                  <a:txBody>
                    <a:bodyPr/>
                    <a:lstStyle/>
                    <a:p>
                      <a:pPr algn="just">
                        <a:lnSpc>
                          <a:spcPct val="100000"/>
                        </a:lnSpc>
                        <a:spcAft>
                          <a:spcPts val="0"/>
                        </a:spcAft>
                        <a:tabLst>
                          <a:tab pos="1752600" algn="l"/>
                        </a:tabLst>
                      </a:pPr>
                      <a:r>
                        <a:rPr lang="en-US" sz="2000" b="1" dirty="0">
                          <a:effectLst/>
                          <a:latin typeface="+mn-lt"/>
                          <a:ea typeface="黑体" pitchFamily="2" charset="-122"/>
                        </a:rPr>
                        <a:t>1000BASE-CX</a:t>
                      </a:r>
                      <a:endParaRPr lang="zh-CN" sz="20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铜缆</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25 m</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en-US" sz="2000" b="1" dirty="0">
                          <a:effectLst/>
                          <a:latin typeface="+mn-lt"/>
                          <a:ea typeface="黑体" pitchFamily="2" charset="-122"/>
                        </a:rPr>
                        <a:t>2 </a:t>
                      </a:r>
                      <a:r>
                        <a:rPr lang="zh-CN" sz="2000" b="1" dirty="0">
                          <a:effectLst/>
                          <a:latin typeface="+mn-lt"/>
                          <a:ea typeface="黑体" pitchFamily="2" charset="-122"/>
                        </a:rPr>
                        <a:t>对屏蔽双绞线电缆</a:t>
                      </a:r>
                      <a:r>
                        <a:rPr lang="en-US" altLang="zh-CN" sz="2000" b="1" dirty="0">
                          <a:effectLst/>
                          <a:latin typeface="+mn-lt"/>
                          <a:ea typeface="黑体" pitchFamily="2" charset="-122"/>
                        </a:rPr>
                        <a:t> </a:t>
                      </a:r>
                      <a:r>
                        <a:rPr lang="en-US" sz="2000" b="1" dirty="0">
                          <a:effectLst/>
                          <a:latin typeface="+mn-lt"/>
                          <a:ea typeface="黑体" pitchFamily="2" charset="-122"/>
                        </a:rPr>
                        <a:t>STP</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9831">
                <a:tc>
                  <a:txBody>
                    <a:bodyPr/>
                    <a:lstStyle/>
                    <a:p>
                      <a:pPr algn="just">
                        <a:lnSpc>
                          <a:spcPct val="100000"/>
                        </a:lnSpc>
                        <a:spcAft>
                          <a:spcPts val="0"/>
                        </a:spcAft>
                        <a:tabLst>
                          <a:tab pos="1752600" algn="l"/>
                        </a:tabLst>
                      </a:pPr>
                      <a:r>
                        <a:rPr lang="en-US" sz="2000" b="1" dirty="0">
                          <a:effectLst/>
                          <a:latin typeface="+mn-lt"/>
                          <a:ea typeface="黑体" pitchFamily="2" charset="-122"/>
                        </a:rPr>
                        <a:t>1000BASE-T</a:t>
                      </a:r>
                      <a:endParaRPr lang="zh-CN" sz="20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铜缆</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100 m</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en-US" sz="2000" b="1" dirty="0">
                          <a:effectLst/>
                          <a:latin typeface="+mn-lt"/>
                          <a:ea typeface="黑体" pitchFamily="2" charset="-122"/>
                        </a:rPr>
                        <a:t>4 </a:t>
                      </a:r>
                      <a:r>
                        <a:rPr lang="zh-CN" sz="2000" b="1" dirty="0">
                          <a:effectLst/>
                          <a:latin typeface="+mn-lt"/>
                          <a:ea typeface="黑体" pitchFamily="2" charset="-122"/>
                        </a:rPr>
                        <a:t>对</a:t>
                      </a:r>
                      <a:r>
                        <a:rPr lang="en-US" altLang="zh-CN" sz="2000" b="1" dirty="0">
                          <a:effectLst/>
                          <a:latin typeface="+mn-lt"/>
                          <a:ea typeface="黑体" pitchFamily="2" charset="-122"/>
                        </a:rPr>
                        <a:t> </a:t>
                      </a:r>
                      <a:r>
                        <a:rPr lang="en-US" sz="2000" b="1" dirty="0">
                          <a:effectLst/>
                          <a:latin typeface="+mn-lt"/>
                          <a:ea typeface="黑体" pitchFamily="2" charset="-122"/>
                        </a:rPr>
                        <a:t>UTP 5 </a:t>
                      </a:r>
                      <a:r>
                        <a:rPr lang="zh-CN" sz="2000" b="1" dirty="0">
                          <a:effectLst/>
                          <a:latin typeface="+mn-lt"/>
                          <a:ea typeface="黑体" pitchFamily="2" charset="-122"/>
                        </a:rPr>
                        <a:t>类线</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ectangle 1"/>
          <p:cNvSpPr>
            <a:spLocks noChangeArrowheads="1"/>
          </p:cNvSpPr>
          <p:nvPr/>
        </p:nvSpPr>
        <p:spPr bwMode="auto">
          <a:xfrm>
            <a:off x="2543697" y="1772816"/>
            <a:ext cx="5040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752600" algn="l"/>
              </a:tabLst>
            </a:pPr>
            <a:r>
              <a:rPr kumimoji="0" lang="zh-CN" sz="2400" b="1" i="0" u="none" strike="noStrike" cap="none" normalizeH="0" baseline="0" dirty="0">
                <a:ln>
                  <a:noFill/>
                </a:ln>
                <a:solidFill>
                  <a:schemeClr val="tx1"/>
                </a:solidFill>
                <a:effectLst/>
                <a:latin typeface="+mn-lt"/>
                <a:ea typeface="黑体" pitchFamily="2" charset="-122"/>
                <a:cs typeface="Times New Roman" pitchFamily="18" charset="0"/>
              </a:rPr>
              <a:t>吉比特以太网物理层标准</a:t>
            </a:r>
            <a:endParaRPr kumimoji="0" lang="zh-CN" sz="2400" b="1" i="0" u="none" strike="noStrike" cap="none" normalizeH="0" baseline="0" dirty="0">
              <a:ln>
                <a:noFill/>
              </a:ln>
              <a:solidFill>
                <a:schemeClr val="tx1"/>
              </a:solidFill>
              <a:effectLst/>
              <a:latin typeface="+mn-lt"/>
              <a:ea typeface="黑体" pitchFamily="2" charset="-122"/>
            </a:endParaRPr>
          </a:p>
        </p:txBody>
      </p:sp>
    </p:spTree>
    <p:extLst>
      <p:ext uri="{BB962C8B-B14F-4D97-AF65-F5344CB8AC3E}">
        <p14:creationId xmlns:p14="http://schemas.microsoft.com/office/powerpoint/2010/main" val="7621479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a:t>半双工方式工作的吉比特以太网</a:t>
            </a:r>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400" dirty="0"/>
              <a:t>吉比特以太网工作在半双工时，就必须进行碰撞检测，数据速率提高了，要想和</a:t>
            </a:r>
            <a:r>
              <a:rPr lang="en-US" altLang="zh-CN" sz="2400" dirty="0"/>
              <a:t>10M</a:t>
            </a:r>
            <a:r>
              <a:rPr lang="zh-CN" altLang="en-US" sz="2400" dirty="0"/>
              <a:t>以太网兼容，就要确保最短帧也是</a:t>
            </a:r>
            <a:r>
              <a:rPr lang="en-US" altLang="zh-CN" sz="2400" dirty="0"/>
              <a:t>64</a:t>
            </a:r>
            <a:r>
              <a:rPr lang="zh-CN" altLang="en-US" sz="2400" dirty="0"/>
              <a:t>字节，这只能减少最大电缆长度，以太网最大电缆长度就要缩短到</a:t>
            </a:r>
            <a:r>
              <a:rPr lang="en-US" altLang="zh-CN" sz="2400" dirty="0"/>
              <a:t>10m</a:t>
            </a:r>
            <a:r>
              <a:rPr lang="zh-CN" altLang="en-US" sz="2400" dirty="0"/>
              <a:t>，短到几乎没有什么实用价值</a:t>
            </a:r>
            <a:r>
              <a:rPr lang="zh-CN" altLang="en-US" sz="2400" dirty="0" smtClean="0"/>
              <a:t>。</a:t>
            </a:r>
            <a:endParaRPr lang="en-US" altLang="zh-CN" sz="2400" dirty="0" smtClean="0"/>
          </a:p>
          <a:p>
            <a:r>
              <a:rPr lang="zh-CN" altLang="en-US" sz="2400" dirty="0" smtClean="0"/>
              <a:t>吉</a:t>
            </a:r>
            <a:r>
              <a:rPr lang="zh-CN" altLang="en-US" sz="2400" dirty="0"/>
              <a:t>比特以太网为了增加最大传输距离，将最短帧增加到</a:t>
            </a:r>
            <a:r>
              <a:rPr lang="en-US" altLang="zh-CN" sz="2400" dirty="0"/>
              <a:t>4096</a:t>
            </a:r>
            <a:r>
              <a:rPr lang="zh-CN" altLang="en-US" sz="2400" dirty="0"/>
              <a:t>比特。当数据帧长度小于</a:t>
            </a:r>
            <a:r>
              <a:rPr lang="en-US" altLang="zh-CN" sz="2400" dirty="0"/>
              <a:t>512</a:t>
            </a:r>
            <a:r>
              <a:rPr lang="zh-CN" altLang="en-US" sz="2400" dirty="0"/>
              <a:t>字节（即</a:t>
            </a:r>
            <a:r>
              <a:rPr lang="en-US" altLang="zh-CN" sz="2400" dirty="0"/>
              <a:t>4096</a:t>
            </a:r>
            <a:r>
              <a:rPr lang="zh-CN" altLang="en-US" sz="2400" dirty="0"/>
              <a:t>比特）时，在</a:t>
            </a:r>
            <a:r>
              <a:rPr lang="en-US" altLang="zh-CN" sz="2400" dirty="0"/>
              <a:t>FCS</a:t>
            </a:r>
            <a:r>
              <a:rPr lang="zh-CN" altLang="en-US" sz="2400" dirty="0"/>
              <a:t>域后面添加“载波延伸” 域。主机发送完短数据帧之后，继续发送载波延伸信号，冲突信号传回来时，发送端就能感知到了。</a:t>
            </a:r>
          </a:p>
          <a:p>
            <a:r>
              <a:rPr lang="zh-CN" altLang="en-US" sz="2400" dirty="0" smtClean="0"/>
              <a:t>为</a:t>
            </a:r>
            <a:r>
              <a:rPr lang="zh-CN" altLang="zh-CN" sz="2400" dirty="0"/>
              <a:t>保持</a:t>
            </a:r>
            <a:r>
              <a:rPr lang="en-US" altLang="zh-CN" sz="2400" dirty="0"/>
              <a:t> 64 </a:t>
            </a:r>
            <a:r>
              <a:rPr lang="zh-CN" altLang="en-US" sz="2400" dirty="0"/>
              <a:t>字节最小帧长度，以及 </a:t>
            </a:r>
            <a:r>
              <a:rPr lang="en-US" altLang="zh-CN" sz="2400" dirty="0"/>
              <a:t>100 </a:t>
            </a:r>
            <a:r>
              <a:rPr lang="zh-CN" altLang="en-US" sz="2400" dirty="0"/>
              <a:t>米的</a:t>
            </a:r>
            <a:r>
              <a:rPr lang="zh-CN" altLang="zh-CN" sz="2400" dirty="0"/>
              <a:t>网段的最大长度，吉比特以太网</a:t>
            </a:r>
            <a:r>
              <a:rPr lang="zh-CN" altLang="en-US" sz="2400" dirty="0"/>
              <a:t>增加了两个功能：</a:t>
            </a:r>
            <a:endParaRPr lang="en-US" altLang="zh-CN" sz="2400" dirty="0"/>
          </a:p>
          <a:p>
            <a:pPr lvl="1"/>
            <a:r>
              <a:rPr lang="zh-CN" altLang="zh-CN" sz="2000" dirty="0">
                <a:solidFill>
                  <a:srgbClr val="FF0000"/>
                </a:solidFill>
              </a:rPr>
              <a:t>载波延伸</a:t>
            </a:r>
            <a:r>
              <a:rPr lang="en-US" altLang="zh-CN" sz="2000" dirty="0">
                <a:solidFill>
                  <a:srgbClr val="0000FF"/>
                </a:solidFill>
              </a:rPr>
              <a:t> </a:t>
            </a:r>
            <a:r>
              <a:rPr lang="en-US" altLang="zh-CN" sz="2000" dirty="0"/>
              <a:t>(carrier extension)</a:t>
            </a:r>
          </a:p>
          <a:p>
            <a:pPr lvl="1"/>
            <a:r>
              <a:rPr lang="zh-CN" altLang="zh-CN" sz="2000" dirty="0">
                <a:solidFill>
                  <a:srgbClr val="FF0000"/>
                </a:solidFill>
              </a:rPr>
              <a:t>分组突发</a:t>
            </a:r>
            <a:r>
              <a:rPr lang="en-US" altLang="zh-CN" sz="2000" dirty="0">
                <a:solidFill>
                  <a:srgbClr val="FF0000"/>
                </a:solidFill>
              </a:rPr>
              <a:t> </a:t>
            </a:r>
            <a:r>
              <a:rPr lang="en-US" altLang="zh-CN" sz="2000" dirty="0"/>
              <a:t>(packet bursting)</a:t>
            </a:r>
            <a:endParaRPr lang="zh-CN" altLang="en-US" sz="2000" dirty="0"/>
          </a:p>
        </p:txBody>
      </p:sp>
    </p:spTree>
    <p:extLst>
      <p:ext uri="{BB962C8B-B14F-4D97-AF65-F5344CB8AC3E}">
        <p14:creationId xmlns:p14="http://schemas.microsoft.com/office/powerpoint/2010/main" val="22415492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载波延伸</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lvl="1" indent="-342900">
              <a:buClr>
                <a:srgbClr val="333399"/>
              </a:buClr>
              <a:buSzPct val="75000"/>
            </a:pPr>
            <a:r>
              <a:rPr lang="zh-CN" altLang="en-US" dirty="0"/>
              <a:t>使最短帧长仍为 64 字节（这样可以保持兼容性），同时</a:t>
            </a:r>
            <a:r>
              <a:rPr lang="zh-CN" altLang="en-US" dirty="0">
                <a:solidFill>
                  <a:srgbClr val="FF0000"/>
                </a:solidFill>
              </a:rPr>
              <a:t>将争用时间增大为 512 字节。</a:t>
            </a:r>
            <a:endParaRPr lang="en-US" altLang="zh-CN" dirty="0">
              <a:solidFill>
                <a:srgbClr val="FF0000"/>
              </a:solidFill>
            </a:endParaRPr>
          </a:p>
          <a:p>
            <a:r>
              <a:rPr lang="zh-CN" altLang="en-US" sz="2800" dirty="0"/>
              <a:t>凡发送的 </a:t>
            </a:r>
            <a:r>
              <a:rPr lang="en-US" altLang="zh-CN" sz="2800" dirty="0"/>
              <a:t>MAC </a:t>
            </a:r>
            <a:r>
              <a:rPr lang="zh-CN" altLang="en-US" sz="2800" dirty="0"/>
              <a:t>帧长不足 512 字节时，就用一些特殊字符填充在帧的后面，使</a:t>
            </a:r>
            <a:r>
              <a:rPr lang="en-US" altLang="zh-CN" sz="2800" dirty="0"/>
              <a:t>MAC </a:t>
            </a:r>
            <a:r>
              <a:rPr lang="zh-CN" altLang="en-US" sz="2800" dirty="0"/>
              <a:t>帧的发送长度增大到 512 字节。接收端在收到以太网的 </a:t>
            </a:r>
            <a:r>
              <a:rPr lang="en-US" altLang="zh-CN" sz="2800" dirty="0"/>
              <a:t>MAC </a:t>
            </a:r>
            <a:r>
              <a:rPr lang="zh-CN" altLang="en-US" sz="2800" dirty="0"/>
              <a:t>帧后，要将所填充的特殊字符删除后才向高层交付。</a:t>
            </a:r>
          </a:p>
          <a:p>
            <a:pPr marL="342900" lvl="1" indent="-342900">
              <a:buClr>
                <a:srgbClr val="333399"/>
              </a:buClr>
              <a:buSzPct val="75000"/>
            </a:pPr>
            <a:endParaRPr lang="zh-CN" altLang="en-US" dirty="0"/>
          </a:p>
          <a:p>
            <a:endParaRPr lang="zh-CN" altLang="en-US" dirty="0"/>
          </a:p>
        </p:txBody>
      </p:sp>
      <p:grpSp>
        <p:nvGrpSpPr>
          <p:cNvPr id="3" name="组合 2"/>
          <p:cNvGrpSpPr/>
          <p:nvPr/>
        </p:nvGrpSpPr>
        <p:grpSpPr>
          <a:xfrm>
            <a:off x="1496616" y="4293096"/>
            <a:ext cx="7419975" cy="1656184"/>
            <a:chOff x="1496616" y="4221088"/>
            <a:chExt cx="7419975" cy="1656184"/>
          </a:xfrm>
        </p:grpSpPr>
        <p:sp>
          <p:nvSpPr>
            <p:cNvPr id="6" name="Line 5"/>
            <p:cNvSpPr>
              <a:spLocks noChangeShapeType="1"/>
            </p:cNvSpPr>
            <p:nvPr/>
          </p:nvSpPr>
          <p:spPr bwMode="auto">
            <a:xfrm>
              <a:off x="1504553" y="5648672"/>
              <a:ext cx="7412038"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 name="Line 6"/>
            <p:cNvSpPr>
              <a:spLocks noChangeShapeType="1"/>
            </p:cNvSpPr>
            <p:nvPr/>
          </p:nvSpPr>
          <p:spPr bwMode="auto">
            <a:xfrm>
              <a:off x="1496616" y="4259188"/>
              <a:ext cx="0" cy="560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8" name="Rectangle 7"/>
            <p:cNvSpPr>
              <a:spLocks noChangeArrowheads="1"/>
            </p:cNvSpPr>
            <p:nvPr/>
          </p:nvSpPr>
          <p:spPr bwMode="auto">
            <a:xfrm>
              <a:off x="1496616" y="4227438"/>
              <a:ext cx="7419975" cy="57626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9" name="Line 8"/>
            <p:cNvSpPr>
              <a:spLocks noChangeShapeType="1"/>
            </p:cNvSpPr>
            <p:nvPr/>
          </p:nvSpPr>
          <p:spPr bwMode="auto">
            <a:xfrm>
              <a:off x="274756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 name="Line 9"/>
            <p:cNvSpPr>
              <a:spLocks noChangeShapeType="1"/>
            </p:cNvSpPr>
            <p:nvPr/>
          </p:nvSpPr>
          <p:spPr bwMode="auto">
            <a:xfrm>
              <a:off x="399851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 name="Line 10"/>
            <p:cNvSpPr>
              <a:spLocks noChangeShapeType="1"/>
            </p:cNvSpPr>
            <p:nvPr/>
          </p:nvSpPr>
          <p:spPr bwMode="auto">
            <a:xfrm>
              <a:off x="5247878"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2" name="Line 11"/>
            <p:cNvSpPr>
              <a:spLocks noChangeShapeType="1"/>
            </p:cNvSpPr>
            <p:nvPr/>
          </p:nvSpPr>
          <p:spPr bwMode="auto">
            <a:xfrm>
              <a:off x="6500416" y="422743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 name="Rectangle 12"/>
            <p:cNvSpPr>
              <a:spLocks noChangeArrowheads="1"/>
            </p:cNvSpPr>
            <p:nvPr/>
          </p:nvSpPr>
          <p:spPr bwMode="auto">
            <a:xfrm>
              <a:off x="1558528"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itchFamily="2" charset="-122"/>
                </a:rPr>
                <a:t>目地地址</a:t>
              </a:r>
            </a:p>
          </p:txBody>
        </p:sp>
        <p:sp>
          <p:nvSpPr>
            <p:cNvPr id="14" name="Rectangle 13"/>
            <p:cNvSpPr>
              <a:spLocks noChangeArrowheads="1"/>
            </p:cNvSpPr>
            <p:nvPr/>
          </p:nvSpPr>
          <p:spPr bwMode="auto">
            <a:xfrm>
              <a:off x="2907903" y="4290938"/>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itchFamily="2" charset="-122"/>
                </a:rPr>
                <a:t>源地址</a:t>
              </a:r>
            </a:p>
          </p:txBody>
        </p:sp>
        <p:sp>
          <p:nvSpPr>
            <p:cNvPr id="15" name="Rectangle 14"/>
            <p:cNvSpPr>
              <a:spLocks noChangeArrowheads="1"/>
            </p:cNvSpPr>
            <p:nvPr/>
          </p:nvSpPr>
          <p:spPr bwMode="auto">
            <a:xfrm>
              <a:off x="4027091" y="4290938"/>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itchFamily="2" charset="-122"/>
                </a:rPr>
                <a:t>数据长度</a:t>
              </a:r>
            </a:p>
          </p:txBody>
        </p:sp>
        <p:sp>
          <p:nvSpPr>
            <p:cNvPr id="16" name="Rectangle 15"/>
            <p:cNvSpPr>
              <a:spLocks noChangeArrowheads="1"/>
            </p:cNvSpPr>
            <p:nvPr/>
          </p:nvSpPr>
          <p:spPr bwMode="auto">
            <a:xfrm>
              <a:off x="5428853" y="429093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a:solidFill>
                    <a:srgbClr val="000099"/>
                  </a:solidFill>
                  <a:latin typeface="+mn-lt"/>
                  <a:ea typeface="黑体" pitchFamily="2" charset="-122"/>
                </a:rPr>
                <a:t>数    据</a:t>
              </a:r>
            </a:p>
          </p:txBody>
        </p:sp>
        <p:sp>
          <p:nvSpPr>
            <p:cNvPr id="17" name="Rectangle 16"/>
            <p:cNvSpPr>
              <a:spLocks noChangeArrowheads="1"/>
            </p:cNvSpPr>
            <p:nvPr/>
          </p:nvSpPr>
          <p:spPr bwMode="auto">
            <a:xfrm>
              <a:off x="6513116" y="4290938"/>
              <a:ext cx="69730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a:solidFill>
                    <a:srgbClr val="000099"/>
                  </a:solidFill>
                  <a:latin typeface="+mn-lt"/>
                  <a:ea typeface="黑体" pitchFamily="2" charset="-122"/>
                </a:rPr>
                <a:t>FCS</a:t>
              </a:r>
            </a:p>
          </p:txBody>
        </p:sp>
        <p:sp>
          <p:nvSpPr>
            <p:cNvPr id="18" name="Line 17"/>
            <p:cNvSpPr>
              <a:spLocks noChangeShapeType="1"/>
            </p:cNvSpPr>
            <p:nvPr/>
          </p:nvSpPr>
          <p:spPr bwMode="auto">
            <a:xfrm>
              <a:off x="1498203" y="5108922"/>
              <a:ext cx="5751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9" name="Rectangle 18"/>
            <p:cNvSpPr>
              <a:spLocks noChangeArrowheads="1"/>
            </p:cNvSpPr>
            <p:nvPr/>
          </p:nvSpPr>
          <p:spPr bwMode="auto">
            <a:xfrm>
              <a:off x="2831703" y="4921597"/>
              <a:ext cx="3290967"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2000" b="1" dirty="0">
                  <a:solidFill>
                    <a:srgbClr val="000099"/>
                  </a:solidFill>
                  <a:latin typeface="+mn-lt"/>
                  <a:ea typeface="黑体" pitchFamily="2" charset="-122"/>
                </a:rPr>
                <a:t>MAC </a:t>
              </a:r>
              <a:r>
                <a:rPr lang="zh-CN" altLang="en-US" sz="2000" b="1" dirty="0">
                  <a:solidFill>
                    <a:srgbClr val="000099"/>
                  </a:solidFill>
                  <a:latin typeface="+mn-lt"/>
                  <a:ea typeface="黑体" pitchFamily="2" charset="-122"/>
                </a:rPr>
                <a:t>帧的最小值 = 64 字节</a:t>
              </a:r>
            </a:p>
          </p:txBody>
        </p:sp>
        <p:sp>
          <p:nvSpPr>
            <p:cNvPr id="20" name="Line 19"/>
            <p:cNvSpPr>
              <a:spLocks noChangeShapeType="1"/>
            </p:cNvSpPr>
            <p:nvPr/>
          </p:nvSpPr>
          <p:spPr bwMode="auto">
            <a:xfrm>
              <a:off x="1498203" y="4918422"/>
              <a:ext cx="0" cy="958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1" name="Line 20"/>
            <p:cNvSpPr>
              <a:spLocks noChangeShapeType="1"/>
            </p:cNvSpPr>
            <p:nvPr/>
          </p:nvSpPr>
          <p:spPr bwMode="auto">
            <a:xfrm>
              <a:off x="7249716" y="4918422"/>
              <a:ext cx="0" cy="384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2" name="Line 21"/>
            <p:cNvSpPr>
              <a:spLocks noChangeShapeType="1"/>
            </p:cNvSpPr>
            <p:nvPr/>
          </p:nvSpPr>
          <p:spPr bwMode="auto">
            <a:xfrm>
              <a:off x="7249716" y="4221088"/>
              <a:ext cx="0" cy="5762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3" name="Rectangle 22"/>
            <p:cNvSpPr>
              <a:spLocks noChangeArrowheads="1"/>
            </p:cNvSpPr>
            <p:nvPr/>
          </p:nvSpPr>
          <p:spPr bwMode="auto">
            <a:xfrm>
              <a:off x="7249716" y="4238551"/>
              <a:ext cx="1652587" cy="5492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4" name="Rectangle 23"/>
            <p:cNvSpPr>
              <a:spLocks noChangeArrowheads="1"/>
            </p:cNvSpPr>
            <p:nvPr/>
          </p:nvSpPr>
          <p:spPr bwMode="auto">
            <a:xfrm>
              <a:off x="7564041" y="4290938"/>
              <a:ext cx="1215077"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itchFamily="2" charset="-122"/>
                </a:rPr>
                <a:t>载波延伸</a:t>
              </a:r>
            </a:p>
          </p:txBody>
        </p:sp>
        <p:sp>
          <p:nvSpPr>
            <p:cNvPr id="27" name="Rectangle 27"/>
            <p:cNvSpPr>
              <a:spLocks noChangeArrowheads="1"/>
            </p:cNvSpPr>
            <p:nvPr/>
          </p:nvSpPr>
          <p:spPr bwMode="auto">
            <a:xfrm>
              <a:off x="2072680" y="5420072"/>
              <a:ext cx="6375144"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2000" b="1" dirty="0">
                  <a:solidFill>
                    <a:srgbClr val="000099"/>
                  </a:solidFill>
                  <a:latin typeface="+mn-lt"/>
                  <a:ea typeface="黑体" pitchFamily="2" charset="-122"/>
                </a:rPr>
                <a:t>加上</a:t>
              </a:r>
              <a:r>
                <a:rPr lang="zh-CN" altLang="en-US" sz="2000" b="1" dirty="0">
                  <a:solidFill>
                    <a:srgbClr val="000099"/>
                  </a:solidFill>
                  <a:latin typeface="+mn-lt"/>
                  <a:ea typeface="黑体" pitchFamily="2" charset="-122"/>
                  <a:sym typeface="Symbol" pitchFamily="18" charset="2"/>
                </a:rPr>
                <a:t>载波延伸使 </a:t>
              </a:r>
              <a:r>
                <a:rPr lang="en-US" altLang="zh-CN" sz="2000" b="1" dirty="0">
                  <a:solidFill>
                    <a:srgbClr val="000099"/>
                  </a:solidFill>
                  <a:latin typeface="+mn-lt"/>
                  <a:ea typeface="黑体" pitchFamily="2" charset="-122"/>
                  <a:sym typeface="Symbol" pitchFamily="18" charset="2"/>
                </a:rPr>
                <a:t>MAC </a:t>
              </a:r>
              <a:r>
                <a:rPr lang="zh-CN" altLang="en-US" sz="2000" b="1" dirty="0">
                  <a:solidFill>
                    <a:srgbClr val="000099"/>
                  </a:solidFill>
                  <a:latin typeface="+mn-lt"/>
                  <a:ea typeface="黑体" pitchFamily="2" charset="-122"/>
                  <a:sym typeface="Symbol" pitchFamily="18" charset="2"/>
                </a:rPr>
                <a:t>帧长度 = </a:t>
              </a:r>
              <a:r>
                <a:rPr lang="zh-CN" altLang="en-US" sz="2000" b="1" dirty="0">
                  <a:solidFill>
                    <a:srgbClr val="000099"/>
                  </a:solidFill>
                  <a:latin typeface="+mn-lt"/>
                  <a:ea typeface="黑体" pitchFamily="2" charset="-122"/>
                </a:rPr>
                <a:t>争用期长度 </a:t>
              </a:r>
              <a:r>
                <a:rPr lang="en-US" altLang="zh-CN" sz="2000" b="1" dirty="0">
                  <a:solidFill>
                    <a:srgbClr val="000099"/>
                  </a:solidFill>
                  <a:latin typeface="+mn-lt"/>
                  <a:ea typeface="黑体" pitchFamily="2" charset="-122"/>
                </a:rPr>
                <a:t>= </a:t>
              </a:r>
              <a:r>
                <a:rPr lang="zh-CN" altLang="en-US" sz="2000" b="1" dirty="0">
                  <a:solidFill>
                    <a:srgbClr val="000099"/>
                  </a:solidFill>
                  <a:latin typeface="+mn-lt"/>
                  <a:ea typeface="黑体" pitchFamily="2" charset="-122"/>
                </a:rPr>
                <a:t>512 字节</a:t>
              </a:r>
            </a:p>
          </p:txBody>
        </p:sp>
        <p:sp>
          <p:nvSpPr>
            <p:cNvPr id="28" name="Line 19"/>
            <p:cNvSpPr>
              <a:spLocks noChangeShapeType="1"/>
            </p:cNvSpPr>
            <p:nvPr/>
          </p:nvSpPr>
          <p:spPr bwMode="auto">
            <a:xfrm>
              <a:off x="8916591" y="4918422"/>
              <a:ext cx="0" cy="958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30" name="矩形 29"/>
          <p:cNvSpPr/>
          <p:nvPr/>
        </p:nvSpPr>
        <p:spPr>
          <a:xfrm>
            <a:off x="3512840" y="5919663"/>
            <a:ext cx="3096344"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zh-CN" altLang="zh-CN" sz="2400" b="1" dirty="0">
                <a:latin typeface="+mn-lt"/>
                <a:ea typeface="黑体" pitchFamily="2" charset="-122"/>
                <a:cs typeface="Times New Roman" pitchFamily="18" charset="0"/>
              </a:rPr>
              <a:t>载波延伸</a:t>
            </a:r>
            <a:endParaRPr lang="zh-CN" altLang="en-US" sz="2400" b="1" dirty="0">
              <a:latin typeface="+mn-lt"/>
              <a:ea typeface="黑体" pitchFamily="2" charset="-122"/>
              <a:cs typeface="Times New Roman" pitchFamily="18" charset="0"/>
            </a:endParaRPr>
          </a:p>
        </p:txBody>
      </p:sp>
    </p:spTree>
    <p:extLst>
      <p:ext uri="{BB962C8B-B14F-4D97-AF65-F5344CB8AC3E}">
        <p14:creationId xmlns:p14="http://schemas.microsoft.com/office/powerpoint/2010/main" val="21760301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zh-CN" dirty="0"/>
              <a:t>分组突发</a:t>
            </a:r>
            <a:endParaRPr lang="zh-CN" altLang="en-US" dirty="0"/>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当很多短帧要发送时，第一个短帧要采用载波延伸方法进行填充，随后的一些短帧则可一个接一个地发送，只需留有必要的帧间最小间隔即可。这样就形成可一串分组的突发，直到达到 1500 字节或稍多一些为止。</a:t>
            </a:r>
          </a:p>
          <a:p>
            <a:pPr marL="342900" lvl="1" indent="-342900">
              <a:buClr>
                <a:srgbClr val="333399"/>
              </a:buClr>
              <a:buSzPct val="75000"/>
            </a:pPr>
            <a:endParaRPr lang="zh-CN" altLang="en-US" sz="2400" dirty="0"/>
          </a:p>
          <a:p>
            <a:endParaRPr lang="zh-CN" altLang="en-US" sz="2800" dirty="0"/>
          </a:p>
        </p:txBody>
      </p:sp>
      <p:grpSp>
        <p:nvGrpSpPr>
          <p:cNvPr id="3" name="组合 2"/>
          <p:cNvGrpSpPr/>
          <p:nvPr/>
        </p:nvGrpSpPr>
        <p:grpSpPr>
          <a:xfrm>
            <a:off x="629220" y="3165698"/>
            <a:ext cx="9004300" cy="2495550"/>
            <a:chOff x="488504" y="3284984"/>
            <a:chExt cx="9004300" cy="2495550"/>
          </a:xfrm>
        </p:grpSpPr>
        <p:sp>
          <p:nvSpPr>
            <p:cNvPr id="29" name="Freeform 5"/>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FFFF99"/>
            </a:solidFill>
            <a:ln w="28575" cmpd="sng">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0" name="Text Box 6"/>
            <p:cNvSpPr txBox="1">
              <a:spLocks noChangeArrowheads="1"/>
            </p:cNvSpPr>
            <p:nvPr/>
          </p:nvSpPr>
          <p:spPr bwMode="auto">
            <a:xfrm>
              <a:off x="591236" y="4934396"/>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b="1">
                  <a:solidFill>
                    <a:srgbClr val="000099"/>
                  </a:solidFill>
                  <a:latin typeface="+mn-lt"/>
                  <a:ea typeface="黑体" pitchFamily="2" charset="-122"/>
                </a:rPr>
                <a:t>发送的</a:t>
              </a:r>
            </a:p>
            <a:p>
              <a:pPr algn="ctr">
                <a:lnSpc>
                  <a:spcPct val="90000"/>
                </a:lnSpc>
              </a:pPr>
              <a:r>
                <a:rPr lang="zh-CN" altLang="en-US" b="1">
                  <a:solidFill>
                    <a:srgbClr val="000099"/>
                  </a:solidFill>
                  <a:latin typeface="+mn-lt"/>
                  <a:ea typeface="黑体" pitchFamily="2" charset="-122"/>
                </a:rPr>
                <a:t>数据 </a:t>
              </a:r>
            </a:p>
          </p:txBody>
        </p:sp>
        <p:sp>
          <p:nvSpPr>
            <p:cNvPr id="31" name="Text Box 7"/>
            <p:cNvSpPr txBox="1">
              <a:spLocks noChangeArrowheads="1"/>
            </p:cNvSpPr>
            <p:nvPr/>
          </p:nvSpPr>
          <p:spPr bwMode="auto">
            <a:xfrm>
              <a:off x="1629917" y="5139184"/>
              <a:ext cx="6564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99"/>
                  </a:solidFill>
                  <a:latin typeface="+mn-lt"/>
                  <a:ea typeface="黑体" pitchFamily="2" charset="-122"/>
                </a:rPr>
                <a:t> 帧#1     </a:t>
              </a:r>
              <a:r>
                <a:rPr lang="en-US" altLang="zh-CN" b="1" i="1" dirty="0">
                  <a:solidFill>
                    <a:srgbClr val="000099"/>
                  </a:solidFill>
                  <a:latin typeface="+mn-lt"/>
                  <a:ea typeface="黑体" pitchFamily="2" charset="-122"/>
                </a:rPr>
                <a:t>RRRRRRRR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#2    </a:t>
              </a:r>
              <a:r>
                <a:rPr lang="en-US" altLang="zh-CN" b="1" i="1" dirty="0">
                  <a:solidFill>
                    <a:srgbClr val="000099"/>
                  </a:solidFill>
                  <a:latin typeface="+mn-lt"/>
                  <a:ea typeface="黑体" pitchFamily="2" charset="-122"/>
                </a:rPr>
                <a:t>RRRR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#3     </a:t>
              </a:r>
              <a:r>
                <a:rPr lang="en-US" altLang="zh-CN" b="1" i="1" dirty="0">
                  <a:solidFill>
                    <a:srgbClr val="000099"/>
                  </a:solidFill>
                  <a:latin typeface="+mn-lt"/>
                  <a:ea typeface="黑体" pitchFamily="2" charset="-122"/>
                </a:rPr>
                <a:t>RRR    </a:t>
              </a:r>
              <a:r>
                <a:rPr lang="zh-CN" altLang="en-US" b="1" dirty="0">
                  <a:solidFill>
                    <a:srgbClr val="000099"/>
                  </a:solidFill>
                  <a:ea typeface="黑体" pitchFamily="2" charset="-122"/>
                </a:rPr>
                <a:t>帧</a:t>
              </a:r>
              <a:r>
                <a:rPr lang="zh-CN" altLang="en-US" b="1" dirty="0">
                  <a:solidFill>
                    <a:srgbClr val="000099"/>
                  </a:solidFill>
                  <a:latin typeface="+mn-lt"/>
                  <a:ea typeface="黑体" pitchFamily="2" charset="-122"/>
                </a:rPr>
                <a:t>#4</a:t>
              </a:r>
            </a:p>
          </p:txBody>
        </p:sp>
        <p:sp>
          <p:nvSpPr>
            <p:cNvPr id="32" name="Freeform 8"/>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3" name="Freeform 9"/>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4" name="Freeform 10"/>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5" name="Line 11"/>
            <p:cNvSpPr>
              <a:spLocks noChangeShapeType="1"/>
            </p:cNvSpPr>
            <p:nvPr/>
          </p:nvSpPr>
          <p:spPr bwMode="auto">
            <a:xfrm>
              <a:off x="1642617" y="3835846"/>
              <a:ext cx="2363787" cy="0"/>
            </a:xfrm>
            <a:prstGeom prst="line">
              <a:avLst/>
            </a:prstGeom>
            <a:noFill/>
            <a:ln w="952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6" name="Text Box 12"/>
            <p:cNvSpPr txBox="1">
              <a:spLocks noChangeArrowheads="1"/>
            </p:cNvSpPr>
            <p:nvPr/>
          </p:nvSpPr>
          <p:spPr bwMode="auto">
            <a:xfrm>
              <a:off x="1879972" y="3632646"/>
              <a:ext cx="193194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itchFamily="2" charset="-122"/>
                </a:rPr>
                <a:t>争用期 512 字节</a:t>
              </a:r>
            </a:p>
          </p:txBody>
        </p:sp>
        <p:sp>
          <p:nvSpPr>
            <p:cNvPr id="37" name="Line 13"/>
            <p:cNvSpPr>
              <a:spLocks noChangeShapeType="1"/>
            </p:cNvSpPr>
            <p:nvPr/>
          </p:nvSpPr>
          <p:spPr bwMode="auto">
            <a:xfrm>
              <a:off x="1642617" y="3488184"/>
              <a:ext cx="6356350"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8" name="Text Box 14"/>
            <p:cNvSpPr txBox="1">
              <a:spLocks noChangeArrowheads="1"/>
            </p:cNvSpPr>
            <p:nvPr/>
          </p:nvSpPr>
          <p:spPr bwMode="auto">
            <a:xfrm>
              <a:off x="3107737" y="3284984"/>
              <a:ext cx="344357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0000CC"/>
                  </a:solidFill>
                  <a:latin typeface="+mn-lt"/>
                  <a:ea typeface="黑体" pitchFamily="2" charset="-122"/>
                </a:rPr>
                <a:t>将突发计时器设定为 1500 字节</a:t>
              </a:r>
            </a:p>
          </p:txBody>
        </p:sp>
        <p:sp>
          <p:nvSpPr>
            <p:cNvPr id="39" name="Text Box 15"/>
            <p:cNvSpPr txBox="1">
              <a:spLocks noChangeArrowheads="1"/>
            </p:cNvSpPr>
            <p:nvPr/>
          </p:nvSpPr>
          <p:spPr bwMode="auto">
            <a:xfrm>
              <a:off x="2072680" y="4643844"/>
              <a:ext cx="11144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000CC"/>
                  </a:solidFill>
                  <a:latin typeface="+mn-lt"/>
                  <a:ea typeface="黑体" pitchFamily="2" charset="-122"/>
                </a:rPr>
                <a:t>载波延伸</a:t>
              </a:r>
            </a:p>
          </p:txBody>
        </p:sp>
        <p:sp>
          <p:nvSpPr>
            <p:cNvPr id="40" name="Line 16"/>
            <p:cNvSpPr>
              <a:spLocks noChangeShapeType="1"/>
            </p:cNvSpPr>
            <p:nvPr/>
          </p:nvSpPr>
          <p:spPr bwMode="auto">
            <a:xfrm>
              <a:off x="2860229" y="4926459"/>
              <a:ext cx="411163" cy="27463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1" name="Text Box 17"/>
            <p:cNvSpPr txBox="1">
              <a:spLocks noChangeArrowheads="1"/>
            </p:cNvSpPr>
            <p:nvPr/>
          </p:nvSpPr>
          <p:spPr bwMode="auto">
            <a:xfrm>
              <a:off x="704404" y="3888234"/>
              <a:ext cx="713657"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b="1" dirty="0">
                  <a:solidFill>
                    <a:srgbClr val="000099"/>
                  </a:solidFill>
                  <a:latin typeface="+mn-lt"/>
                  <a:ea typeface="黑体" pitchFamily="2" charset="-122"/>
                </a:rPr>
                <a:t>载波</a:t>
              </a:r>
            </a:p>
            <a:p>
              <a:pPr>
                <a:lnSpc>
                  <a:spcPct val="90000"/>
                </a:lnSpc>
              </a:pPr>
              <a:r>
                <a:rPr lang="zh-CN" altLang="en-US" b="1" dirty="0">
                  <a:solidFill>
                    <a:srgbClr val="000099"/>
                  </a:solidFill>
                  <a:latin typeface="+mn-lt"/>
                  <a:ea typeface="黑体" pitchFamily="2" charset="-122"/>
                </a:rPr>
                <a:t>监听 </a:t>
              </a:r>
            </a:p>
          </p:txBody>
        </p:sp>
        <p:sp>
          <p:nvSpPr>
            <p:cNvPr id="42" name="Freeform 18"/>
            <p:cNvSpPr>
              <a:spLocks/>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FFFF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3" name="Line 19"/>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4" name="Line 20"/>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5" name="Line 21"/>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
        <p:nvSpPr>
          <p:cNvPr id="4" name="矩形 3"/>
          <p:cNvSpPr/>
          <p:nvPr/>
        </p:nvSpPr>
        <p:spPr>
          <a:xfrm>
            <a:off x="3584848" y="5805264"/>
            <a:ext cx="2880319"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zh-CN" altLang="zh-CN" sz="2400" b="1" dirty="0">
                <a:latin typeface="+mn-lt"/>
                <a:ea typeface="黑体" pitchFamily="2" charset="-122"/>
                <a:cs typeface="Times New Roman" pitchFamily="18" charset="0"/>
              </a:rPr>
              <a:t>分组突发</a:t>
            </a:r>
            <a:endParaRPr lang="zh-CN" altLang="en-US" sz="2400" b="1" dirty="0">
              <a:latin typeface="+mn-lt"/>
              <a:ea typeface="黑体" pitchFamily="2" charset="-122"/>
              <a:cs typeface="Times New Roman" pitchFamily="18" charset="0"/>
            </a:endParaRPr>
          </a:p>
        </p:txBody>
      </p:sp>
    </p:spTree>
    <p:extLst>
      <p:ext uri="{BB962C8B-B14F-4D97-AF65-F5344CB8AC3E}">
        <p14:creationId xmlns:p14="http://schemas.microsoft.com/office/powerpoint/2010/main" val="35132496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algn="ctr"/>
            <a:r>
              <a:rPr lang="zh-CN" altLang="en-US" sz="4000" dirty="0"/>
              <a:t>全双工方式工作的吉比特以太网</a:t>
            </a:r>
          </a:p>
        </p:txBody>
      </p:sp>
      <p:sp>
        <p:nvSpPr>
          <p:cNvPr id="4884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当吉比特以太网工作在全双工方式时（即通信双方可同时进行发送和接收数据），</a:t>
            </a:r>
            <a:r>
              <a:rPr lang="zh-CN" altLang="en-US" dirty="0">
                <a:solidFill>
                  <a:srgbClr val="FF0000"/>
                </a:solidFill>
              </a:rPr>
              <a:t>不使用载波延伸和分组突发。</a:t>
            </a:r>
          </a:p>
        </p:txBody>
      </p:sp>
    </p:spTree>
    <p:extLst>
      <p:ext uri="{BB962C8B-B14F-4D97-AF65-F5344CB8AC3E}">
        <p14:creationId xmlns:p14="http://schemas.microsoft.com/office/powerpoint/2010/main" val="270417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zh-CN" dirty="0"/>
              <a:t>3.  </a:t>
            </a:r>
            <a:r>
              <a:rPr lang="zh-CN" altLang="en-US" dirty="0"/>
              <a:t>差错检测</a:t>
            </a:r>
          </a:p>
        </p:txBody>
      </p:sp>
      <p:sp>
        <p:nvSpPr>
          <p:cNvPr id="365571" name="Rectangle 3"/>
          <p:cNvSpPr>
            <a:spLocks noGrp="1" noChangeArrowheads="1"/>
          </p:cNvSpPr>
          <p:nvPr>
            <p:ph idx="1"/>
          </p:nvPr>
        </p:nvSpPr>
        <p:spPr/>
        <p:txBody>
          <a:bodyPr/>
          <a:lstStyle/>
          <a:p>
            <a:r>
              <a:rPr lang="zh-CN" altLang="en-US" dirty="0">
                <a:solidFill>
                  <a:srgbClr val="00B050"/>
                </a:solidFill>
              </a:rPr>
              <a:t>在传输过程中可能会产生比特差错：</a:t>
            </a:r>
            <a:r>
              <a:rPr lang="en-US" altLang="zh-CN" dirty="0">
                <a:solidFill>
                  <a:srgbClr val="00B050"/>
                </a:solidFill>
              </a:rPr>
              <a:t>1 </a:t>
            </a:r>
            <a:r>
              <a:rPr lang="zh-CN" altLang="en-US" dirty="0">
                <a:solidFill>
                  <a:srgbClr val="00B050"/>
                </a:solidFill>
              </a:rPr>
              <a:t>可能会变成 </a:t>
            </a:r>
            <a:r>
              <a:rPr lang="en-US" altLang="zh-CN" dirty="0">
                <a:solidFill>
                  <a:srgbClr val="00B050"/>
                </a:solidFill>
              </a:rPr>
              <a:t>0 </a:t>
            </a:r>
            <a:r>
              <a:rPr lang="zh-CN" altLang="en-US" dirty="0">
                <a:solidFill>
                  <a:srgbClr val="00B050"/>
                </a:solidFill>
              </a:rPr>
              <a:t>而 </a:t>
            </a:r>
            <a:r>
              <a:rPr lang="en-US" altLang="zh-CN" dirty="0">
                <a:solidFill>
                  <a:srgbClr val="00B050"/>
                </a:solidFill>
              </a:rPr>
              <a:t>0 </a:t>
            </a:r>
            <a:r>
              <a:rPr lang="zh-CN" altLang="en-US" dirty="0">
                <a:solidFill>
                  <a:srgbClr val="00B050"/>
                </a:solidFill>
              </a:rPr>
              <a:t>也可能变成 </a:t>
            </a:r>
            <a:r>
              <a:rPr lang="en-US" altLang="zh-CN" dirty="0">
                <a:solidFill>
                  <a:srgbClr val="00B050"/>
                </a:solidFill>
              </a:rPr>
              <a:t>1</a:t>
            </a:r>
            <a:r>
              <a:rPr lang="zh-CN" altLang="en-US" dirty="0">
                <a:solidFill>
                  <a:srgbClr val="00B050"/>
                </a:solidFill>
              </a:rPr>
              <a:t>。</a:t>
            </a:r>
          </a:p>
          <a:p>
            <a:r>
              <a:rPr lang="zh-CN" altLang="en-US" dirty="0"/>
              <a:t>在一段时间内，传输错误的比特占所传输比特总数的比率称为</a:t>
            </a:r>
            <a:r>
              <a:rPr lang="zh-CN" altLang="en-US" dirty="0">
                <a:solidFill>
                  <a:srgbClr val="FF0000"/>
                </a:solidFill>
              </a:rPr>
              <a:t>误码率</a:t>
            </a:r>
            <a:r>
              <a:rPr lang="zh-CN" altLang="en-US" dirty="0"/>
              <a:t> </a:t>
            </a:r>
            <a:r>
              <a:rPr lang="en-US" altLang="zh-CN" dirty="0"/>
              <a:t>BER (Bit Error Rate)</a:t>
            </a:r>
            <a:r>
              <a:rPr lang="zh-CN" altLang="en-US" dirty="0"/>
              <a:t>。</a:t>
            </a:r>
          </a:p>
          <a:p>
            <a:r>
              <a:rPr lang="zh-CN" altLang="en-US" dirty="0"/>
              <a:t>误码率与信噪比有很大的关系。</a:t>
            </a:r>
          </a:p>
          <a:p>
            <a:r>
              <a:rPr lang="zh-CN" altLang="en-US" dirty="0"/>
              <a:t>为了保证数据传输的可靠性，在计算机网络传输数据时，必须采用各种差错检测措施。 </a:t>
            </a:r>
          </a:p>
        </p:txBody>
      </p:sp>
    </p:spTree>
    <p:extLst>
      <p:ext uri="{BB962C8B-B14F-4D97-AF65-F5344CB8AC3E}">
        <p14:creationId xmlns:p14="http://schemas.microsoft.com/office/powerpoint/2010/main" val="14055206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algn="ctr"/>
            <a:r>
              <a:rPr lang="zh-CN" altLang="en-US"/>
              <a:t>吉比特以太网的配置举例 </a:t>
            </a:r>
          </a:p>
        </p:txBody>
      </p:sp>
      <p:grpSp>
        <p:nvGrpSpPr>
          <p:cNvPr id="3" name="组合 2"/>
          <p:cNvGrpSpPr/>
          <p:nvPr/>
        </p:nvGrpSpPr>
        <p:grpSpPr>
          <a:xfrm>
            <a:off x="1280592" y="1484412"/>
            <a:ext cx="7857729" cy="4032820"/>
            <a:chOff x="1343743" y="1412776"/>
            <a:chExt cx="7857729" cy="4032820"/>
          </a:xfrm>
        </p:grpSpPr>
        <p:sp>
          <p:nvSpPr>
            <p:cNvPr id="489475" name="Line 3"/>
            <p:cNvSpPr>
              <a:spLocks noChangeShapeType="1"/>
            </p:cNvSpPr>
            <p:nvPr/>
          </p:nvSpPr>
          <p:spPr bwMode="auto">
            <a:xfrm flipH="1">
              <a:off x="2029940" y="4239096"/>
              <a:ext cx="85989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6" name="Line 4"/>
            <p:cNvSpPr>
              <a:spLocks noChangeShapeType="1"/>
            </p:cNvSpPr>
            <p:nvPr/>
          </p:nvSpPr>
          <p:spPr bwMode="auto">
            <a:xfrm flipH="1">
              <a:off x="2717858" y="4239096"/>
              <a:ext cx="256248"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7" name="Line 5"/>
            <p:cNvSpPr>
              <a:spLocks noChangeShapeType="1"/>
            </p:cNvSpPr>
            <p:nvPr/>
          </p:nvSpPr>
          <p:spPr bwMode="auto">
            <a:xfrm>
              <a:off x="3232074" y="4239096"/>
              <a:ext cx="256250"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8" name="Line 6"/>
            <p:cNvSpPr>
              <a:spLocks noChangeShapeType="1"/>
            </p:cNvSpPr>
            <p:nvPr/>
          </p:nvSpPr>
          <p:spPr bwMode="auto">
            <a:xfrm>
              <a:off x="3488324" y="4239096"/>
              <a:ext cx="77218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79" name="Line 7"/>
            <p:cNvSpPr>
              <a:spLocks noChangeShapeType="1"/>
            </p:cNvSpPr>
            <p:nvPr/>
          </p:nvSpPr>
          <p:spPr bwMode="auto">
            <a:xfrm flipH="1">
              <a:off x="6112726" y="4239096"/>
              <a:ext cx="858176"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0" name="Line 8"/>
            <p:cNvSpPr>
              <a:spLocks noChangeShapeType="1"/>
            </p:cNvSpPr>
            <p:nvPr/>
          </p:nvSpPr>
          <p:spPr bwMode="auto">
            <a:xfrm flipH="1">
              <a:off x="6884912" y="4239096"/>
              <a:ext cx="256250" cy="6873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1" name="Line 9"/>
            <p:cNvSpPr>
              <a:spLocks noChangeShapeType="1"/>
            </p:cNvSpPr>
            <p:nvPr/>
          </p:nvSpPr>
          <p:spPr bwMode="auto">
            <a:xfrm>
              <a:off x="7399131" y="4239096"/>
              <a:ext cx="256248" cy="763588"/>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2" name="Line 10"/>
            <p:cNvSpPr>
              <a:spLocks noChangeShapeType="1"/>
            </p:cNvSpPr>
            <p:nvPr/>
          </p:nvSpPr>
          <p:spPr bwMode="auto">
            <a:xfrm>
              <a:off x="7569389" y="4158134"/>
              <a:ext cx="963083" cy="90011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3" name="Line 11"/>
            <p:cNvSpPr>
              <a:spLocks noChangeShapeType="1"/>
            </p:cNvSpPr>
            <p:nvPr/>
          </p:nvSpPr>
          <p:spPr bwMode="auto">
            <a:xfrm>
              <a:off x="5634624" y="2630959"/>
              <a:ext cx="1544373"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84" name="Line 12"/>
            <p:cNvSpPr>
              <a:spLocks noChangeShapeType="1"/>
            </p:cNvSpPr>
            <p:nvPr/>
          </p:nvSpPr>
          <p:spPr bwMode="auto">
            <a:xfrm>
              <a:off x="5634624" y="2173759"/>
              <a:ext cx="85817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pic>
          <p:nvPicPr>
            <p:cNvPr id="48948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982"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86"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4831" y="148478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87" name="Text Box 15"/>
            <p:cNvSpPr txBox="1">
              <a:spLocks noChangeArrowheads="1"/>
            </p:cNvSpPr>
            <p:nvPr/>
          </p:nvSpPr>
          <p:spPr bwMode="auto">
            <a:xfrm>
              <a:off x="2440971" y="2313460"/>
              <a:ext cx="1709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itchFamily="2" charset="-122"/>
                </a:rPr>
                <a:t>1 </a:t>
              </a:r>
              <a:r>
                <a:rPr kumimoji="1" lang="en-US" altLang="zh-CN" sz="2000" b="1" dirty="0" err="1">
                  <a:solidFill>
                    <a:srgbClr val="0000CC"/>
                  </a:solidFill>
                  <a:latin typeface="+mn-lt"/>
                  <a:ea typeface="黑体" pitchFamily="2" charset="-122"/>
                </a:rPr>
                <a:t>Gbit</a:t>
              </a:r>
              <a:r>
                <a:rPr kumimoji="1" lang="en-US" altLang="zh-CN" sz="2000" b="1" dirty="0">
                  <a:solidFill>
                    <a:srgbClr val="0000CC"/>
                  </a:solidFill>
                  <a:latin typeface="+mn-lt"/>
                  <a:ea typeface="黑体" pitchFamily="2" charset="-122"/>
                </a:rPr>
                <a:t>/s </a:t>
              </a:r>
              <a:r>
                <a:rPr kumimoji="1" lang="zh-CN" altLang="en-US" sz="2000" b="1" dirty="0">
                  <a:solidFill>
                    <a:srgbClr val="0000CC"/>
                  </a:solidFill>
                  <a:latin typeface="+mn-lt"/>
                  <a:ea typeface="黑体" pitchFamily="2" charset="-122"/>
                </a:rPr>
                <a:t>链路</a:t>
              </a:r>
            </a:p>
          </p:txBody>
        </p:sp>
        <p:sp>
          <p:nvSpPr>
            <p:cNvPr id="489488" name="AutoShape 16"/>
            <p:cNvSpPr>
              <a:spLocks noChangeArrowheads="1"/>
            </p:cNvSpPr>
            <p:nvPr/>
          </p:nvSpPr>
          <p:spPr bwMode="auto">
            <a:xfrm>
              <a:off x="4401533" y="1672110"/>
              <a:ext cx="1319081" cy="1189037"/>
            </a:xfrm>
            <a:prstGeom prst="cube">
              <a:avLst>
                <a:gd name="adj" fmla="val 12981"/>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89" name="Text Box 17"/>
            <p:cNvSpPr txBox="1">
              <a:spLocks noChangeArrowheads="1"/>
            </p:cNvSpPr>
            <p:nvPr/>
          </p:nvSpPr>
          <p:spPr bwMode="auto">
            <a:xfrm>
              <a:off x="4484446" y="1818160"/>
              <a:ext cx="9589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itchFamily="2" charset="-122"/>
                </a:rPr>
                <a:t>吉比特</a:t>
              </a:r>
            </a:p>
            <a:p>
              <a:pPr algn="ctr"/>
              <a:r>
                <a:rPr kumimoji="1" lang="zh-CN" altLang="en-US" sz="2000" b="1">
                  <a:solidFill>
                    <a:srgbClr val="0000CC"/>
                  </a:solidFill>
                  <a:latin typeface="+mn-lt"/>
                  <a:ea typeface="黑体" pitchFamily="2" charset="-122"/>
                </a:rPr>
                <a:t>交换</a:t>
              </a:r>
            </a:p>
            <a:p>
              <a:pPr algn="ctr"/>
              <a:r>
                <a:rPr kumimoji="1" lang="zh-CN" altLang="en-US" sz="2000" b="1">
                  <a:solidFill>
                    <a:srgbClr val="0000CC"/>
                  </a:solidFill>
                  <a:latin typeface="+mn-lt"/>
                  <a:ea typeface="黑体" pitchFamily="2" charset="-122"/>
                </a:rPr>
                <a:t>集线器</a:t>
              </a:r>
            </a:p>
          </p:txBody>
        </p:sp>
        <p:pic>
          <p:nvPicPr>
            <p:cNvPr id="489490" name="Picture 1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3008" y="1865785"/>
              <a:ext cx="773906"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491" name="AutoShape 19"/>
            <p:cNvSpPr>
              <a:spLocks noChangeArrowheads="1"/>
            </p:cNvSpPr>
            <p:nvPr/>
          </p:nvSpPr>
          <p:spPr bwMode="auto">
            <a:xfrm>
              <a:off x="2717858" y="3559647"/>
              <a:ext cx="856456" cy="765175"/>
            </a:xfrm>
            <a:prstGeom prst="cube">
              <a:avLst>
                <a:gd name="adj" fmla="val 1298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92" name="AutoShape 20"/>
            <p:cNvSpPr>
              <a:spLocks noChangeArrowheads="1"/>
            </p:cNvSpPr>
            <p:nvPr/>
          </p:nvSpPr>
          <p:spPr bwMode="auto">
            <a:xfrm>
              <a:off x="6884912" y="3559647"/>
              <a:ext cx="858177" cy="765175"/>
            </a:xfrm>
            <a:prstGeom prst="cube">
              <a:avLst>
                <a:gd name="adj" fmla="val 1298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489493" name="Text Box 21"/>
            <p:cNvSpPr txBox="1">
              <a:spLocks noChangeArrowheads="1"/>
            </p:cNvSpPr>
            <p:nvPr/>
          </p:nvSpPr>
          <p:spPr bwMode="auto">
            <a:xfrm>
              <a:off x="3728864" y="3635847"/>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百兆比特或吉比特集线器</a:t>
              </a:r>
            </a:p>
          </p:txBody>
        </p:sp>
        <p:sp>
          <p:nvSpPr>
            <p:cNvPr id="489494" name="Freeform 22"/>
            <p:cNvSpPr>
              <a:spLocks/>
            </p:cNvSpPr>
            <p:nvPr/>
          </p:nvSpPr>
          <p:spPr bwMode="auto">
            <a:xfrm>
              <a:off x="3146085" y="2861147"/>
              <a:ext cx="1544373"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5" name="Freeform 23"/>
            <p:cNvSpPr>
              <a:spLocks/>
            </p:cNvSpPr>
            <p:nvPr/>
          </p:nvSpPr>
          <p:spPr bwMode="auto">
            <a:xfrm flipH="1">
              <a:off x="5462645" y="2861147"/>
              <a:ext cx="1847056" cy="765175"/>
            </a:xfrm>
            <a:custGeom>
              <a:avLst/>
              <a:gdLst>
                <a:gd name="T0" fmla="*/ 0 w 768"/>
                <a:gd name="T1" fmla="*/ 480 h 480"/>
                <a:gd name="T2" fmla="*/ 0 w 768"/>
                <a:gd name="T3" fmla="*/ 240 h 480"/>
                <a:gd name="T4" fmla="*/ 768 w 768"/>
                <a:gd name="T5" fmla="*/ 240 h 480"/>
                <a:gd name="T6" fmla="*/ 768 w 768"/>
                <a:gd name="T7" fmla="*/ 0 h 480"/>
              </a:gdLst>
              <a:ahLst/>
              <a:cxnLst>
                <a:cxn ang="0">
                  <a:pos x="T0" y="T1"/>
                </a:cxn>
                <a:cxn ang="0">
                  <a:pos x="T2" y="T3"/>
                </a:cxn>
                <a:cxn ang="0">
                  <a:pos x="T4" y="T5"/>
                </a:cxn>
                <a:cxn ang="0">
                  <a:pos x="T6" y="T7"/>
                </a:cxn>
              </a:cxnLst>
              <a:rect l="0" t="0" r="r" b="b"/>
              <a:pathLst>
                <a:path w="768" h="480">
                  <a:moveTo>
                    <a:pt x="0" y="480"/>
                  </a:moveTo>
                  <a:lnTo>
                    <a:pt x="0" y="240"/>
                  </a:lnTo>
                  <a:lnTo>
                    <a:pt x="768" y="240"/>
                  </a:lnTo>
                  <a:lnTo>
                    <a:pt x="768"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6" name="Line 24"/>
            <p:cNvSpPr>
              <a:spLocks noChangeShapeType="1"/>
            </p:cNvSpPr>
            <p:nvPr/>
          </p:nvSpPr>
          <p:spPr bwMode="auto">
            <a:xfrm>
              <a:off x="7655378" y="3931121"/>
              <a:ext cx="85989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497" name="Line 25"/>
            <p:cNvSpPr>
              <a:spLocks noChangeShapeType="1"/>
            </p:cNvSpPr>
            <p:nvPr/>
          </p:nvSpPr>
          <p:spPr bwMode="auto">
            <a:xfrm>
              <a:off x="1857961" y="3931121"/>
              <a:ext cx="85989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pic>
          <p:nvPicPr>
            <p:cNvPr id="489498" name="Picture 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9285" y="3243734"/>
              <a:ext cx="772187"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499" name="Picture 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743" y="3319934"/>
              <a:ext cx="7721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0"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9251"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1"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2520"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2"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5788"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3"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8004"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4"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190" y="4848696"/>
              <a:ext cx="65868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5"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0657" y="4848696"/>
              <a:ext cx="6604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9506"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8389" y="4848696"/>
              <a:ext cx="65696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9507" name="Line 35"/>
            <p:cNvSpPr>
              <a:spLocks noChangeShapeType="1"/>
            </p:cNvSpPr>
            <p:nvPr/>
          </p:nvSpPr>
          <p:spPr bwMode="auto">
            <a:xfrm>
              <a:off x="1343743" y="2103909"/>
              <a:ext cx="944166"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508" name="Line 36"/>
            <p:cNvSpPr>
              <a:spLocks noChangeShapeType="1"/>
            </p:cNvSpPr>
            <p:nvPr/>
          </p:nvSpPr>
          <p:spPr bwMode="auto">
            <a:xfrm>
              <a:off x="1343743" y="2486496"/>
              <a:ext cx="944166" cy="0"/>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489509" name="Text Box 37"/>
            <p:cNvSpPr txBox="1">
              <a:spLocks noChangeArrowheads="1"/>
            </p:cNvSpPr>
            <p:nvPr/>
          </p:nvSpPr>
          <p:spPr bwMode="auto">
            <a:xfrm>
              <a:off x="2317145" y="1908647"/>
              <a:ext cx="20088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itchFamily="2" charset="-122"/>
                </a:rPr>
                <a:t>100 </a:t>
              </a:r>
              <a:r>
                <a:rPr kumimoji="1" lang="en-US" altLang="zh-CN" sz="2000" b="1" dirty="0" err="1">
                  <a:solidFill>
                    <a:srgbClr val="0000CC"/>
                  </a:solidFill>
                  <a:latin typeface="+mn-lt"/>
                  <a:ea typeface="黑体" pitchFamily="2" charset="-122"/>
                </a:rPr>
                <a:t>Mbit</a:t>
              </a:r>
              <a:r>
                <a:rPr kumimoji="1" lang="en-US" altLang="zh-CN" sz="2000" b="1" dirty="0">
                  <a:solidFill>
                    <a:srgbClr val="0000CC"/>
                  </a:solidFill>
                  <a:latin typeface="+mn-lt"/>
                  <a:ea typeface="黑体" pitchFamily="2" charset="-122"/>
                </a:rPr>
                <a:t>/s </a:t>
              </a:r>
              <a:r>
                <a:rPr kumimoji="1" lang="zh-CN" altLang="en-US" sz="2000" b="1" dirty="0">
                  <a:solidFill>
                    <a:srgbClr val="0000CC"/>
                  </a:solidFill>
                  <a:latin typeface="+mn-lt"/>
                  <a:ea typeface="黑体" pitchFamily="2" charset="-122"/>
                </a:rPr>
                <a:t>链路</a:t>
              </a:r>
            </a:p>
          </p:txBody>
        </p:sp>
        <p:sp>
          <p:nvSpPr>
            <p:cNvPr id="489510" name="Text Box 38"/>
            <p:cNvSpPr txBox="1">
              <a:spLocks noChangeArrowheads="1"/>
            </p:cNvSpPr>
            <p:nvPr/>
          </p:nvSpPr>
          <p:spPr bwMode="auto">
            <a:xfrm>
              <a:off x="6939945" y="141277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itchFamily="2" charset="-122"/>
                </a:rPr>
                <a:t>中央服务器</a:t>
              </a:r>
            </a:p>
          </p:txBody>
        </p:sp>
      </p:grpSp>
    </p:spTree>
    <p:extLst>
      <p:ext uri="{BB962C8B-B14F-4D97-AF65-F5344CB8AC3E}">
        <p14:creationId xmlns:p14="http://schemas.microsoft.com/office/powerpoint/2010/main" val="1232615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3600" dirty="0"/>
              <a:t>3.5.3   10 </a:t>
            </a:r>
            <a:r>
              <a:rPr lang="zh-CN" altLang="en-US" sz="3600" dirty="0"/>
              <a:t>吉比特以太网和更快的以太网</a:t>
            </a:r>
          </a:p>
        </p:txBody>
      </p:sp>
      <p:sp>
        <p:nvSpPr>
          <p:cNvPr id="490499" name="Rectangle 3"/>
          <p:cNvSpPr>
            <a:spLocks noGrp="1" noChangeArrowheads="1"/>
          </p:cNvSpPr>
          <p:nvPr>
            <p:ph idx="1"/>
          </p:nvPr>
        </p:nvSpPr>
        <p:spPr/>
        <p:txBody>
          <a:bodyPr/>
          <a:lstStyle/>
          <a:p>
            <a:r>
              <a:rPr lang="en-US" altLang="zh-CN" dirty="0"/>
              <a:t>10 </a:t>
            </a:r>
            <a:r>
              <a:rPr lang="zh-CN" altLang="en-US" dirty="0"/>
              <a:t>吉比特以太网（</a:t>
            </a:r>
            <a:r>
              <a:rPr lang="en-US" altLang="zh-CN" dirty="0"/>
              <a:t>10GE</a:t>
            </a:r>
            <a:r>
              <a:rPr lang="zh-CN" altLang="en-US" dirty="0"/>
              <a:t>）</a:t>
            </a:r>
            <a:r>
              <a:rPr lang="zh-CN" altLang="zh-CN" dirty="0"/>
              <a:t>并非把吉比特以太网的速率简单地提高到</a:t>
            </a:r>
            <a:r>
              <a:rPr lang="en-US" altLang="zh-CN" dirty="0"/>
              <a:t> 10 </a:t>
            </a:r>
            <a:r>
              <a:rPr lang="zh-CN" altLang="zh-CN" dirty="0"/>
              <a:t>倍</a:t>
            </a:r>
            <a:r>
              <a:rPr lang="zh-CN" altLang="en-US" dirty="0"/>
              <a:t>，其主要特点有：</a:t>
            </a:r>
            <a:endParaRPr lang="en-US" altLang="zh-CN" dirty="0"/>
          </a:p>
          <a:p>
            <a:pPr lvl="1"/>
            <a:r>
              <a:rPr lang="zh-CN" altLang="en-US" dirty="0"/>
              <a:t>与 </a:t>
            </a:r>
            <a:r>
              <a:rPr lang="en-US" altLang="zh-CN" dirty="0"/>
              <a:t>10</a:t>
            </a:r>
            <a:r>
              <a:rPr lang="en-US" altLang="zh-CN" sz="2400" dirty="0"/>
              <a:t> </a:t>
            </a:r>
            <a:r>
              <a:rPr lang="en-US" altLang="zh-CN" dirty="0" err="1"/>
              <a:t>Mbit</a:t>
            </a:r>
            <a:r>
              <a:rPr lang="en-US" altLang="zh-CN" dirty="0"/>
              <a:t>/s</a:t>
            </a:r>
            <a:r>
              <a:rPr lang="zh-CN" altLang="en-US" dirty="0"/>
              <a:t>、</a:t>
            </a:r>
            <a:r>
              <a:rPr lang="en-US" altLang="zh-CN" dirty="0"/>
              <a:t>100</a:t>
            </a:r>
            <a:r>
              <a:rPr lang="en-US" altLang="zh-CN" sz="2400" dirty="0"/>
              <a:t> </a:t>
            </a:r>
            <a:r>
              <a:rPr lang="en-US" altLang="zh-CN" dirty="0" err="1"/>
              <a:t>Mbit</a:t>
            </a:r>
            <a:r>
              <a:rPr lang="en-US" altLang="zh-CN" dirty="0"/>
              <a:t>/s </a:t>
            </a:r>
            <a:r>
              <a:rPr lang="zh-CN" altLang="en-US" dirty="0"/>
              <a:t>和 </a:t>
            </a:r>
            <a:r>
              <a:rPr lang="en-US" altLang="zh-CN" dirty="0"/>
              <a:t>1</a:t>
            </a:r>
            <a:r>
              <a:rPr lang="en-US" altLang="zh-CN" sz="2000" dirty="0"/>
              <a:t> </a:t>
            </a:r>
            <a:r>
              <a:rPr lang="en-US" altLang="zh-CN" dirty="0" err="1"/>
              <a:t>Gbit</a:t>
            </a:r>
            <a:r>
              <a:rPr lang="en-US" altLang="zh-CN" dirty="0"/>
              <a:t>/s </a:t>
            </a:r>
            <a:r>
              <a:rPr lang="zh-CN" altLang="en-US" dirty="0"/>
              <a:t>以太网的帧格式完全相同。</a:t>
            </a:r>
          </a:p>
          <a:p>
            <a:pPr lvl="1"/>
            <a:r>
              <a:rPr lang="zh-CN" altLang="en-US" dirty="0"/>
              <a:t>保留了 </a:t>
            </a:r>
            <a:r>
              <a:rPr lang="en-US" altLang="zh-CN" dirty="0"/>
              <a:t>802.3 </a:t>
            </a:r>
            <a:r>
              <a:rPr lang="zh-CN" altLang="en-US" dirty="0"/>
              <a:t>标准规定的以太网最小和最大帧长，便于升级。</a:t>
            </a:r>
          </a:p>
          <a:p>
            <a:pPr lvl="1"/>
            <a:r>
              <a:rPr lang="zh-CN" altLang="en-US" dirty="0">
                <a:solidFill>
                  <a:srgbClr val="00B050"/>
                </a:solidFill>
              </a:rPr>
              <a:t>不再使用铜线而只使用光纤作为传输媒体。</a:t>
            </a:r>
          </a:p>
          <a:p>
            <a:pPr lvl="1"/>
            <a:r>
              <a:rPr lang="zh-CN" altLang="en-US" dirty="0">
                <a:solidFill>
                  <a:srgbClr val="FF0000"/>
                </a:solidFill>
              </a:rPr>
              <a:t>只工作在全双工方式，</a:t>
            </a:r>
            <a:r>
              <a:rPr lang="zh-CN" altLang="en-US" dirty="0"/>
              <a:t>因此没有争用问题，也不使用 </a:t>
            </a:r>
            <a:r>
              <a:rPr lang="en-US" altLang="zh-CN" dirty="0"/>
              <a:t>CSMA/CD </a:t>
            </a:r>
            <a:r>
              <a:rPr lang="zh-CN" altLang="en-US" dirty="0"/>
              <a:t>协议。    </a:t>
            </a:r>
          </a:p>
        </p:txBody>
      </p:sp>
    </p:spTree>
    <p:extLst>
      <p:ext uri="{BB962C8B-B14F-4D97-AF65-F5344CB8AC3E}">
        <p14:creationId xmlns:p14="http://schemas.microsoft.com/office/powerpoint/2010/main" val="1061483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49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049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0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10 </a:t>
            </a:r>
            <a:r>
              <a:rPr lang="zh-CN" altLang="en-US" dirty="0"/>
              <a:t>吉比特以太网的物理层</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04576040"/>
              </p:ext>
            </p:extLst>
          </p:nvPr>
        </p:nvGraphicFramePr>
        <p:xfrm>
          <a:off x="632520" y="2105209"/>
          <a:ext cx="8928992" cy="3027016"/>
        </p:xfrm>
        <a:graphic>
          <a:graphicData uri="http://schemas.openxmlformats.org/drawingml/2006/table">
            <a:tbl>
              <a:tblPr firstRow="1" firstCol="1" lastRow="1" lastCol="1" bandRow="1" bandCol="1"/>
              <a:tblGrid>
                <a:gridCol w="20162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3960440">
                  <a:extLst>
                    <a:ext uri="{9D8B030D-6E8A-4147-A177-3AD203B41FA5}">
                      <a16:colId xmlns:a16="http://schemas.microsoft.com/office/drawing/2014/main" val="20003"/>
                    </a:ext>
                  </a:extLst>
                </a:gridCol>
              </a:tblGrid>
              <a:tr h="603711">
                <a:tc>
                  <a:txBody>
                    <a:bodyPr/>
                    <a:lstStyle/>
                    <a:p>
                      <a:pPr algn="ctr">
                        <a:lnSpc>
                          <a:spcPct val="100000"/>
                        </a:lnSpc>
                        <a:spcAft>
                          <a:spcPts val="0"/>
                        </a:spcAft>
                        <a:tabLst>
                          <a:tab pos="1752600" algn="l"/>
                        </a:tabLst>
                      </a:pPr>
                      <a:r>
                        <a:rPr lang="zh-CN" sz="2400" b="1" dirty="0">
                          <a:effectLst/>
                          <a:latin typeface="+mn-lt"/>
                          <a:ea typeface="黑体" pitchFamily="2" charset="-122"/>
                        </a:rPr>
                        <a:t>名称</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a:effectLst/>
                          <a:latin typeface="+mn-lt"/>
                          <a:ea typeface="黑体" pitchFamily="2" charset="-122"/>
                        </a:rPr>
                        <a:t>媒体</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网段最大长度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zh-CN" sz="2400" b="1" dirty="0">
                          <a:effectLst/>
                          <a:latin typeface="+mn-lt"/>
                          <a:ea typeface="黑体" pitchFamily="2" charset="-122"/>
                        </a:rPr>
                        <a:t>特点</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484661">
                <a:tc>
                  <a:txBody>
                    <a:bodyPr/>
                    <a:lstStyle/>
                    <a:p>
                      <a:pPr algn="just">
                        <a:lnSpc>
                          <a:spcPct val="100000"/>
                        </a:lnSpc>
                        <a:spcAft>
                          <a:spcPts val="0"/>
                        </a:spcAft>
                        <a:tabLst>
                          <a:tab pos="1752600" algn="l"/>
                        </a:tabLst>
                      </a:pPr>
                      <a:r>
                        <a:rPr lang="en-US" sz="2000" b="1" dirty="0">
                          <a:effectLst/>
                          <a:latin typeface="+mn-lt"/>
                          <a:ea typeface="黑体" pitchFamily="2" charset="-122"/>
                        </a:rPr>
                        <a:t>10GBASE-SR</a:t>
                      </a:r>
                      <a:endParaRPr lang="zh-CN" sz="2000" b="1" dirty="0">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300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itchFamily="2" charset="-122"/>
                        </a:rPr>
                        <a:t>多模光纤（</a:t>
                      </a:r>
                      <a:r>
                        <a:rPr lang="en-US" sz="2000" b="1">
                          <a:effectLst/>
                          <a:latin typeface="+mn-lt"/>
                          <a:ea typeface="黑体" pitchFamily="2" charset="-122"/>
                        </a:rPr>
                        <a:t>0.85 </a:t>
                      </a:r>
                      <a:r>
                        <a:rPr lang="en-US" sz="2000" b="1">
                          <a:effectLst/>
                          <a:latin typeface="+mn-lt"/>
                          <a:ea typeface="黑体" pitchFamily="2" charset="-122"/>
                          <a:sym typeface="Symbol"/>
                        </a:rPr>
                        <a:t></a:t>
                      </a:r>
                      <a:r>
                        <a:rPr lang="en-US" sz="2000" b="1">
                          <a:effectLst/>
                          <a:latin typeface="+mn-lt"/>
                          <a:ea typeface="黑体" pitchFamily="2" charset="-122"/>
                        </a:rPr>
                        <a:t>m</a:t>
                      </a:r>
                      <a:r>
                        <a:rPr lang="zh-CN" sz="2000" b="1">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661">
                <a:tc>
                  <a:txBody>
                    <a:bodyPr/>
                    <a:lstStyle/>
                    <a:p>
                      <a:pPr algn="just">
                        <a:lnSpc>
                          <a:spcPct val="100000"/>
                        </a:lnSpc>
                        <a:spcAft>
                          <a:spcPts val="0"/>
                        </a:spcAft>
                        <a:tabLst>
                          <a:tab pos="1752600" algn="l"/>
                        </a:tabLst>
                      </a:pPr>
                      <a:r>
                        <a:rPr lang="en-US" sz="2000" b="1">
                          <a:effectLst/>
                          <a:latin typeface="+mn-lt"/>
                          <a:ea typeface="黑体" pitchFamily="2" charset="-122"/>
                        </a:rPr>
                        <a:t>10GBASE-LR</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10 km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a:effectLst/>
                          <a:latin typeface="+mn-lt"/>
                          <a:ea typeface="黑体" pitchFamily="2" charset="-122"/>
                        </a:rPr>
                        <a:t>单模光纤（</a:t>
                      </a:r>
                      <a:r>
                        <a:rPr lang="en-US" sz="2000" b="1">
                          <a:effectLst/>
                          <a:latin typeface="+mn-lt"/>
                          <a:ea typeface="黑体" pitchFamily="2" charset="-122"/>
                        </a:rPr>
                        <a:t>1.3 </a:t>
                      </a:r>
                      <a:r>
                        <a:rPr lang="en-US" sz="2000" b="1">
                          <a:effectLst/>
                          <a:latin typeface="+mn-lt"/>
                          <a:ea typeface="黑体" pitchFamily="2" charset="-122"/>
                          <a:sym typeface="Symbol"/>
                        </a:rPr>
                        <a:t></a:t>
                      </a:r>
                      <a:r>
                        <a:rPr lang="en-US" sz="2000" b="1">
                          <a:effectLst/>
                          <a:latin typeface="+mn-lt"/>
                          <a:ea typeface="黑体" pitchFamily="2" charset="-122"/>
                        </a:rPr>
                        <a:t>m</a:t>
                      </a:r>
                      <a:r>
                        <a:rPr lang="zh-CN" sz="2000" b="1">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4661">
                <a:tc>
                  <a:txBody>
                    <a:bodyPr/>
                    <a:lstStyle/>
                    <a:p>
                      <a:pPr algn="just">
                        <a:lnSpc>
                          <a:spcPct val="100000"/>
                        </a:lnSpc>
                        <a:spcAft>
                          <a:spcPts val="0"/>
                        </a:spcAft>
                        <a:tabLst>
                          <a:tab pos="1752600" algn="l"/>
                        </a:tabLst>
                      </a:pPr>
                      <a:r>
                        <a:rPr lang="en-US" sz="2000" b="1">
                          <a:effectLst/>
                          <a:latin typeface="+mn-lt"/>
                          <a:ea typeface="黑体" pitchFamily="2" charset="-122"/>
                        </a:rPr>
                        <a:t>10GBASE-ER</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光缆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40 km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单模光纤（</a:t>
                      </a:r>
                      <a:r>
                        <a:rPr lang="en-US" sz="2000" b="1" dirty="0">
                          <a:effectLst/>
                          <a:latin typeface="+mn-lt"/>
                          <a:ea typeface="黑体" pitchFamily="2" charset="-122"/>
                        </a:rPr>
                        <a:t>1.5 </a:t>
                      </a:r>
                      <a:r>
                        <a:rPr lang="en-US" sz="2000" b="1" dirty="0">
                          <a:effectLst/>
                          <a:latin typeface="+mn-lt"/>
                          <a:ea typeface="黑体" pitchFamily="2" charset="-122"/>
                          <a:sym typeface="Symbol"/>
                        </a:rPr>
                        <a:t></a:t>
                      </a:r>
                      <a:r>
                        <a:rPr lang="en-US" sz="2000" b="1" dirty="0">
                          <a:effectLst/>
                          <a:latin typeface="+mn-lt"/>
                          <a:ea typeface="黑体" pitchFamily="2" charset="-122"/>
                        </a:rPr>
                        <a:t>m</a:t>
                      </a:r>
                      <a:r>
                        <a:rPr lang="zh-CN" sz="2000" b="1" dirty="0">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4661">
                <a:tc>
                  <a:txBody>
                    <a:bodyPr/>
                    <a:lstStyle/>
                    <a:p>
                      <a:pPr algn="just">
                        <a:lnSpc>
                          <a:spcPct val="100000"/>
                        </a:lnSpc>
                        <a:spcAft>
                          <a:spcPts val="0"/>
                        </a:spcAft>
                        <a:tabLst>
                          <a:tab pos="1752600" algn="l"/>
                        </a:tabLst>
                      </a:pPr>
                      <a:r>
                        <a:rPr lang="pt-BR" sz="2000" b="1">
                          <a:effectLst/>
                          <a:latin typeface="+mn-lt"/>
                          <a:ea typeface="黑体" pitchFamily="2" charset="-122"/>
                        </a:rPr>
                        <a:t>10GBASE-CX4</a:t>
                      </a:r>
                      <a:endParaRPr lang="zh-CN" sz="2000" b="1">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a:effectLst/>
                          <a:latin typeface="+mn-lt"/>
                          <a:ea typeface="黑体" pitchFamily="2" charset="-122"/>
                        </a:rPr>
                        <a:t>铜缆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15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pt-BR" sz="2000" b="1" dirty="0">
                          <a:effectLst/>
                          <a:latin typeface="+mn-lt"/>
                          <a:ea typeface="黑体" pitchFamily="2" charset="-122"/>
                        </a:rPr>
                        <a:t>4 </a:t>
                      </a:r>
                      <a:r>
                        <a:rPr lang="zh-CN" sz="2000" b="1" dirty="0">
                          <a:effectLst/>
                          <a:latin typeface="+mn-lt"/>
                          <a:ea typeface="黑体" pitchFamily="2" charset="-122"/>
                        </a:rPr>
                        <a:t>对双芯同轴电缆</a:t>
                      </a:r>
                      <a:r>
                        <a:rPr lang="en-US" altLang="zh-CN" sz="2000" b="1" dirty="0">
                          <a:effectLst/>
                          <a:latin typeface="+mn-lt"/>
                          <a:ea typeface="黑体" pitchFamily="2" charset="-122"/>
                        </a:rPr>
                        <a:t> </a:t>
                      </a:r>
                      <a:r>
                        <a:rPr lang="pt-BR" sz="2000" b="1" dirty="0">
                          <a:effectLst/>
                          <a:latin typeface="+mn-lt"/>
                          <a:ea typeface="黑体" pitchFamily="2" charset="-122"/>
                        </a:rPr>
                        <a:t>(twinax)</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4661">
                <a:tc>
                  <a:txBody>
                    <a:bodyPr/>
                    <a:lstStyle/>
                    <a:p>
                      <a:pPr algn="just">
                        <a:lnSpc>
                          <a:spcPct val="100000"/>
                        </a:lnSpc>
                        <a:spcAft>
                          <a:spcPts val="0"/>
                        </a:spcAft>
                        <a:tabLst>
                          <a:tab pos="1752600" algn="l"/>
                        </a:tabLst>
                      </a:pPr>
                      <a:r>
                        <a:rPr lang="en-US" sz="2000" b="1" dirty="0">
                          <a:effectLst/>
                          <a:latin typeface="+mn-lt"/>
                          <a:ea typeface="黑体" pitchFamily="2" charset="-122"/>
                        </a:rPr>
                        <a:t>10GBASE-T</a:t>
                      </a:r>
                      <a:endParaRPr lang="zh-CN" sz="2000" b="1" dirty="0">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2000" b="1" dirty="0">
                          <a:effectLst/>
                          <a:latin typeface="+mn-lt"/>
                          <a:ea typeface="黑体" pitchFamily="2" charset="-122"/>
                        </a:rPr>
                        <a:t>铜缆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2000" b="1" dirty="0">
                          <a:effectLst/>
                          <a:latin typeface="+mn-lt"/>
                          <a:ea typeface="黑体" pitchFamily="2" charset="-122"/>
                        </a:rPr>
                        <a:t>100 m</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2000" b="1" dirty="0">
                          <a:effectLst/>
                          <a:latin typeface="+mn-lt"/>
                          <a:ea typeface="黑体" pitchFamily="2" charset="-122"/>
                        </a:rPr>
                        <a:t>使用</a:t>
                      </a:r>
                      <a:r>
                        <a:rPr lang="en-US" altLang="zh-CN" sz="2000" b="1" dirty="0">
                          <a:effectLst/>
                          <a:latin typeface="+mn-lt"/>
                          <a:ea typeface="黑体" pitchFamily="2" charset="-122"/>
                        </a:rPr>
                        <a:t> </a:t>
                      </a:r>
                      <a:r>
                        <a:rPr lang="pt-BR" sz="2000" b="1" dirty="0">
                          <a:effectLst/>
                          <a:latin typeface="+mn-lt"/>
                          <a:ea typeface="黑体" pitchFamily="2" charset="-122"/>
                        </a:rPr>
                        <a:t>4 </a:t>
                      </a:r>
                      <a:r>
                        <a:rPr lang="zh-CN" sz="2000" b="1" dirty="0">
                          <a:effectLst/>
                          <a:latin typeface="+mn-lt"/>
                          <a:ea typeface="黑体" pitchFamily="2" charset="-122"/>
                        </a:rPr>
                        <a:t>对</a:t>
                      </a:r>
                      <a:r>
                        <a:rPr lang="en-US" altLang="zh-CN" sz="2000" b="1" dirty="0">
                          <a:effectLst/>
                          <a:latin typeface="+mn-lt"/>
                          <a:ea typeface="黑体" pitchFamily="2" charset="-122"/>
                        </a:rPr>
                        <a:t> </a:t>
                      </a:r>
                      <a:r>
                        <a:rPr lang="pt-BR" sz="2000" b="1" dirty="0">
                          <a:effectLst/>
                          <a:latin typeface="+mn-lt"/>
                          <a:ea typeface="黑体" pitchFamily="2" charset="-122"/>
                        </a:rPr>
                        <a:t>6A </a:t>
                      </a:r>
                      <a:r>
                        <a:rPr lang="zh-CN" sz="2000" b="1" dirty="0">
                          <a:effectLst/>
                          <a:latin typeface="+mn-lt"/>
                          <a:ea typeface="黑体" pitchFamily="2" charset="-122"/>
                        </a:rPr>
                        <a:t>类</a:t>
                      </a:r>
                      <a:r>
                        <a:rPr lang="en-US" altLang="zh-CN" sz="2000" b="1" dirty="0">
                          <a:effectLst/>
                          <a:latin typeface="+mn-lt"/>
                          <a:ea typeface="黑体" pitchFamily="2" charset="-122"/>
                        </a:rPr>
                        <a:t> </a:t>
                      </a:r>
                      <a:r>
                        <a:rPr lang="pt-BR" sz="2000" b="1" dirty="0">
                          <a:effectLst/>
                          <a:latin typeface="+mn-lt"/>
                          <a:ea typeface="黑体" pitchFamily="2" charset="-122"/>
                        </a:rPr>
                        <a:t>UTP </a:t>
                      </a:r>
                      <a:r>
                        <a:rPr lang="zh-CN" sz="2000" b="1" dirty="0">
                          <a:effectLst/>
                          <a:latin typeface="+mn-lt"/>
                          <a:ea typeface="黑体" pitchFamily="2" charset="-122"/>
                        </a:rPr>
                        <a:t>双绞线</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2144688" y="1628800"/>
            <a:ext cx="6358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en-US" altLang="zh-CN" sz="2400" b="1" dirty="0">
                <a:latin typeface="+mn-lt"/>
                <a:ea typeface="黑体" pitchFamily="2" charset="-122"/>
                <a:cs typeface="Times New Roman" pitchFamily="18" charset="0"/>
              </a:rPr>
              <a:t>10GE </a:t>
            </a:r>
            <a:r>
              <a:rPr lang="zh-CN" altLang="en-US" sz="2400" b="1" dirty="0">
                <a:latin typeface="+mn-lt"/>
                <a:ea typeface="黑体" pitchFamily="2" charset="-122"/>
                <a:cs typeface="Times New Roman" pitchFamily="18" charset="0"/>
              </a:rPr>
              <a:t>的物理层标准</a:t>
            </a:r>
          </a:p>
        </p:txBody>
      </p:sp>
    </p:spTree>
    <p:extLst>
      <p:ext uri="{BB962C8B-B14F-4D97-AF65-F5344CB8AC3E}">
        <p14:creationId xmlns:p14="http://schemas.microsoft.com/office/powerpoint/2010/main" val="34369806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更快的以太网</a:t>
            </a:r>
          </a:p>
        </p:txBody>
      </p:sp>
      <p:sp>
        <p:nvSpPr>
          <p:cNvPr id="3" name="内容占位符 2"/>
          <p:cNvSpPr>
            <a:spLocks noGrp="1"/>
          </p:cNvSpPr>
          <p:nvPr>
            <p:ph idx="1"/>
          </p:nvPr>
        </p:nvSpPr>
        <p:spPr/>
        <p:txBody>
          <a:bodyPr/>
          <a:lstStyle/>
          <a:p>
            <a:r>
              <a:rPr lang="zh-CN" altLang="zh-CN" sz="2600" dirty="0"/>
              <a:t>以太网的技术发展得很快。</a:t>
            </a:r>
            <a:endParaRPr lang="en-US" altLang="zh-CN" sz="2600" dirty="0"/>
          </a:p>
          <a:p>
            <a:r>
              <a:rPr lang="zh-CN" altLang="zh-CN" sz="2600" dirty="0"/>
              <a:t>在</a:t>
            </a:r>
            <a:r>
              <a:rPr lang="en-US" altLang="zh-CN" sz="2600" dirty="0"/>
              <a:t> 10GE </a:t>
            </a:r>
            <a:r>
              <a:rPr lang="zh-CN" altLang="zh-CN" sz="2600" dirty="0"/>
              <a:t>之后又制订了</a:t>
            </a:r>
            <a:r>
              <a:rPr lang="en-US" altLang="zh-CN" sz="2600" dirty="0"/>
              <a:t> 40GE/100GE</a:t>
            </a:r>
            <a:r>
              <a:rPr lang="zh-CN" altLang="zh-CN" sz="2600" dirty="0"/>
              <a:t>（即</a:t>
            </a:r>
            <a:r>
              <a:rPr lang="en-US" altLang="zh-CN" sz="2600" dirty="0"/>
              <a:t> 40 </a:t>
            </a:r>
            <a:r>
              <a:rPr lang="zh-CN" altLang="zh-CN" sz="2600" dirty="0"/>
              <a:t>吉比特以太网和</a:t>
            </a:r>
            <a:r>
              <a:rPr lang="en-US" altLang="zh-CN" sz="2600" dirty="0"/>
              <a:t> 100 </a:t>
            </a:r>
            <a:r>
              <a:rPr lang="zh-CN" altLang="zh-CN" sz="2600" dirty="0"/>
              <a:t>吉比特以太网）的标准</a:t>
            </a:r>
            <a:r>
              <a:rPr lang="en-US" altLang="zh-CN" sz="2600" dirty="0"/>
              <a:t> IEEE 802.3ba-2010 </a:t>
            </a:r>
            <a:r>
              <a:rPr lang="zh-CN" altLang="en-US" sz="2600" dirty="0"/>
              <a:t>和 </a:t>
            </a:r>
            <a:r>
              <a:rPr lang="en-US" altLang="zh-CN" sz="2600" dirty="0"/>
              <a:t>802.3bm-2015</a:t>
            </a:r>
            <a:r>
              <a:rPr lang="zh-CN" altLang="en-US" sz="2600" dirty="0"/>
              <a:t>。</a:t>
            </a:r>
            <a:endParaRPr lang="en-US" altLang="zh-CN" sz="2600" dirty="0"/>
          </a:p>
          <a:p>
            <a:r>
              <a:rPr lang="en-US" altLang="zh-CN" sz="2600" dirty="0"/>
              <a:t>40GE/100GE </a:t>
            </a:r>
            <a:r>
              <a:rPr lang="zh-CN" altLang="zh-CN" sz="2600" dirty="0"/>
              <a:t>只工作在全双工的传输方式（因而不使用</a:t>
            </a:r>
            <a:r>
              <a:rPr lang="en-US" altLang="zh-CN" sz="2600" dirty="0"/>
              <a:t> CSMA/CD </a:t>
            </a:r>
            <a:r>
              <a:rPr lang="zh-CN" altLang="zh-CN" sz="2600" dirty="0"/>
              <a:t>协议），并仍保持了以太网的帧格式以及</a:t>
            </a:r>
            <a:r>
              <a:rPr lang="en-US" altLang="zh-CN" sz="2600" dirty="0"/>
              <a:t> 802.3 </a:t>
            </a:r>
            <a:r>
              <a:rPr lang="zh-CN" altLang="zh-CN" sz="2600" dirty="0"/>
              <a:t>标准规定的以太网最小和最大帧长。</a:t>
            </a:r>
            <a:endParaRPr lang="en-US" altLang="zh-CN" sz="2600" dirty="0"/>
          </a:p>
          <a:p>
            <a:r>
              <a:rPr lang="en-US" altLang="zh-CN" sz="2600" dirty="0"/>
              <a:t>100GE </a:t>
            </a:r>
            <a:r>
              <a:rPr lang="zh-CN" altLang="zh-CN" sz="2600" dirty="0"/>
              <a:t>在使用单模光纤传输时，仍然可以达到</a:t>
            </a:r>
            <a:r>
              <a:rPr lang="en-US" altLang="zh-CN" sz="2600" dirty="0"/>
              <a:t> 40 km </a:t>
            </a:r>
            <a:r>
              <a:rPr lang="zh-CN" altLang="zh-CN" sz="2600" dirty="0"/>
              <a:t>的传输距离，但这是需要波分复用（使用</a:t>
            </a:r>
            <a:r>
              <a:rPr lang="en-US" altLang="zh-CN" sz="2600" dirty="0"/>
              <a:t> 4 </a:t>
            </a:r>
            <a:r>
              <a:rPr lang="zh-CN" altLang="zh-CN" sz="2600" dirty="0"/>
              <a:t>个波长复用一根光纤，每一个波长的有效传输速率是</a:t>
            </a:r>
            <a:r>
              <a:rPr lang="en-US" altLang="zh-CN" sz="2600" dirty="0"/>
              <a:t> 25 </a:t>
            </a:r>
            <a:r>
              <a:rPr lang="en-US" altLang="zh-CN" sz="2600" dirty="0" err="1"/>
              <a:t>Gbit</a:t>
            </a:r>
            <a:r>
              <a:rPr lang="en-US" altLang="zh-CN" sz="2600" dirty="0"/>
              <a:t>/s</a:t>
            </a:r>
            <a:r>
              <a:rPr lang="zh-CN" altLang="zh-CN" sz="2600" dirty="0"/>
              <a:t>）</a:t>
            </a:r>
            <a:r>
              <a:rPr lang="zh-CN" altLang="en-US" sz="2600" dirty="0"/>
              <a:t>。</a:t>
            </a:r>
            <a:endParaRPr lang="en-US" altLang="zh-CN" sz="2600" dirty="0"/>
          </a:p>
          <a:p>
            <a:endParaRPr lang="zh-CN" altLang="en-US" sz="2600" dirty="0"/>
          </a:p>
        </p:txBody>
      </p:sp>
    </p:spTree>
    <p:extLst>
      <p:ext uri="{BB962C8B-B14F-4D97-AF65-F5344CB8AC3E}">
        <p14:creationId xmlns:p14="http://schemas.microsoft.com/office/powerpoint/2010/main" val="130323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40GE/100GE </a:t>
            </a:r>
            <a:r>
              <a:rPr lang="zh-CN" altLang="en-US" dirty="0"/>
              <a:t>的物理层</a:t>
            </a:r>
          </a:p>
        </p:txBody>
      </p:sp>
      <p:graphicFrame>
        <p:nvGraphicFramePr>
          <p:cNvPr id="4" name="表格 3"/>
          <p:cNvGraphicFramePr>
            <a:graphicFrameLocks noGrp="1"/>
          </p:cNvGraphicFramePr>
          <p:nvPr>
            <p:extLst>
              <p:ext uri="{D42A27DB-BD31-4B8C-83A1-F6EECF244321}">
                <p14:modId xmlns:p14="http://schemas.microsoft.com/office/powerpoint/2010/main" val="1978953781"/>
              </p:ext>
            </p:extLst>
          </p:nvPr>
        </p:nvGraphicFramePr>
        <p:xfrm>
          <a:off x="776536" y="1946448"/>
          <a:ext cx="8496944" cy="3236137"/>
        </p:xfrm>
        <a:graphic>
          <a:graphicData uri="http://schemas.openxmlformats.org/drawingml/2006/table">
            <a:tbl>
              <a:tblPr firstRow="1" firstCol="1" lastRow="1" lastCol="1" bandRow="1" bandCol="1"/>
              <a:tblGrid>
                <a:gridCol w="3600400">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546448">
                <a:tc>
                  <a:txBody>
                    <a:bodyPr/>
                    <a:lstStyle/>
                    <a:p>
                      <a:pPr marL="0" algn="ctr" defTabSz="914400" rtl="0" eaLnBrk="1" latinLnBrk="0" hangingPunct="1">
                        <a:lnSpc>
                          <a:spcPct val="100000"/>
                        </a:lnSpc>
                        <a:spcAft>
                          <a:spcPts val="0"/>
                        </a:spcAft>
                        <a:tabLst>
                          <a:tab pos="1752600" algn="l"/>
                        </a:tabLst>
                      </a:pPr>
                      <a:r>
                        <a:rPr lang="zh-CN" sz="2400" b="1" kern="1200" dirty="0">
                          <a:effectLst/>
                          <a:latin typeface="+mn-lt"/>
                          <a:ea typeface="黑体" pitchFamily="2" charset="-122"/>
                        </a:rPr>
                        <a:t>物理层</a:t>
                      </a:r>
                      <a:endParaRPr lang="zh-CN" sz="24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a:effectLst/>
                          <a:latin typeface="+mn-lt"/>
                          <a:ea typeface="黑体" pitchFamily="2" charset="-122"/>
                        </a:rPr>
                        <a:t>40GE</a:t>
                      </a:r>
                      <a:endParaRPr lang="zh-CN" sz="24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tabLst>
                          <a:tab pos="1752600" algn="l"/>
                        </a:tabLst>
                      </a:pPr>
                      <a:r>
                        <a:rPr lang="en-US" sz="2400" b="1" dirty="0">
                          <a:effectLst/>
                          <a:latin typeface="+mn-lt"/>
                          <a:ea typeface="黑体" pitchFamily="2" charset="-122"/>
                        </a:rPr>
                        <a:t>100GE</a:t>
                      </a:r>
                      <a:endParaRPr lang="zh-CN" sz="24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a:t>
                      </a:r>
                      <a:r>
                        <a:rPr lang="zh-CN" sz="2000" b="1" kern="1200" dirty="0">
                          <a:solidFill>
                            <a:schemeClr val="tx1"/>
                          </a:solidFill>
                          <a:effectLst/>
                          <a:latin typeface="+mn-lt"/>
                          <a:ea typeface="黑体" pitchFamily="2" charset="-122"/>
                          <a:cs typeface="+mn-cs"/>
                        </a:rPr>
                        <a:t>背板上</a:t>
                      </a:r>
                      <a:r>
                        <a:rPr lang="zh-CN" sz="2000" b="1" kern="1200" dirty="0">
                          <a:effectLst/>
                          <a:latin typeface="+mn-lt"/>
                          <a:ea typeface="黑体" pitchFamily="2" charset="-122"/>
                        </a:rPr>
                        <a:t>传输至少超过</a:t>
                      </a:r>
                      <a:r>
                        <a:rPr lang="en-US" altLang="zh-CN" sz="2000" b="1" kern="1200" dirty="0">
                          <a:effectLst/>
                          <a:latin typeface="+mn-lt"/>
                          <a:ea typeface="黑体" pitchFamily="2" charset="-122"/>
                        </a:rPr>
                        <a:t> </a:t>
                      </a:r>
                      <a:r>
                        <a:rPr lang="en-US" sz="2000" b="1" kern="1200" dirty="0">
                          <a:effectLst/>
                          <a:latin typeface="+mn-lt"/>
                          <a:ea typeface="黑体" pitchFamily="2" charset="-122"/>
                        </a:rPr>
                        <a:t>1 m </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40GBASE-KR4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a:effectLst/>
                          <a:latin typeface="+mn-lt"/>
                          <a:ea typeface="黑体" pitchFamily="2" charset="-122"/>
                        </a:rPr>
                        <a:t> </a:t>
                      </a:r>
                      <a:endParaRPr lang="zh-CN" sz="2000" b="1">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在铜缆上传输至少超过</a:t>
                      </a:r>
                      <a:r>
                        <a:rPr lang="en-US" altLang="zh-CN" sz="2000" b="1" kern="1200" dirty="0">
                          <a:effectLst/>
                          <a:latin typeface="+mn-lt"/>
                          <a:ea typeface="黑体" pitchFamily="2" charset="-122"/>
                        </a:rPr>
                        <a:t> </a:t>
                      </a:r>
                      <a:r>
                        <a:rPr lang="en-US" sz="2000" b="1" kern="1200" dirty="0">
                          <a:effectLst/>
                          <a:latin typeface="+mn-lt"/>
                          <a:ea typeface="黑体" pitchFamily="2" charset="-122"/>
                        </a:rPr>
                        <a:t>7 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40GBASE-CR4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100GBASE-CR10</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8483">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在多模光纤上传输至少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100 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40GBASE-SR4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100GBASE-SR10</a:t>
                      </a:r>
                      <a:r>
                        <a:rPr lang="zh-CN" altLang="en-US" sz="2000" b="1" dirty="0">
                          <a:effectLst/>
                          <a:latin typeface="+mn-lt"/>
                          <a:ea typeface="黑体" pitchFamily="2" charset="-122"/>
                        </a:rPr>
                        <a:t>，</a:t>
                      </a:r>
                      <a:endParaRPr lang="en-US" sz="2000" b="1" dirty="0">
                        <a:effectLst/>
                        <a:latin typeface="+mn-lt"/>
                        <a:ea typeface="黑体" pitchFamily="2" charset="-122"/>
                      </a:endParaRPr>
                    </a:p>
                    <a:p>
                      <a:pPr algn="just">
                        <a:lnSpc>
                          <a:spcPct val="100000"/>
                        </a:lnSpc>
                        <a:spcAft>
                          <a:spcPts val="0"/>
                        </a:spcAft>
                        <a:tabLst>
                          <a:tab pos="1752600" algn="l"/>
                        </a:tabLst>
                      </a:pPr>
                      <a:r>
                        <a:rPr lang="zh-CN" altLang="en-US" sz="2000" b="1" dirty="0">
                          <a:effectLst/>
                          <a:latin typeface="+mn-lt"/>
                          <a:ea typeface="黑体" pitchFamily="2" charset="-122"/>
                        </a:rPr>
                        <a:t>*</a:t>
                      </a:r>
                      <a:r>
                        <a:rPr lang="en-US" altLang="zh-CN" sz="2000" b="1" dirty="0">
                          <a:effectLst/>
                          <a:latin typeface="+mn-lt"/>
                          <a:ea typeface="黑体" pitchFamily="2" charset="-122"/>
                        </a:rPr>
                        <a:t>100GBASE-SR4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在单模光纤上传输至少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10 km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40GBASE-LR4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100GBASE-LR4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4241">
                <a:tc>
                  <a:txBody>
                    <a:bodyPr/>
                    <a:lstStyle/>
                    <a:p>
                      <a:pPr marL="0" algn="just" defTabSz="914400" rtl="0" eaLnBrk="1" latinLnBrk="0" hangingPunct="1">
                        <a:lnSpc>
                          <a:spcPct val="100000"/>
                        </a:lnSpc>
                        <a:spcAft>
                          <a:spcPts val="0"/>
                        </a:spcAft>
                        <a:tabLst>
                          <a:tab pos="1752600" algn="l"/>
                        </a:tabLst>
                      </a:pPr>
                      <a:r>
                        <a:rPr lang="zh-CN" sz="2000" b="1" kern="1200" dirty="0">
                          <a:effectLst/>
                          <a:latin typeface="+mn-lt"/>
                          <a:ea typeface="黑体" pitchFamily="2" charset="-122"/>
                        </a:rPr>
                        <a:t>在单模光纤上传输至少</a:t>
                      </a:r>
                      <a:r>
                        <a:rPr lang="en-US" altLang="zh-CN" sz="2000" b="1" kern="1200" dirty="0">
                          <a:effectLst/>
                          <a:latin typeface="+mn-lt"/>
                          <a:ea typeface="黑体" pitchFamily="2" charset="-122"/>
                        </a:rPr>
                        <a:t> </a:t>
                      </a:r>
                      <a:r>
                        <a:rPr lang="en-US" sz="2000" b="1" kern="1200" dirty="0">
                          <a:effectLst/>
                          <a:latin typeface="+mn-lt"/>
                          <a:ea typeface="黑体" pitchFamily="2" charset="-122"/>
                        </a:rPr>
                        <a:t>40 km</a:t>
                      </a:r>
                      <a:endParaRPr lang="zh-CN" sz="2000" b="1" kern="1200" dirty="0">
                        <a:solidFill>
                          <a:schemeClr val="tx1"/>
                        </a:solidFill>
                        <a:effectLst/>
                        <a:latin typeface="+mn-lt"/>
                        <a:ea typeface="黑体"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altLang="en-US" sz="2000" b="1" dirty="0">
                          <a:effectLst/>
                          <a:latin typeface="+mn-lt"/>
                          <a:ea typeface="黑体" pitchFamily="2" charset="-122"/>
                        </a:rPr>
                        <a:t>*</a:t>
                      </a:r>
                      <a:r>
                        <a:rPr lang="en-US" sz="2000" b="1" dirty="0">
                          <a:effectLst/>
                          <a:latin typeface="+mn-lt"/>
                          <a:ea typeface="黑体" pitchFamily="2" charset="-122"/>
                        </a:rPr>
                        <a:t>40GBASE-ER </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2000" b="1" dirty="0">
                          <a:effectLst/>
                          <a:latin typeface="+mn-lt"/>
                          <a:ea typeface="黑体" pitchFamily="2" charset="-122"/>
                        </a:rPr>
                        <a:t>100GBASE-ER4</a:t>
                      </a:r>
                      <a:endParaRPr lang="zh-CN" sz="2000" b="1" dirty="0">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1784648" y="1484784"/>
            <a:ext cx="6624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1" hangingPunct="1">
              <a:tabLst>
                <a:tab pos="1752600" algn="l"/>
              </a:tabLst>
            </a:pPr>
            <a:r>
              <a:rPr lang="en-US" altLang="zh-CN" sz="2400" b="1" dirty="0">
                <a:latin typeface="+mn-lt"/>
                <a:ea typeface="黑体" pitchFamily="2" charset="-122"/>
                <a:cs typeface="Times New Roman" pitchFamily="18" charset="0"/>
              </a:rPr>
              <a:t>40GE/10GE </a:t>
            </a:r>
            <a:r>
              <a:rPr lang="zh-CN" altLang="en-US" sz="2400" b="1" dirty="0">
                <a:latin typeface="+mn-lt"/>
                <a:ea typeface="黑体" pitchFamily="2" charset="-122"/>
                <a:cs typeface="Times New Roman" pitchFamily="18" charset="0"/>
              </a:rPr>
              <a:t>的物理层标准</a:t>
            </a:r>
          </a:p>
        </p:txBody>
      </p:sp>
    </p:spTree>
    <p:extLst>
      <p:ext uri="{BB962C8B-B14F-4D97-AF65-F5344CB8AC3E}">
        <p14:creationId xmlns:p14="http://schemas.microsoft.com/office/powerpoint/2010/main" val="19980351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lgn="ctr"/>
            <a:r>
              <a:rPr lang="zh-CN" altLang="en-US"/>
              <a:t>端到端的以太网传输 </a:t>
            </a:r>
          </a:p>
        </p:txBody>
      </p:sp>
      <p:sp>
        <p:nvSpPr>
          <p:cNvPr id="492547" name="Rectangle 3"/>
          <p:cNvSpPr>
            <a:spLocks noGrp="1" noChangeArrowheads="1"/>
          </p:cNvSpPr>
          <p:nvPr>
            <p:ph idx="1"/>
          </p:nvPr>
        </p:nvSpPr>
        <p:spPr/>
        <p:txBody>
          <a:bodyPr/>
          <a:lstStyle/>
          <a:p>
            <a:r>
              <a:rPr lang="zh-CN" altLang="en-US" dirty="0"/>
              <a:t>以太网的工作范围已经从局域网（校园网、企业网）扩大到城域网和广域网，从而</a:t>
            </a:r>
            <a:r>
              <a:rPr lang="zh-CN" altLang="en-US" dirty="0">
                <a:solidFill>
                  <a:srgbClr val="FF0000"/>
                </a:solidFill>
              </a:rPr>
              <a:t>实现了端到端的以太网传输。</a:t>
            </a:r>
          </a:p>
          <a:p>
            <a:r>
              <a:rPr lang="zh-CN" altLang="en-US" dirty="0"/>
              <a:t>这种工作方式的好处有： </a:t>
            </a:r>
          </a:p>
          <a:p>
            <a:pPr lvl="1"/>
            <a:r>
              <a:rPr lang="zh-CN" altLang="en-US" dirty="0">
                <a:solidFill>
                  <a:srgbClr val="0000FF"/>
                </a:solidFill>
                <a:latin typeface="Arial" charset="0"/>
              </a:rPr>
              <a:t>技术成熟；</a:t>
            </a:r>
          </a:p>
          <a:p>
            <a:pPr lvl="1"/>
            <a:r>
              <a:rPr lang="zh-CN" altLang="en-US" dirty="0">
                <a:solidFill>
                  <a:srgbClr val="0000FF"/>
                </a:solidFill>
                <a:latin typeface="Arial" charset="0"/>
                <a:ea typeface="黑体" pitchFamily="2" charset="-122"/>
              </a:rPr>
              <a:t>互操作性很好；</a:t>
            </a:r>
          </a:p>
          <a:p>
            <a:pPr lvl="1"/>
            <a:r>
              <a:rPr lang="zh-CN" altLang="en-US" dirty="0">
                <a:solidFill>
                  <a:srgbClr val="0000FF"/>
                </a:solidFill>
                <a:latin typeface="Arial" charset="0"/>
                <a:ea typeface="黑体" pitchFamily="2" charset="-122"/>
              </a:rPr>
              <a:t>在广域网中使用以太网时价格便宜；</a:t>
            </a:r>
          </a:p>
          <a:p>
            <a:pPr lvl="1"/>
            <a:r>
              <a:rPr lang="zh-CN" altLang="en-US" dirty="0">
                <a:solidFill>
                  <a:srgbClr val="0000FF"/>
                </a:solidFill>
                <a:latin typeface="Arial" charset="0"/>
                <a:ea typeface="黑体" pitchFamily="2" charset="-122"/>
              </a:rPr>
              <a:t>采用统一的以太网帧格式，简化了操作和管理。</a:t>
            </a:r>
            <a:r>
              <a:rPr lang="zh-CN" altLang="en-US" sz="3200" dirty="0">
                <a:solidFill>
                  <a:srgbClr val="0000FF"/>
                </a:solidFill>
              </a:rPr>
              <a:t>   </a:t>
            </a:r>
            <a:r>
              <a:rPr lang="zh-CN" altLang="en-US" dirty="0">
                <a:solidFill>
                  <a:srgbClr val="0000FF"/>
                </a:solidFill>
              </a:rPr>
              <a:t>  </a:t>
            </a:r>
          </a:p>
        </p:txBody>
      </p:sp>
    </p:spTree>
    <p:extLst>
      <p:ext uri="{BB962C8B-B14F-4D97-AF65-F5344CB8AC3E}">
        <p14:creationId xmlns:p14="http://schemas.microsoft.com/office/powerpoint/2010/main" val="26340731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495300" y="188640"/>
            <a:ext cx="8634164" cy="792088"/>
          </a:xfrm>
        </p:spPr>
        <p:txBody>
          <a:bodyPr/>
          <a:lstStyle/>
          <a:p>
            <a:pPr algn="ctr"/>
            <a:r>
              <a:rPr lang="zh-CN" altLang="en-US" sz="3600" dirty="0"/>
              <a:t>以太网从 </a:t>
            </a:r>
            <a:r>
              <a:rPr lang="en-US" altLang="zh-CN" sz="3600" dirty="0"/>
              <a:t>10 </a:t>
            </a:r>
            <a:r>
              <a:rPr lang="en-US" altLang="zh-CN" sz="3600" dirty="0" err="1"/>
              <a:t>Mbit</a:t>
            </a:r>
            <a:r>
              <a:rPr lang="en-US" altLang="zh-CN" sz="3600" dirty="0"/>
              <a:t>/s </a:t>
            </a:r>
            <a:r>
              <a:rPr lang="zh-CN" altLang="en-US" sz="3600" dirty="0"/>
              <a:t>到</a:t>
            </a:r>
            <a:r>
              <a:rPr lang="en-US" altLang="zh-CN" sz="3600" dirty="0"/>
              <a:t>100 </a:t>
            </a:r>
            <a:r>
              <a:rPr lang="en-US" altLang="zh-CN" sz="3600" dirty="0" err="1"/>
              <a:t>Gbit</a:t>
            </a:r>
            <a:r>
              <a:rPr lang="en-US" altLang="zh-CN" sz="3600" dirty="0"/>
              <a:t>/s </a:t>
            </a:r>
            <a:r>
              <a:rPr lang="zh-CN" altLang="en-US" sz="3600" dirty="0"/>
              <a:t>的演进 </a:t>
            </a:r>
          </a:p>
        </p:txBody>
      </p:sp>
      <p:sp>
        <p:nvSpPr>
          <p:cNvPr id="493571" name="Rectangle 3"/>
          <p:cNvSpPr>
            <a:spLocks noGrp="1" noChangeArrowheads="1"/>
          </p:cNvSpPr>
          <p:nvPr>
            <p:ph idx="1"/>
          </p:nvPr>
        </p:nvSpPr>
        <p:spPr/>
        <p:txBody>
          <a:bodyPr/>
          <a:lstStyle/>
          <a:p>
            <a:r>
              <a:rPr lang="zh-CN" altLang="en-US" dirty="0"/>
              <a:t>以太网从 </a:t>
            </a:r>
            <a:r>
              <a:rPr lang="en-US" altLang="zh-CN" dirty="0"/>
              <a:t>10 </a:t>
            </a:r>
            <a:r>
              <a:rPr lang="en-US" altLang="zh-CN" dirty="0" err="1"/>
              <a:t>Mbit</a:t>
            </a:r>
            <a:r>
              <a:rPr lang="en-US" altLang="zh-CN" dirty="0"/>
              <a:t>/s </a:t>
            </a:r>
            <a:r>
              <a:rPr lang="zh-CN" altLang="en-US" dirty="0"/>
              <a:t>到 </a:t>
            </a:r>
            <a:r>
              <a:rPr lang="en-US" altLang="zh-CN" dirty="0"/>
              <a:t>100 </a:t>
            </a:r>
            <a:r>
              <a:rPr lang="en-US" altLang="zh-CN" dirty="0" err="1"/>
              <a:t>Gbit</a:t>
            </a:r>
            <a:r>
              <a:rPr lang="en-US" altLang="zh-CN" dirty="0"/>
              <a:t>/s </a:t>
            </a:r>
            <a:r>
              <a:rPr lang="zh-CN" altLang="en-US" dirty="0"/>
              <a:t>的演进证明了以太网是：</a:t>
            </a:r>
          </a:p>
          <a:p>
            <a:pPr lvl="1"/>
            <a:r>
              <a:rPr lang="zh-CN" altLang="en-US" dirty="0">
                <a:solidFill>
                  <a:srgbClr val="0000FF"/>
                </a:solidFill>
              </a:rPr>
              <a:t>可扩展的（从 </a:t>
            </a:r>
            <a:r>
              <a:rPr lang="en-US" altLang="zh-CN" dirty="0">
                <a:solidFill>
                  <a:srgbClr val="0000FF"/>
                </a:solidFill>
              </a:rPr>
              <a:t>10 </a:t>
            </a:r>
            <a:r>
              <a:rPr lang="en-US" altLang="zh-CN" dirty="0" err="1">
                <a:solidFill>
                  <a:srgbClr val="0000FF"/>
                </a:solidFill>
              </a:rPr>
              <a:t>Mbit</a:t>
            </a:r>
            <a:r>
              <a:rPr lang="en-US" altLang="zh-CN" dirty="0">
                <a:solidFill>
                  <a:srgbClr val="0000FF"/>
                </a:solidFill>
              </a:rPr>
              <a:t>/s </a:t>
            </a:r>
            <a:r>
              <a:rPr lang="zh-CN" altLang="en-US" dirty="0">
                <a:solidFill>
                  <a:srgbClr val="0000FF"/>
                </a:solidFill>
              </a:rPr>
              <a:t>到 </a:t>
            </a:r>
            <a:r>
              <a:rPr lang="en-US" altLang="zh-CN" dirty="0">
                <a:solidFill>
                  <a:srgbClr val="0000FF"/>
                </a:solidFill>
              </a:rPr>
              <a:t>100 </a:t>
            </a:r>
            <a:r>
              <a:rPr lang="en-US" altLang="zh-CN" dirty="0" err="1">
                <a:solidFill>
                  <a:srgbClr val="0000FF"/>
                </a:solidFill>
              </a:rPr>
              <a:t>Gbit</a:t>
            </a:r>
            <a:r>
              <a:rPr lang="en-US" altLang="zh-CN" dirty="0">
                <a:solidFill>
                  <a:srgbClr val="0000FF"/>
                </a:solidFill>
              </a:rPr>
              <a:t>/s</a:t>
            </a:r>
            <a:r>
              <a:rPr lang="zh-CN" altLang="en-US" dirty="0">
                <a:solidFill>
                  <a:srgbClr val="0000FF"/>
                </a:solidFill>
              </a:rPr>
              <a:t>）；</a:t>
            </a:r>
          </a:p>
          <a:p>
            <a:pPr lvl="1"/>
            <a:r>
              <a:rPr lang="zh-CN" altLang="en-US" dirty="0">
                <a:solidFill>
                  <a:srgbClr val="0000FF"/>
                </a:solidFill>
              </a:rPr>
              <a:t>灵活的（多种传输媒体、全</a:t>
            </a:r>
            <a:r>
              <a:rPr lang="en-US" altLang="zh-CN" dirty="0">
                <a:solidFill>
                  <a:srgbClr val="0000FF"/>
                </a:solidFill>
              </a:rPr>
              <a:t>/</a:t>
            </a:r>
            <a:r>
              <a:rPr lang="zh-CN" altLang="en-US" dirty="0">
                <a:solidFill>
                  <a:srgbClr val="0000FF"/>
                </a:solidFill>
              </a:rPr>
              <a:t>半双工、共享</a:t>
            </a:r>
            <a:r>
              <a:rPr lang="en-US" altLang="zh-CN" dirty="0">
                <a:solidFill>
                  <a:srgbClr val="0000FF"/>
                </a:solidFill>
              </a:rPr>
              <a:t>/</a:t>
            </a:r>
            <a:r>
              <a:rPr lang="zh-CN" altLang="en-US" dirty="0">
                <a:solidFill>
                  <a:srgbClr val="0000FF"/>
                </a:solidFill>
              </a:rPr>
              <a:t>交换）；</a:t>
            </a:r>
          </a:p>
          <a:p>
            <a:pPr lvl="1"/>
            <a:r>
              <a:rPr lang="zh-CN" altLang="en-US" dirty="0">
                <a:solidFill>
                  <a:srgbClr val="0000FF"/>
                </a:solidFill>
              </a:rPr>
              <a:t>易于安装；</a:t>
            </a:r>
          </a:p>
          <a:p>
            <a:pPr lvl="1"/>
            <a:r>
              <a:rPr lang="zh-CN" altLang="en-US" dirty="0">
                <a:solidFill>
                  <a:srgbClr val="0000FF"/>
                </a:solidFill>
              </a:rPr>
              <a:t>稳健性好。</a:t>
            </a:r>
            <a:r>
              <a:rPr lang="zh-CN" altLang="en-US" dirty="0"/>
              <a:t> </a:t>
            </a:r>
          </a:p>
        </p:txBody>
      </p:sp>
    </p:spTree>
    <p:extLst>
      <p:ext uri="{BB962C8B-B14F-4D97-AF65-F5344CB8AC3E}">
        <p14:creationId xmlns:p14="http://schemas.microsoft.com/office/powerpoint/2010/main" val="34631302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以下关于以太网的说法中</a:t>
            </a:r>
            <a:r>
              <a:rPr lang="en-US" altLang="zh-CN" sz="2800" dirty="0"/>
              <a:t>,</a:t>
            </a:r>
            <a:r>
              <a:rPr lang="zh-CN" altLang="en-US" sz="2800" dirty="0"/>
              <a:t>正确的是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以太网的物理拓扑是总线形结构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以太网提供有确认的无连接服务</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以太网参考模型一般只包括物理层和数据链路层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以太网必须使用</a:t>
            </a:r>
            <a:r>
              <a:rPr lang="en-US" altLang="zh-CN" sz="2800" dirty="0"/>
              <a:t>CSMA/CD</a:t>
            </a:r>
            <a:r>
              <a:rPr lang="zh-CN" altLang="en-US" sz="2800" dirty="0"/>
              <a:t>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五角星 20"/>
          <p:cNvSpPr/>
          <p:nvPr/>
        </p:nvSpPr>
        <p:spPr bwMode="auto">
          <a:xfrm>
            <a:off x="7257256" y="1412776"/>
            <a:ext cx="1872208" cy="1872208"/>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823418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08584" y="1556792"/>
            <a:ext cx="7376124" cy="1728192"/>
          </a:xfrm>
          <a:prstGeom prst="rect">
            <a:avLst/>
          </a:prstGeom>
        </p:spPr>
      </p:pic>
    </p:spTree>
    <p:extLst>
      <p:ext uri="{BB962C8B-B14F-4D97-AF65-F5344CB8AC3E}">
        <p14:creationId xmlns:p14="http://schemas.microsoft.com/office/powerpoint/2010/main" val="119022642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下列以太网中</a:t>
            </a:r>
            <a:r>
              <a:rPr lang="en-US" altLang="zh-CN" sz="2800" dirty="0"/>
              <a:t>,</a:t>
            </a:r>
            <a:r>
              <a:rPr lang="zh-CN" altLang="en-US" sz="2800" dirty="0"/>
              <a:t>采用双绞线作为传输介质的是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smtClean="0"/>
              <a:t>10BASE-2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10BASE-5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10BASE-T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 10BASE-F</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19" name="图片 18"/>
          <p:cNvPicPr>
            <a:picLocks noChangeAspect="1"/>
          </p:cNvPicPr>
          <p:nvPr/>
        </p:nvPicPr>
        <p:blipFill>
          <a:blip r:embed="rId19"/>
          <a:stretch>
            <a:fillRect/>
          </a:stretch>
        </p:blipFill>
        <p:spPr>
          <a:xfrm>
            <a:off x="3944887" y="3340709"/>
            <a:ext cx="5810365" cy="601415"/>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41849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ctr"/>
            <a:r>
              <a:rPr lang="zh-CN" altLang="en-US"/>
              <a:t>循环冗余检验的原理 </a:t>
            </a:r>
          </a:p>
        </p:txBody>
      </p:sp>
      <p:sp>
        <p:nvSpPr>
          <p:cNvPr id="144387" name="Rectangle 3"/>
          <p:cNvSpPr>
            <a:spLocks noGrp="1" noChangeArrowheads="1"/>
          </p:cNvSpPr>
          <p:nvPr>
            <p:ph idx="1"/>
          </p:nvPr>
        </p:nvSpPr>
        <p:spPr/>
        <p:txBody>
          <a:bodyPr/>
          <a:lstStyle/>
          <a:p>
            <a:r>
              <a:rPr lang="zh-CN" altLang="en-US" dirty="0">
                <a:solidFill>
                  <a:srgbClr val="00B050"/>
                </a:solidFill>
              </a:rPr>
              <a:t>在数据链路层传送的帧中，广泛使用了循环冗余检验 </a:t>
            </a:r>
            <a:r>
              <a:rPr lang="en-US" altLang="zh-CN" dirty="0">
                <a:solidFill>
                  <a:srgbClr val="00B050"/>
                </a:solidFill>
              </a:rPr>
              <a:t>CRC </a:t>
            </a:r>
            <a:r>
              <a:rPr lang="zh-CN" altLang="en-US" dirty="0">
                <a:solidFill>
                  <a:srgbClr val="00B050"/>
                </a:solidFill>
              </a:rPr>
              <a:t>的检错技术。</a:t>
            </a:r>
          </a:p>
          <a:p>
            <a:r>
              <a:rPr lang="zh-CN" altLang="en-US" dirty="0"/>
              <a:t>在发送端，先把</a:t>
            </a:r>
            <a:r>
              <a:rPr lang="zh-CN" altLang="en-US" dirty="0">
                <a:solidFill>
                  <a:srgbClr val="00B050"/>
                </a:solidFill>
              </a:rPr>
              <a:t>数据划分为组</a:t>
            </a:r>
            <a:r>
              <a:rPr lang="zh-CN" altLang="en-US" dirty="0"/>
              <a:t>。假定每组 </a:t>
            </a:r>
            <a:r>
              <a:rPr lang="en-US" altLang="zh-CN" i="1" dirty="0"/>
              <a:t>k </a:t>
            </a:r>
            <a:r>
              <a:rPr lang="zh-CN" altLang="en-US" dirty="0"/>
              <a:t>个比特。 </a:t>
            </a:r>
          </a:p>
          <a:p>
            <a:r>
              <a:rPr lang="zh-CN" altLang="en-US" dirty="0">
                <a:solidFill>
                  <a:srgbClr val="00B050"/>
                </a:solidFill>
              </a:rPr>
              <a:t>假设待传送的一组数据 </a:t>
            </a:r>
            <a:r>
              <a:rPr lang="en-US" altLang="zh-CN" i="1" dirty="0">
                <a:solidFill>
                  <a:srgbClr val="00B050"/>
                </a:solidFill>
              </a:rPr>
              <a:t>M</a:t>
            </a:r>
            <a:r>
              <a:rPr lang="en-US" altLang="zh-CN" dirty="0">
                <a:solidFill>
                  <a:srgbClr val="00B050"/>
                </a:solidFill>
              </a:rPr>
              <a:t> = 101001</a:t>
            </a:r>
            <a:r>
              <a:rPr lang="zh-CN" altLang="en-US" dirty="0">
                <a:solidFill>
                  <a:srgbClr val="00B050"/>
                </a:solidFill>
              </a:rPr>
              <a:t>（现在 </a:t>
            </a:r>
            <a:r>
              <a:rPr lang="en-US" altLang="zh-CN" i="1" dirty="0">
                <a:solidFill>
                  <a:srgbClr val="00B050"/>
                </a:solidFill>
              </a:rPr>
              <a:t>k</a:t>
            </a:r>
            <a:r>
              <a:rPr lang="en-US" altLang="zh-CN" dirty="0">
                <a:solidFill>
                  <a:srgbClr val="00B050"/>
                </a:solidFill>
              </a:rPr>
              <a:t> = 6</a:t>
            </a:r>
            <a:r>
              <a:rPr lang="zh-CN" altLang="en-US" dirty="0">
                <a:solidFill>
                  <a:srgbClr val="00B050"/>
                </a:solidFill>
              </a:rPr>
              <a:t>）。我们在 </a:t>
            </a:r>
            <a:r>
              <a:rPr lang="en-US" altLang="zh-CN" i="1" dirty="0">
                <a:solidFill>
                  <a:srgbClr val="00B050"/>
                </a:solidFill>
              </a:rPr>
              <a:t>M </a:t>
            </a:r>
            <a:r>
              <a:rPr lang="zh-CN" altLang="en-US" dirty="0">
                <a:solidFill>
                  <a:srgbClr val="00B050"/>
                </a:solidFill>
              </a:rPr>
              <a:t>的后面再添加供差错检测用的 </a:t>
            </a:r>
            <a:r>
              <a:rPr lang="en-US" altLang="zh-CN" i="1" dirty="0">
                <a:solidFill>
                  <a:srgbClr val="00B050"/>
                </a:solidFill>
              </a:rPr>
              <a:t>n</a:t>
            </a:r>
            <a:r>
              <a:rPr lang="en-US" altLang="zh-CN" dirty="0">
                <a:solidFill>
                  <a:srgbClr val="00B050"/>
                </a:solidFill>
              </a:rPr>
              <a:t> </a:t>
            </a:r>
            <a:r>
              <a:rPr lang="zh-CN" altLang="en-US" dirty="0">
                <a:solidFill>
                  <a:srgbClr val="00B050"/>
                </a:solidFill>
              </a:rPr>
              <a:t>位冗余码一起发送。  </a:t>
            </a:r>
          </a:p>
        </p:txBody>
      </p:sp>
    </p:spTree>
    <p:extLst>
      <p:ext uri="{BB962C8B-B14F-4D97-AF65-F5344CB8AC3E}">
        <p14:creationId xmlns:p14="http://schemas.microsoft.com/office/powerpoint/2010/main" val="274998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10BaseT</a:t>
            </a:r>
            <a:r>
              <a:rPr lang="zh-CN" altLang="en-US" sz="2800" dirty="0"/>
              <a:t>以太网采用的传输介质是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smtClean="0"/>
              <a:t>双绞线</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同轴电缆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 光纤</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微波</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2789293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网卡实现的主要功能在</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物理层和数据链路层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数据链路层和网络层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物理层和网络层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 数据链路层和应用层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37572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0512" y="1484784"/>
            <a:ext cx="9095738" cy="926706"/>
          </a:xfrm>
          <a:prstGeom prst="rect">
            <a:avLst/>
          </a:prstGeom>
        </p:spPr>
      </p:pic>
    </p:spTree>
    <p:extLst>
      <p:ext uri="{BB962C8B-B14F-4D97-AF65-F5344CB8AC3E}">
        <p14:creationId xmlns:p14="http://schemas.microsoft.com/office/powerpoint/2010/main" val="4021403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r>
              <a:rPr lang="en-US" altLang="zh-CN" dirty="0"/>
              <a:t>3.5.4  </a:t>
            </a:r>
            <a:r>
              <a:rPr lang="zh-CN" altLang="zh-CN" dirty="0"/>
              <a:t>使用以太网进行宽带接入</a:t>
            </a:r>
          </a:p>
        </p:txBody>
      </p:sp>
      <p:sp>
        <p:nvSpPr>
          <p:cNvPr id="651267" name="Rectangle 3"/>
          <p:cNvSpPr>
            <a:spLocks noGrp="1" noChangeArrowheads="1"/>
          </p:cNvSpPr>
          <p:nvPr>
            <p:ph idx="1"/>
          </p:nvPr>
        </p:nvSpPr>
        <p:spPr/>
        <p:txBody>
          <a:bodyPr/>
          <a:lstStyle/>
          <a:p>
            <a:r>
              <a:rPr lang="en-US" altLang="zh-CN" dirty="0"/>
              <a:t>IEEE </a:t>
            </a:r>
            <a:r>
              <a:rPr lang="zh-CN" altLang="zh-CN" dirty="0"/>
              <a:t>在</a:t>
            </a:r>
            <a:r>
              <a:rPr lang="en-US" altLang="zh-CN" dirty="0"/>
              <a:t> 2001 </a:t>
            </a:r>
            <a:r>
              <a:rPr lang="zh-CN" altLang="zh-CN" dirty="0"/>
              <a:t>年初成立了</a:t>
            </a:r>
            <a:r>
              <a:rPr lang="en-US" altLang="zh-CN" dirty="0"/>
              <a:t> 802.3 EFM </a:t>
            </a:r>
            <a:r>
              <a:rPr lang="zh-CN" altLang="zh-CN" dirty="0"/>
              <a:t>工作组，专门研究高速以太网的宽带接入技术问题。</a:t>
            </a:r>
            <a:endParaRPr lang="en-US" altLang="zh-CN" dirty="0"/>
          </a:p>
          <a:p>
            <a:r>
              <a:rPr lang="zh-CN" altLang="zh-CN" dirty="0"/>
              <a:t>以太网宽带接入</a:t>
            </a:r>
            <a:r>
              <a:rPr lang="zh-CN" altLang="en-US" dirty="0"/>
              <a:t>具有以下</a:t>
            </a:r>
            <a:r>
              <a:rPr lang="zh-CN" altLang="en-US" dirty="0">
                <a:solidFill>
                  <a:srgbClr val="0000FF"/>
                </a:solidFill>
              </a:rPr>
              <a:t>特点：</a:t>
            </a:r>
            <a:endParaRPr lang="en-US" altLang="zh-CN" dirty="0">
              <a:solidFill>
                <a:srgbClr val="0000FF"/>
              </a:solidFill>
            </a:endParaRPr>
          </a:p>
          <a:p>
            <a:pPr lvl="1"/>
            <a:r>
              <a:rPr lang="zh-CN" altLang="zh-CN" dirty="0"/>
              <a:t>可以提供</a:t>
            </a:r>
            <a:r>
              <a:rPr lang="zh-CN" altLang="zh-CN" dirty="0">
                <a:solidFill>
                  <a:srgbClr val="FF0000"/>
                </a:solidFill>
              </a:rPr>
              <a:t>双向</a:t>
            </a:r>
            <a:r>
              <a:rPr lang="zh-CN" altLang="zh-CN" dirty="0"/>
              <a:t>的宽带通信</a:t>
            </a:r>
            <a:r>
              <a:rPr lang="zh-CN" altLang="en-US" dirty="0"/>
              <a:t>。</a:t>
            </a:r>
            <a:endParaRPr lang="en-US" altLang="zh-CN" dirty="0"/>
          </a:p>
          <a:p>
            <a:pPr lvl="1"/>
            <a:r>
              <a:rPr lang="zh-CN" altLang="zh-CN" dirty="0"/>
              <a:t>可以根据用户对带宽的需求灵活地进行带宽</a:t>
            </a:r>
            <a:r>
              <a:rPr lang="zh-CN" altLang="zh-CN" dirty="0">
                <a:solidFill>
                  <a:srgbClr val="FF0000"/>
                </a:solidFill>
              </a:rPr>
              <a:t>升级</a:t>
            </a:r>
            <a:r>
              <a:rPr lang="zh-CN" altLang="en-US" dirty="0">
                <a:solidFill>
                  <a:srgbClr val="FF0000"/>
                </a:solidFill>
              </a:rPr>
              <a:t>。</a:t>
            </a:r>
            <a:endParaRPr lang="en-US" altLang="zh-CN" dirty="0">
              <a:solidFill>
                <a:srgbClr val="FF0000"/>
              </a:solidFill>
            </a:endParaRPr>
          </a:p>
          <a:p>
            <a:pPr lvl="1"/>
            <a:r>
              <a:rPr lang="zh-CN" altLang="zh-CN" dirty="0"/>
              <a:t>可以实现端到端的以太网传输，中间不</a:t>
            </a:r>
            <a:r>
              <a:rPr lang="zh-CN" altLang="zh-CN" dirty="0">
                <a:solidFill>
                  <a:srgbClr val="FF0000"/>
                </a:solidFill>
              </a:rPr>
              <a:t>需要再进行帧格式的转换。</a:t>
            </a:r>
            <a:r>
              <a:rPr lang="zh-CN" altLang="zh-CN" dirty="0"/>
              <a:t>这就提高了数据的传输效率且降低了传输的成本。</a:t>
            </a:r>
            <a:endParaRPr lang="en-US" altLang="zh-CN" dirty="0"/>
          </a:p>
          <a:p>
            <a:pPr lvl="1"/>
            <a:r>
              <a:rPr lang="zh-CN" altLang="en-US" dirty="0">
                <a:solidFill>
                  <a:srgbClr val="FF0000"/>
                </a:solidFill>
              </a:rPr>
              <a:t>但是不支持</a:t>
            </a:r>
            <a:r>
              <a:rPr lang="zh-CN" altLang="zh-CN" dirty="0">
                <a:solidFill>
                  <a:srgbClr val="FF0000"/>
                </a:solidFill>
              </a:rPr>
              <a:t>用户身份鉴别</a:t>
            </a:r>
            <a:r>
              <a:rPr lang="zh-CN" altLang="en-US" dirty="0">
                <a:solidFill>
                  <a:srgbClr val="FF0000"/>
                </a:solidFill>
              </a:rPr>
              <a:t>。</a:t>
            </a:r>
          </a:p>
        </p:txBody>
      </p:sp>
    </p:spTree>
    <p:extLst>
      <p:ext uri="{BB962C8B-B14F-4D97-AF65-F5344CB8AC3E}">
        <p14:creationId xmlns:p14="http://schemas.microsoft.com/office/powerpoint/2010/main" val="2113523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pPr algn="ctr"/>
            <a:r>
              <a:rPr lang="en-US" altLang="zh-CN" dirty="0" err="1"/>
              <a:t>PPPoE</a:t>
            </a:r>
            <a:endParaRPr lang="zh-CN" altLang="zh-CN" dirty="0"/>
          </a:p>
        </p:txBody>
      </p:sp>
      <p:sp>
        <p:nvSpPr>
          <p:cNvPr id="651267" name="Rectangle 3"/>
          <p:cNvSpPr>
            <a:spLocks noGrp="1" noChangeArrowheads="1"/>
          </p:cNvSpPr>
          <p:nvPr>
            <p:ph idx="1"/>
          </p:nvPr>
        </p:nvSpPr>
        <p:spPr/>
        <p:txBody>
          <a:bodyPr/>
          <a:lstStyle/>
          <a:p>
            <a:r>
              <a:rPr lang="en-US" altLang="zh-CN" sz="2800" dirty="0" err="1">
                <a:solidFill>
                  <a:srgbClr val="FF0000"/>
                </a:solidFill>
              </a:rPr>
              <a:t>PPPoE</a:t>
            </a:r>
            <a:r>
              <a:rPr lang="en-US" altLang="zh-CN" sz="2800" dirty="0">
                <a:solidFill>
                  <a:srgbClr val="FF0000"/>
                </a:solidFill>
              </a:rPr>
              <a:t> </a:t>
            </a:r>
            <a:r>
              <a:rPr lang="en-US" altLang="zh-CN" sz="2800" dirty="0"/>
              <a:t>(PPP over Ethernet) </a:t>
            </a:r>
            <a:r>
              <a:rPr lang="zh-CN" altLang="en-US" sz="2800" dirty="0"/>
              <a:t>的</a:t>
            </a:r>
            <a:r>
              <a:rPr lang="zh-CN" altLang="zh-CN" sz="2800" dirty="0"/>
              <a:t>意思是“在以太网上运行</a:t>
            </a:r>
            <a:r>
              <a:rPr lang="en-US" altLang="zh-CN" sz="2800" dirty="0"/>
              <a:t> PPP</a:t>
            </a:r>
            <a:r>
              <a:rPr lang="zh-CN" altLang="zh-CN" sz="2800" dirty="0"/>
              <a:t>”</a:t>
            </a:r>
            <a:r>
              <a:rPr lang="zh-CN" altLang="en-US" sz="2800" dirty="0"/>
              <a:t>，它</a:t>
            </a:r>
            <a:r>
              <a:rPr lang="zh-CN" altLang="zh-CN" sz="2800" dirty="0"/>
              <a:t>把</a:t>
            </a:r>
            <a:r>
              <a:rPr lang="en-US" altLang="zh-CN" sz="2800" dirty="0"/>
              <a:t> PPP </a:t>
            </a:r>
            <a:r>
              <a:rPr lang="zh-CN" altLang="zh-CN" sz="2800" dirty="0"/>
              <a:t>协议</a:t>
            </a:r>
            <a:r>
              <a:rPr lang="zh-CN" altLang="en-US" sz="2800" dirty="0"/>
              <a:t>与以太网协议结合起来 </a:t>
            </a:r>
            <a:r>
              <a:rPr lang="en-US" altLang="zh-CN" sz="2800" dirty="0"/>
              <a:t>—— </a:t>
            </a:r>
            <a:r>
              <a:rPr lang="zh-CN" altLang="en-US" sz="2800" dirty="0"/>
              <a:t>将 </a:t>
            </a:r>
            <a:r>
              <a:rPr lang="en-US" altLang="zh-CN" sz="2800" dirty="0"/>
              <a:t>PPP </a:t>
            </a:r>
            <a:r>
              <a:rPr lang="zh-CN" altLang="zh-CN" sz="2800" dirty="0"/>
              <a:t>帧再封装到以太网中来传输</a:t>
            </a:r>
            <a:r>
              <a:rPr lang="zh-CN" altLang="en-US" sz="2800" dirty="0"/>
              <a:t>。</a:t>
            </a:r>
            <a:endParaRPr lang="en-US" altLang="zh-CN" sz="2800" dirty="0"/>
          </a:p>
          <a:p>
            <a:r>
              <a:rPr lang="zh-CN" altLang="zh-CN" sz="2800" dirty="0"/>
              <a:t>现在的光纤宽带接入</a:t>
            </a:r>
            <a:r>
              <a:rPr lang="en-US" altLang="zh-CN" sz="2800" dirty="0"/>
              <a:t> </a:t>
            </a:r>
            <a:r>
              <a:rPr lang="en-US" altLang="zh-CN" sz="2800" dirty="0" err="1"/>
              <a:t>FTTx</a:t>
            </a:r>
            <a:r>
              <a:rPr lang="en-US" altLang="zh-CN" sz="2800" dirty="0"/>
              <a:t> </a:t>
            </a:r>
            <a:r>
              <a:rPr lang="zh-CN" altLang="zh-CN" sz="2800" dirty="0"/>
              <a:t>都要使用</a:t>
            </a:r>
            <a:r>
              <a:rPr lang="en-US" altLang="zh-CN" sz="2800" dirty="0"/>
              <a:t> </a:t>
            </a:r>
            <a:r>
              <a:rPr lang="en-US" altLang="zh-CN" sz="2800" dirty="0" err="1"/>
              <a:t>PPPoE</a:t>
            </a:r>
            <a:r>
              <a:rPr lang="en-US" altLang="zh-CN" sz="2800" dirty="0"/>
              <a:t> </a:t>
            </a:r>
            <a:r>
              <a:rPr lang="zh-CN" altLang="zh-CN" sz="2800" dirty="0"/>
              <a:t>的方式进行接入。在</a:t>
            </a:r>
            <a:r>
              <a:rPr lang="en-US" altLang="zh-CN" sz="2800" dirty="0"/>
              <a:t> </a:t>
            </a:r>
            <a:r>
              <a:rPr lang="en-US" altLang="zh-CN" sz="2800" dirty="0" err="1"/>
              <a:t>PPPoE</a:t>
            </a:r>
            <a:r>
              <a:rPr lang="en-US" altLang="zh-CN" sz="2800" dirty="0"/>
              <a:t> </a:t>
            </a:r>
            <a:r>
              <a:rPr lang="zh-CN" altLang="zh-CN" sz="2800" dirty="0"/>
              <a:t>弹出的窗口中键入在网络运营商购买的用户名和密码，就可以进行宽带上网了</a:t>
            </a:r>
            <a:r>
              <a:rPr lang="zh-CN" altLang="en-US" sz="2800" dirty="0"/>
              <a:t>。</a:t>
            </a:r>
            <a:endParaRPr lang="en-US" altLang="zh-CN" sz="2800" dirty="0"/>
          </a:p>
          <a:p>
            <a:r>
              <a:rPr lang="zh-CN" altLang="zh-CN" sz="2800" dirty="0"/>
              <a:t>利用</a:t>
            </a:r>
            <a:r>
              <a:rPr lang="en-US" altLang="zh-CN" sz="2800" dirty="0"/>
              <a:t> ADSL </a:t>
            </a:r>
            <a:r>
              <a:rPr lang="zh-CN" altLang="zh-CN" sz="2800" dirty="0"/>
              <a:t>进行宽带上网时，从用户个人电脑到家中的</a:t>
            </a:r>
            <a:r>
              <a:rPr lang="en-US" altLang="zh-CN" sz="2800" dirty="0"/>
              <a:t> ADSL </a:t>
            </a:r>
            <a:r>
              <a:rPr lang="zh-CN" altLang="zh-CN" sz="2800" dirty="0"/>
              <a:t>调制解调器之间，也是使用</a:t>
            </a:r>
            <a:r>
              <a:rPr lang="en-US" altLang="zh-CN" sz="2800" dirty="0"/>
              <a:t> RJ-45 </a:t>
            </a:r>
            <a:r>
              <a:rPr lang="zh-CN" altLang="zh-CN" sz="2800" dirty="0"/>
              <a:t>和</a:t>
            </a:r>
            <a:r>
              <a:rPr lang="en-US" altLang="zh-CN" sz="2800" dirty="0"/>
              <a:t> 5 </a:t>
            </a:r>
            <a:r>
              <a:rPr lang="zh-CN" altLang="zh-CN" sz="2800" dirty="0"/>
              <a:t>类线（即以太网使用的网线）进行连接的，并且也是使用</a:t>
            </a:r>
            <a:r>
              <a:rPr lang="en-US" altLang="zh-CN" sz="2800" dirty="0"/>
              <a:t> </a:t>
            </a:r>
            <a:r>
              <a:rPr lang="en-US" altLang="zh-CN" sz="2800" dirty="0" err="1"/>
              <a:t>PPPoE</a:t>
            </a:r>
            <a:r>
              <a:rPr lang="en-US" altLang="zh-CN" sz="2800" dirty="0"/>
              <a:t> </a:t>
            </a:r>
            <a:r>
              <a:rPr lang="zh-CN" altLang="zh-CN" sz="2800" dirty="0"/>
              <a:t>弹出的窗口进行拨号连接的。</a:t>
            </a:r>
            <a:endParaRPr lang="zh-CN" altLang="en-US" sz="2800" dirty="0"/>
          </a:p>
        </p:txBody>
      </p:sp>
    </p:spTree>
    <p:extLst>
      <p:ext uri="{BB962C8B-B14F-4D97-AF65-F5344CB8AC3E}">
        <p14:creationId xmlns:p14="http://schemas.microsoft.com/office/powerpoint/2010/main" val="34642969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481" y="1700808"/>
            <a:ext cx="7943850" cy="3543300"/>
          </a:xfrm>
          <a:prstGeom prst="rect">
            <a:avLst/>
          </a:prstGeom>
        </p:spPr>
      </p:pic>
    </p:spTree>
    <p:extLst>
      <p:ext uri="{BB962C8B-B14F-4D97-AF65-F5344CB8AC3E}">
        <p14:creationId xmlns:p14="http://schemas.microsoft.com/office/powerpoint/2010/main" val="11351064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7" y="1268760"/>
            <a:ext cx="9077325" cy="5467350"/>
          </a:xfrm>
          <a:prstGeom prst="rect">
            <a:avLst/>
          </a:prstGeom>
        </p:spPr>
      </p:pic>
    </p:spTree>
    <p:extLst>
      <p:ext uri="{BB962C8B-B14F-4D97-AF65-F5344CB8AC3E}">
        <p14:creationId xmlns:p14="http://schemas.microsoft.com/office/powerpoint/2010/main" val="5910929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56" y="1196752"/>
            <a:ext cx="8877300" cy="5276850"/>
          </a:xfrm>
          <a:prstGeom prst="rect">
            <a:avLst/>
          </a:prstGeom>
        </p:spPr>
      </p:pic>
    </p:spTree>
    <p:extLst>
      <p:ext uri="{BB962C8B-B14F-4D97-AF65-F5344CB8AC3E}">
        <p14:creationId xmlns:p14="http://schemas.microsoft.com/office/powerpoint/2010/main" val="39591957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196752"/>
            <a:ext cx="9066212" cy="5162468"/>
          </a:xfrm>
          <a:prstGeom prst="rect">
            <a:avLst/>
          </a:prstGeom>
        </p:spPr>
      </p:pic>
    </p:spTree>
    <p:extLst>
      <p:ext uri="{BB962C8B-B14F-4D97-AF65-F5344CB8AC3E}">
        <p14:creationId xmlns:p14="http://schemas.microsoft.com/office/powerpoint/2010/main" val="13581408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36" y="1268760"/>
            <a:ext cx="8784976" cy="5442409"/>
          </a:xfrm>
          <a:prstGeom prst="rect">
            <a:avLst/>
          </a:prstGeom>
        </p:spPr>
      </p:pic>
    </p:spTree>
    <p:extLst>
      <p:ext uri="{BB962C8B-B14F-4D97-AF65-F5344CB8AC3E}">
        <p14:creationId xmlns:p14="http://schemas.microsoft.com/office/powerpoint/2010/main" val="1760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乘号 1"/>
          <p:cNvSpPr/>
          <p:nvPr/>
        </p:nvSpPr>
        <p:spPr bwMode="auto">
          <a:xfrm>
            <a:off x="2360712" y="1268760"/>
            <a:ext cx="4752528" cy="3960440"/>
          </a:xfrm>
          <a:prstGeom prst="mathMultiply">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6434" name="Rectangle 2"/>
          <p:cNvSpPr>
            <a:spLocks noGrp="1" noChangeArrowheads="1"/>
          </p:cNvSpPr>
          <p:nvPr>
            <p:ph type="title"/>
          </p:nvPr>
        </p:nvSpPr>
        <p:spPr/>
        <p:txBody>
          <a:bodyPr/>
          <a:lstStyle/>
          <a:p>
            <a:pPr algn="ctr"/>
            <a:r>
              <a:rPr lang="zh-CN" altLang="en-US" dirty="0"/>
              <a:t>冗余码的计算 </a:t>
            </a:r>
          </a:p>
        </p:txBody>
      </p:sp>
      <p:sp>
        <p:nvSpPr>
          <p:cNvPr id="146435" name="Rectangle 3"/>
          <p:cNvSpPr>
            <a:spLocks noGrp="1" noChangeArrowheads="1"/>
          </p:cNvSpPr>
          <p:nvPr>
            <p:ph idx="1"/>
          </p:nvPr>
        </p:nvSpPr>
        <p:spPr/>
        <p:txBody>
          <a:bodyPr/>
          <a:lstStyle/>
          <a:p>
            <a:r>
              <a:rPr lang="zh-CN" altLang="en-US" dirty="0"/>
              <a:t>用二进制的模 </a:t>
            </a:r>
            <a:r>
              <a:rPr lang="en-US" altLang="zh-CN" dirty="0"/>
              <a:t>2 </a:t>
            </a:r>
            <a:r>
              <a:rPr lang="zh-CN" altLang="en-US" dirty="0"/>
              <a:t>运算进行 </a:t>
            </a:r>
            <a:r>
              <a:rPr lang="en-US" altLang="zh-CN" dirty="0"/>
              <a:t>2</a:t>
            </a:r>
            <a:r>
              <a:rPr lang="en-US" altLang="zh-CN" i="1" baseline="30000" dirty="0"/>
              <a:t>n </a:t>
            </a:r>
            <a:r>
              <a:rPr lang="zh-CN" altLang="en-US" dirty="0"/>
              <a:t>乘 </a:t>
            </a:r>
            <a:r>
              <a:rPr lang="en-US" altLang="zh-CN" i="1" dirty="0"/>
              <a:t>M </a:t>
            </a:r>
            <a:r>
              <a:rPr lang="zh-CN" altLang="en-US" dirty="0"/>
              <a:t>的运算，这相当于在 </a:t>
            </a:r>
            <a:r>
              <a:rPr lang="en-US" altLang="zh-CN" i="1" dirty="0"/>
              <a:t>M </a:t>
            </a:r>
            <a:r>
              <a:rPr lang="zh-CN" altLang="en-US" dirty="0"/>
              <a:t>后面添加 </a:t>
            </a:r>
            <a:r>
              <a:rPr lang="en-US" altLang="zh-CN" i="1" dirty="0"/>
              <a:t>n </a:t>
            </a:r>
            <a:r>
              <a:rPr lang="zh-CN" altLang="en-US" dirty="0"/>
              <a:t>个 </a:t>
            </a:r>
            <a:r>
              <a:rPr lang="en-US" altLang="zh-CN" dirty="0"/>
              <a:t>0</a:t>
            </a:r>
            <a:r>
              <a:rPr lang="zh-CN" altLang="en-US" dirty="0"/>
              <a:t>。</a:t>
            </a:r>
          </a:p>
          <a:p>
            <a:r>
              <a:rPr lang="zh-CN" altLang="en-US" dirty="0"/>
              <a:t>得到的 </a:t>
            </a:r>
            <a:r>
              <a:rPr lang="en-US" altLang="zh-CN" dirty="0"/>
              <a:t>(</a:t>
            </a:r>
            <a:r>
              <a:rPr lang="en-US" altLang="zh-CN" i="1" dirty="0"/>
              <a:t>k</a:t>
            </a:r>
            <a:r>
              <a:rPr lang="en-US" altLang="zh-CN" dirty="0"/>
              <a:t> + </a:t>
            </a:r>
            <a:r>
              <a:rPr lang="en-US" altLang="zh-CN" i="1" dirty="0"/>
              <a:t>n</a:t>
            </a:r>
            <a:r>
              <a:rPr lang="en-US" altLang="zh-CN" dirty="0"/>
              <a:t>) </a:t>
            </a:r>
            <a:r>
              <a:rPr lang="zh-CN" altLang="en-US" dirty="0"/>
              <a:t>位的数除以事先选定好的长度为 </a:t>
            </a:r>
            <a:r>
              <a:rPr lang="en-US" altLang="zh-CN" dirty="0"/>
              <a:t>(</a:t>
            </a:r>
            <a:r>
              <a:rPr lang="en-US" altLang="zh-CN" i="1" dirty="0"/>
              <a:t>n</a:t>
            </a:r>
            <a:r>
              <a:rPr lang="en-US" altLang="zh-CN" dirty="0"/>
              <a:t> + 1) </a:t>
            </a:r>
            <a:r>
              <a:rPr lang="zh-CN" altLang="en-US" dirty="0"/>
              <a:t>位的</a:t>
            </a:r>
            <a:r>
              <a:rPr lang="zh-CN" altLang="en-US" dirty="0">
                <a:solidFill>
                  <a:srgbClr val="FF0000"/>
                </a:solidFill>
              </a:rPr>
              <a:t>除数</a:t>
            </a:r>
            <a:r>
              <a:rPr lang="zh-CN" altLang="en-US" dirty="0"/>
              <a:t> </a:t>
            </a:r>
            <a:r>
              <a:rPr lang="en-US" altLang="zh-CN" i="1" dirty="0"/>
              <a:t>P</a:t>
            </a:r>
            <a:r>
              <a:rPr lang="zh-CN" altLang="en-US" dirty="0"/>
              <a:t>，得出</a:t>
            </a:r>
            <a:r>
              <a:rPr lang="zh-CN" altLang="en-US" dirty="0">
                <a:solidFill>
                  <a:srgbClr val="FF0000"/>
                </a:solidFill>
              </a:rPr>
              <a:t>商</a:t>
            </a:r>
            <a:r>
              <a:rPr lang="zh-CN" altLang="en-US" dirty="0"/>
              <a:t>是 </a:t>
            </a:r>
            <a:r>
              <a:rPr lang="en-US" altLang="zh-CN" i="1" dirty="0"/>
              <a:t>Q </a:t>
            </a:r>
            <a:r>
              <a:rPr lang="zh-CN" altLang="en-US" dirty="0"/>
              <a:t>而</a:t>
            </a:r>
            <a:r>
              <a:rPr lang="zh-CN" altLang="en-US" dirty="0">
                <a:solidFill>
                  <a:srgbClr val="FF0000"/>
                </a:solidFill>
              </a:rPr>
              <a:t>余数</a:t>
            </a:r>
            <a:r>
              <a:rPr lang="zh-CN" altLang="en-US" dirty="0"/>
              <a:t>是 </a:t>
            </a:r>
            <a:r>
              <a:rPr lang="en-US" altLang="zh-CN" i="1" dirty="0"/>
              <a:t>R</a:t>
            </a:r>
            <a:r>
              <a:rPr lang="zh-CN" altLang="en-US" dirty="0"/>
              <a:t>，余数 </a:t>
            </a:r>
            <a:r>
              <a:rPr lang="en-US" altLang="zh-CN" i="1" dirty="0"/>
              <a:t>R </a:t>
            </a:r>
            <a:r>
              <a:rPr lang="zh-CN" altLang="en-US" dirty="0"/>
              <a:t>比除数 </a:t>
            </a:r>
            <a:r>
              <a:rPr lang="en-US" altLang="zh-CN" i="1" dirty="0"/>
              <a:t>P </a:t>
            </a:r>
            <a:r>
              <a:rPr lang="zh-CN" altLang="en-US" dirty="0"/>
              <a:t>少 </a:t>
            </a:r>
            <a:r>
              <a:rPr lang="en-US" altLang="zh-CN" dirty="0"/>
              <a:t>1 </a:t>
            </a:r>
            <a:r>
              <a:rPr lang="zh-CN" altLang="en-US" dirty="0"/>
              <a:t>位，即 </a:t>
            </a:r>
            <a:r>
              <a:rPr lang="en-US" altLang="zh-CN" i="1" dirty="0"/>
              <a:t>R </a:t>
            </a:r>
            <a:r>
              <a:rPr lang="zh-CN" altLang="en-US" dirty="0"/>
              <a:t>是 </a:t>
            </a:r>
            <a:r>
              <a:rPr lang="en-US" altLang="zh-CN" i="1" dirty="0"/>
              <a:t>n</a:t>
            </a:r>
            <a:r>
              <a:rPr lang="en-US" altLang="zh-CN" dirty="0"/>
              <a:t> </a:t>
            </a:r>
            <a:r>
              <a:rPr lang="zh-CN" altLang="en-US" dirty="0"/>
              <a:t>位。 </a:t>
            </a:r>
            <a:endParaRPr lang="en-US" altLang="zh-CN" dirty="0"/>
          </a:p>
          <a:p>
            <a:r>
              <a:rPr lang="zh-CN" altLang="en-US" dirty="0"/>
              <a:t>将</a:t>
            </a:r>
            <a:r>
              <a:rPr lang="zh-CN" altLang="zh-CN" dirty="0"/>
              <a:t>余数</a:t>
            </a:r>
            <a:r>
              <a:rPr lang="en-US" altLang="zh-CN" dirty="0"/>
              <a:t> </a:t>
            </a:r>
            <a:r>
              <a:rPr lang="en-US" altLang="zh-CN" i="1" dirty="0"/>
              <a:t>R </a:t>
            </a:r>
            <a:r>
              <a:rPr lang="zh-CN" altLang="zh-CN" dirty="0"/>
              <a:t>作为冗余码拼接在数据</a:t>
            </a:r>
            <a:r>
              <a:rPr lang="en-US" altLang="zh-CN" dirty="0"/>
              <a:t> </a:t>
            </a:r>
            <a:r>
              <a:rPr lang="en-US" altLang="zh-CN" i="1" dirty="0"/>
              <a:t>M </a:t>
            </a:r>
            <a:r>
              <a:rPr lang="zh-CN" altLang="zh-CN" dirty="0"/>
              <a:t>后面发送出去</a:t>
            </a:r>
            <a:r>
              <a:rPr lang="zh-CN" altLang="en-US" dirty="0"/>
              <a:t>。</a:t>
            </a:r>
          </a:p>
        </p:txBody>
      </p:sp>
    </p:spTree>
    <p:extLst>
      <p:ext uri="{BB962C8B-B14F-4D97-AF65-F5344CB8AC3E}">
        <p14:creationId xmlns:p14="http://schemas.microsoft.com/office/powerpoint/2010/main" val="390751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177814"/>
            <a:ext cx="9066212" cy="5680185"/>
          </a:xfrm>
          <a:prstGeom prst="rect">
            <a:avLst/>
          </a:prstGeom>
        </p:spPr>
      </p:pic>
    </p:spTree>
    <p:extLst>
      <p:ext uri="{BB962C8B-B14F-4D97-AF65-F5344CB8AC3E}">
        <p14:creationId xmlns:p14="http://schemas.microsoft.com/office/powerpoint/2010/main" val="8170940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412776"/>
            <a:ext cx="9066212" cy="5112568"/>
          </a:xfrm>
          <a:prstGeom prst="rect">
            <a:avLst/>
          </a:prstGeom>
        </p:spPr>
      </p:pic>
    </p:spTree>
    <p:extLst>
      <p:ext uri="{BB962C8B-B14F-4D97-AF65-F5344CB8AC3E}">
        <p14:creationId xmlns:p14="http://schemas.microsoft.com/office/powerpoint/2010/main" val="27738094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978" y="1124744"/>
            <a:ext cx="7704856" cy="5547496"/>
          </a:xfrm>
          <a:prstGeom prst="rect">
            <a:avLst/>
          </a:prstGeom>
        </p:spPr>
      </p:pic>
    </p:spTree>
    <p:extLst>
      <p:ext uri="{BB962C8B-B14F-4D97-AF65-F5344CB8AC3E}">
        <p14:creationId xmlns:p14="http://schemas.microsoft.com/office/powerpoint/2010/main" val="33167231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616" y="1196752"/>
            <a:ext cx="6866169" cy="5544616"/>
          </a:xfrm>
          <a:prstGeom prst="rect">
            <a:avLst/>
          </a:prstGeom>
        </p:spPr>
      </p:pic>
    </p:spTree>
    <p:extLst>
      <p:ext uri="{BB962C8B-B14F-4D97-AF65-F5344CB8AC3E}">
        <p14:creationId xmlns:p14="http://schemas.microsoft.com/office/powerpoint/2010/main" val="35783530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034" y="1268760"/>
            <a:ext cx="6696744" cy="5178338"/>
          </a:xfrm>
          <a:prstGeom prst="rect">
            <a:avLst/>
          </a:prstGeom>
        </p:spPr>
      </p:pic>
    </p:spTree>
    <p:extLst>
      <p:ext uri="{BB962C8B-B14F-4D97-AF65-F5344CB8AC3E}">
        <p14:creationId xmlns:p14="http://schemas.microsoft.com/office/powerpoint/2010/main" val="36824094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31" y="1340768"/>
            <a:ext cx="7829550" cy="5372100"/>
          </a:xfrm>
          <a:prstGeom prst="rect">
            <a:avLst/>
          </a:prstGeom>
        </p:spPr>
      </p:pic>
    </p:spTree>
    <p:extLst>
      <p:ext uri="{BB962C8B-B14F-4D97-AF65-F5344CB8AC3E}">
        <p14:creationId xmlns:p14="http://schemas.microsoft.com/office/powerpoint/2010/main" val="29377485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80" y="1412776"/>
            <a:ext cx="5648325" cy="5124450"/>
          </a:xfrm>
          <a:prstGeom prst="rect">
            <a:avLst/>
          </a:prstGeom>
        </p:spPr>
      </p:pic>
    </p:spTree>
    <p:extLst>
      <p:ext uri="{BB962C8B-B14F-4D97-AF65-F5344CB8AC3E}">
        <p14:creationId xmlns:p14="http://schemas.microsoft.com/office/powerpoint/2010/main" val="1934489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800" dirty="0">
                <a:solidFill>
                  <a:srgbClr val="FF0000"/>
                </a:solidFill>
              </a:rPr>
              <a:t>回顾</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640" y="1196752"/>
            <a:ext cx="7123677" cy="5256584"/>
          </a:xfrm>
          <a:prstGeom prst="rect">
            <a:avLst/>
          </a:prstGeom>
        </p:spPr>
      </p:pic>
    </p:spTree>
    <p:extLst>
      <p:ext uri="{BB962C8B-B14F-4D97-AF65-F5344CB8AC3E}">
        <p14:creationId xmlns:p14="http://schemas.microsoft.com/office/powerpoint/2010/main" val="35455518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572545" y="2642317"/>
            <a:ext cx="8760909" cy="2461923"/>
          </a:xfrm>
          <a:prstGeom prst="rect">
            <a:avLst/>
          </a:prstGeom>
          <a:noFill/>
        </p:spPr>
        <p:txBody>
          <a:bodyPr vert="horz" wrap="square" rtlCol="0" anchor="ctr" anchorCtr="0">
            <a:noAutofit/>
          </a:bodyPr>
          <a:lstStyle/>
          <a:p>
            <a:pPr latinLnBrk="1"/>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smtClean="0"/>
              <a:t> </a:t>
            </a:r>
            <a:r>
              <a:rPr lang="zh-CN" altLang="en-US" sz="2000" dirty="0"/>
              <a:t> 在数据传输过程中</a:t>
            </a:r>
            <a:r>
              <a:rPr lang="en-US" altLang="zh-CN" sz="2000" dirty="0"/>
              <a:t>,</a:t>
            </a:r>
            <a:r>
              <a:rPr lang="zh-CN" altLang="en-US" sz="2000" dirty="0"/>
              <a:t>若接收方收到的二进制比特序列为 </a:t>
            </a:r>
            <a:r>
              <a:rPr lang="en-US" altLang="zh-CN" sz="2000" dirty="0" smtClean="0"/>
              <a:t>10110011011,</a:t>
            </a:r>
            <a:r>
              <a:rPr lang="zh-CN" altLang="en-US" sz="2000" dirty="0"/>
              <a:t>接收双方采用的</a:t>
            </a:r>
            <a:r>
              <a:rPr lang="zh-CN" altLang="en-US" sz="2000" dirty="0" smtClean="0"/>
              <a:t>生成多项式</a:t>
            </a:r>
            <a:r>
              <a:rPr lang="zh-CN" altLang="en-US" sz="2000" dirty="0"/>
              <a:t>为</a:t>
            </a:r>
            <a:r>
              <a:rPr lang="en-US" altLang="zh-CN" sz="2000" dirty="0"/>
              <a:t>G(x)=</a:t>
            </a:r>
            <a:r>
              <a:rPr lang="en-US" altLang="zh-CN" sz="2000" dirty="0" smtClean="0"/>
              <a:t>x</a:t>
            </a:r>
            <a:r>
              <a:rPr lang="en-US" altLang="zh-CN" sz="2000" baseline="30000" dirty="0" smtClean="0"/>
              <a:t>4</a:t>
            </a:r>
            <a:r>
              <a:rPr lang="en-US" altLang="zh-CN" sz="2000" dirty="0" smtClean="0"/>
              <a:t>+x</a:t>
            </a:r>
            <a:r>
              <a:rPr lang="en-US" altLang="zh-CN" sz="2000" baseline="30000" dirty="0" smtClean="0"/>
              <a:t>3</a:t>
            </a:r>
            <a:r>
              <a:rPr lang="en-US" altLang="zh-CN" sz="2000" dirty="0" smtClean="0"/>
              <a:t>+1</a:t>
            </a:r>
            <a:r>
              <a:rPr lang="en-US" altLang="zh-CN" sz="2000" dirty="0"/>
              <a:t>,</a:t>
            </a:r>
            <a:r>
              <a:rPr lang="zh-CN" altLang="en-US" sz="2000" dirty="0"/>
              <a:t>则该二进制比特序列在传输中是否出错</a:t>
            </a:r>
            <a:r>
              <a:rPr lang="en-US" altLang="zh-CN" sz="2000" dirty="0"/>
              <a:t>?</a:t>
            </a:r>
            <a:r>
              <a:rPr lang="zh-CN" altLang="en-US" sz="2000" dirty="0"/>
              <a:t>如果未出现差错</a:t>
            </a:r>
            <a:r>
              <a:rPr lang="en-US" altLang="zh-CN" sz="2000" dirty="0"/>
              <a:t>,</a:t>
            </a:r>
            <a:r>
              <a:rPr lang="zh-CN" altLang="en-US" sz="2000" dirty="0"/>
              <a:t>那么</a:t>
            </a:r>
            <a:r>
              <a:rPr lang="zh-CN" altLang="en-US" sz="2000" dirty="0" smtClean="0"/>
              <a:t>发送</a:t>
            </a:r>
            <a:r>
              <a:rPr lang="zh-CN" altLang="en-US" sz="2000" dirty="0"/>
              <a:t>数据的比特序列和</a:t>
            </a:r>
            <a:r>
              <a:rPr lang="en-US" altLang="zh-CN" sz="2000" dirty="0"/>
              <a:t>CRC</a:t>
            </a:r>
            <a:r>
              <a:rPr lang="zh-CN" altLang="en-US" sz="2000" dirty="0"/>
              <a:t>检验码的比特序列分别是什么</a:t>
            </a:r>
            <a:r>
              <a:rPr lang="en-US" altLang="zh-CN" sz="2000" dirty="0" smtClean="0"/>
              <a:t>?</a:t>
            </a:r>
          </a:p>
          <a:p>
            <a:pPr latinLnBrk="1"/>
            <a:r>
              <a:rPr lang="en-US" altLang="zh-CN" sz="2000" dirty="0" smtClean="0"/>
              <a:t>2.</a:t>
            </a:r>
            <a:r>
              <a:rPr lang="zh-CN" altLang="en-US" sz="2000" dirty="0"/>
              <a:t>网络适配器的</a:t>
            </a:r>
            <a:r>
              <a:rPr lang="zh-CN" altLang="en-US" sz="2000" dirty="0" smtClean="0"/>
              <a:t>作用</a:t>
            </a:r>
            <a:r>
              <a:rPr lang="en-US" altLang="zh-CN" sz="2000" dirty="0" smtClean="0"/>
              <a:t>?</a:t>
            </a:r>
            <a:r>
              <a:rPr lang="zh-CN" altLang="en-US" sz="2000" dirty="0" smtClean="0"/>
              <a:t> 工作</a:t>
            </a:r>
            <a:r>
              <a:rPr lang="zh-CN" altLang="en-US" sz="2000" dirty="0"/>
              <a:t>在哪一层</a:t>
            </a:r>
            <a:r>
              <a:rPr lang="en-US" altLang="zh-CN" sz="2000" dirty="0" smtClean="0"/>
              <a:t>?</a:t>
            </a:r>
          </a:p>
          <a:p>
            <a:pPr latinLnBrk="1"/>
            <a:r>
              <a:rPr lang="en-US" altLang="zh-CN" sz="2000" dirty="0" smtClean="0"/>
              <a:t>3.</a:t>
            </a:r>
            <a:r>
              <a:rPr lang="zh-CN" altLang="en-US" sz="2000" dirty="0" smtClean="0"/>
              <a:t>数据链路层的三个基本问题及其产生的原因？</a:t>
            </a:r>
            <a:endParaRPr lang="en-US" altLang="zh-CN" sz="2000" dirty="0" smtClean="0"/>
          </a:p>
          <a:p>
            <a:pPr latinLnBrk="1"/>
            <a:r>
              <a:rPr lang="en-US" altLang="zh-CN" sz="2000" dirty="0" smtClean="0"/>
              <a:t>4.</a:t>
            </a:r>
            <a:r>
              <a:rPr lang="zh-CN" altLang="en-US" sz="2000" dirty="0"/>
              <a:t>要发送的数据为</a:t>
            </a:r>
            <a:r>
              <a:rPr lang="en-US" altLang="zh-CN" sz="2000" dirty="0" smtClean="0"/>
              <a:t>101111</a:t>
            </a:r>
            <a:r>
              <a:rPr lang="zh-CN" altLang="en-US" sz="2000" dirty="0" smtClean="0"/>
              <a:t>。</a:t>
            </a:r>
            <a:r>
              <a:rPr lang="zh-CN" altLang="en-US" sz="2000" dirty="0"/>
              <a:t>采用</a:t>
            </a:r>
            <a:r>
              <a:rPr lang="en-US" altLang="zh-CN" sz="2000" dirty="0"/>
              <a:t>CRC</a:t>
            </a:r>
            <a:r>
              <a:rPr lang="zh-CN" altLang="en-US" sz="2000" dirty="0"/>
              <a:t>的生成多项式是</a:t>
            </a:r>
            <a:r>
              <a:rPr lang="en-US" altLang="zh-CN" sz="2000" dirty="0"/>
              <a:t>P(X)=</a:t>
            </a:r>
            <a:r>
              <a:rPr lang="en-US" altLang="zh-CN" sz="2000" dirty="0" smtClean="0"/>
              <a:t>X</a:t>
            </a:r>
            <a:r>
              <a:rPr lang="en-US" altLang="zh-CN" sz="2000" baseline="30000" dirty="0" smtClean="0"/>
              <a:t>3</a:t>
            </a:r>
            <a:r>
              <a:rPr lang="en-US" altLang="zh-CN" sz="2000" dirty="0" smtClean="0"/>
              <a:t>+1</a:t>
            </a:r>
            <a:r>
              <a:rPr lang="zh-CN" altLang="en-US" sz="2000" dirty="0"/>
              <a:t>。试求应</a:t>
            </a:r>
            <a:r>
              <a:rPr lang="zh-CN" altLang="en-US" sz="2000" dirty="0" smtClean="0"/>
              <a:t>添加在</a:t>
            </a:r>
            <a:r>
              <a:rPr lang="zh-CN" altLang="en-US" sz="2000" dirty="0"/>
              <a:t>数据后面的</a:t>
            </a:r>
            <a:r>
              <a:rPr lang="zh-CN" altLang="en-US" sz="2000" dirty="0" smtClean="0"/>
              <a:t>余数。</a:t>
            </a:r>
            <a:endParaRPr lang="en-US" altLang="zh-CN" sz="2000" dirty="0" smtClean="0"/>
          </a:p>
          <a:p>
            <a:pPr latinLnBrk="1"/>
            <a:r>
              <a:rPr lang="en-US" altLang="zh-CN" sz="2000" dirty="0"/>
              <a:t>5.</a:t>
            </a:r>
            <a:r>
              <a:rPr lang="zh-CN" altLang="en-US" sz="2000" dirty="0"/>
              <a:t> </a:t>
            </a:r>
            <a:r>
              <a:rPr lang="en-US" altLang="zh-CN" sz="2000" dirty="0"/>
              <a:t>PPP </a:t>
            </a:r>
            <a:r>
              <a:rPr lang="zh-CN" altLang="en-US" sz="2000" dirty="0"/>
              <a:t>协议使用同步传输技术传送比特串</a:t>
            </a:r>
            <a:r>
              <a:rPr lang="en-US" altLang="zh-CN" sz="2000" dirty="0"/>
              <a:t>0110111111111100</a:t>
            </a:r>
            <a:r>
              <a:rPr lang="zh-CN" altLang="en-US" sz="2000" dirty="0"/>
              <a:t>。试问经过零比特填充后变成怎样的比特串</a:t>
            </a:r>
            <a:r>
              <a:rPr lang="en-US" altLang="zh-CN" sz="2000" dirty="0"/>
              <a:t>?</a:t>
            </a:r>
            <a:r>
              <a:rPr lang="zh-CN" altLang="en-US" sz="2000" dirty="0"/>
              <a:t>若接收端收到的</a:t>
            </a:r>
            <a:r>
              <a:rPr lang="en-US" altLang="zh-CN" sz="2000" dirty="0"/>
              <a:t>PPP </a:t>
            </a:r>
            <a:r>
              <a:rPr lang="zh-CN" altLang="en-US" sz="2000" dirty="0"/>
              <a:t>帧的数据部分是</a:t>
            </a:r>
            <a:r>
              <a:rPr lang="en-US" altLang="zh-CN" sz="2000" dirty="0"/>
              <a:t>0001110111110111110110,</a:t>
            </a:r>
            <a:r>
              <a:rPr lang="zh-CN" altLang="en-US" sz="2000" dirty="0"/>
              <a:t>问删除发送端加入的零比特后变成怎样的比特串</a:t>
            </a:r>
            <a:r>
              <a:rPr lang="en-US" altLang="zh-CN" sz="2000" dirty="0" smtClean="0"/>
              <a:t>?</a:t>
            </a:r>
          </a:p>
          <a:p>
            <a:pPr latinLnBrk="1"/>
            <a:r>
              <a:rPr lang="en-US" altLang="zh-CN" sz="2000" dirty="0"/>
              <a:t>6.</a:t>
            </a:r>
            <a:r>
              <a:rPr lang="zh-CN" altLang="en-US" sz="2000" dirty="0"/>
              <a:t> </a:t>
            </a:r>
            <a:r>
              <a:rPr lang="en-US" altLang="zh-CN" sz="2000" dirty="0"/>
              <a:t>PPP </a:t>
            </a:r>
            <a:r>
              <a:rPr lang="zh-CN" altLang="en-US" sz="2000" dirty="0"/>
              <a:t>协议的工作状态有哪几种</a:t>
            </a:r>
            <a:r>
              <a:rPr lang="en-US" altLang="zh-CN" sz="2000" dirty="0"/>
              <a:t>?</a:t>
            </a:r>
            <a:r>
              <a:rPr lang="zh-CN" altLang="en-US" sz="2000" dirty="0"/>
              <a:t>当用户要使用</a:t>
            </a:r>
            <a:r>
              <a:rPr lang="en-US" altLang="zh-CN" sz="2000" dirty="0"/>
              <a:t>PPP </a:t>
            </a:r>
            <a:r>
              <a:rPr lang="zh-CN" altLang="en-US" sz="2000" dirty="0"/>
              <a:t>协议和</a:t>
            </a:r>
            <a:r>
              <a:rPr lang="en-US" altLang="zh-CN" sz="2000" dirty="0"/>
              <a:t>ISP</a:t>
            </a:r>
            <a:r>
              <a:rPr lang="zh-CN" altLang="en-US" sz="2000" dirty="0"/>
              <a:t>建立连接进行通信时</a:t>
            </a:r>
            <a:r>
              <a:rPr lang="en-US" altLang="zh-CN" sz="2000" dirty="0"/>
              <a:t>,</a:t>
            </a:r>
            <a:r>
              <a:rPr lang="zh-CN" altLang="en-US" sz="2000" dirty="0"/>
              <a:t>需要建立哪几种连接</a:t>
            </a:r>
            <a:r>
              <a:rPr lang="en-US" altLang="zh-CN" sz="2000" dirty="0"/>
              <a:t>?</a:t>
            </a:r>
            <a:r>
              <a:rPr lang="zh-CN" altLang="en-US" sz="2000" dirty="0"/>
              <a:t>每一种连接解决什么问题</a:t>
            </a:r>
            <a:r>
              <a:rPr lang="en-US" altLang="zh-CN" sz="2000" dirty="0"/>
              <a:t>?</a:t>
            </a:r>
          </a:p>
          <a:p>
            <a:pPr latinLnBrk="1"/>
            <a:endParaRPr lang="en-US" altLang="zh-CN" sz="2000" dirty="0"/>
          </a:p>
          <a:p>
            <a:pPr latinLnBrk="1"/>
            <a:endParaRPr lang="en-US" altLang="zh-CN" sz="2000" dirty="0" smtClean="0"/>
          </a:p>
          <a:p>
            <a:pPr latinLnBrk="1"/>
            <a:endParaRPr lang="en-US" altLang="zh-CN" sz="2000" dirty="0" smtClean="0"/>
          </a:p>
        </p:txBody>
      </p:sp>
      <p:sp>
        <p:nvSpPr>
          <p:cNvPr id="4" name="圆角矩形 3"/>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1" name="矩形 10"/>
          <p:cNvSpPr/>
          <p:nvPr/>
        </p:nvSpPr>
        <p:spPr>
          <a:xfrm>
            <a:off x="674359" y="791835"/>
            <a:ext cx="8935094" cy="523220"/>
          </a:xfrm>
          <a:prstGeom prst="rect">
            <a:avLst/>
          </a:prstGeom>
        </p:spPr>
        <p:txBody>
          <a:bodyPr wrap="square">
            <a:spAutoFit/>
          </a:bodyPr>
          <a:lstStyle/>
          <a:p>
            <a:r>
              <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课后习题，具体见雨</a:t>
            </a:r>
            <a:r>
              <a:rPr lang="zh-CN" altLang="en-US" sz="2800" b="1"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课堂作业，在雨课堂上做作业！</a:t>
            </a:r>
            <a:endPar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9906000" cy="635000"/>
            <a:chOff x="-560512" y="-374650"/>
            <a:chExt cx="9906000" cy="635000"/>
          </a:xfrm>
        </p:grpSpPr>
        <p:sp>
          <p:nvSpPr>
            <p:cNvPr id="5" name="TitleBackground"/>
            <p:cNvSpPr/>
            <p:nvPr>
              <p:custDataLst>
                <p:tags r:id="rId7"/>
              </p:custDataLst>
            </p:nvPr>
          </p:nvSpPr>
          <p:spPr bwMode="auto">
            <a:xfrm>
              <a:off x="-560512" y="-37465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ColorBlock"/>
            <p:cNvSpPr/>
            <p:nvPr>
              <p:custDataLst>
                <p:tags r:id="rId8"/>
              </p:custDataLst>
            </p:nvPr>
          </p:nvSpPr>
          <p:spPr bwMode="auto">
            <a:xfrm>
              <a:off x="-560512" y="-37465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TypeText"/>
            <p:cNvSpPr txBox="1"/>
            <p:nvPr>
              <p:custDataLst>
                <p:tags r:id="rId9"/>
              </p:custDataLst>
            </p:nvPr>
          </p:nvSpPr>
          <p:spPr>
            <a:xfrm>
              <a:off x="-306512" y="-374650"/>
              <a:ext cx="4660900" cy="587375"/>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965393" y="-26543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488783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669988" y="1290944"/>
            <a:ext cx="9109012" cy="2017563"/>
          </a:xfrm>
          <a:prstGeom prst="rect">
            <a:avLst/>
          </a:prstGeom>
          <a:noFill/>
        </p:spPr>
        <p:txBody>
          <a:bodyPr vert="horz" wrap="square" rtlCol="0" anchor="ctr" anchorCtr="0">
            <a:noAutofit/>
          </a:bodyPr>
          <a:lstStyle/>
          <a:p>
            <a:pPr latinLnBrk="1"/>
            <a:r>
              <a:rPr lang="en-US" altLang="zh-CN" sz="2000" dirty="0" smtClean="0">
                <a:solidFill>
                  <a:srgbClr val="333333"/>
                </a:solidFill>
                <a:latin typeface="arial" panose="020B0604020202020204" pitchFamily="34" charset="0"/>
              </a:rPr>
              <a:t>7</a:t>
            </a:r>
            <a:r>
              <a:rPr lang="en-US" altLang="zh-CN" sz="2000" dirty="0">
                <a:solidFill>
                  <a:srgbClr val="333333"/>
                </a:solidFill>
                <a:latin typeface="arial" panose="020B0604020202020204" pitchFamily="34" charset="0"/>
              </a:rPr>
              <a:t>.</a:t>
            </a:r>
            <a:r>
              <a:rPr lang="zh-CN" altLang="en-US" sz="2000" dirty="0"/>
              <a:t>有</a:t>
            </a:r>
            <a:r>
              <a:rPr lang="en-US" altLang="zh-CN" sz="2000" dirty="0"/>
              <a:t>10</a:t>
            </a:r>
            <a:r>
              <a:rPr lang="zh-CN" altLang="en-US" sz="2000" dirty="0"/>
              <a:t>个站连接到以太网上。试计算以下三种情况下每一个站所能得到的带宽。</a:t>
            </a:r>
          </a:p>
          <a:p>
            <a:pPr latinLnBrk="1"/>
            <a:r>
              <a:rPr lang="en-US" altLang="zh-CN" sz="2000" dirty="0"/>
              <a:t>(1)10</a:t>
            </a:r>
            <a:r>
              <a:rPr lang="zh-CN" altLang="en-US" sz="2000" dirty="0"/>
              <a:t>个站都连接到一个</a:t>
            </a:r>
            <a:r>
              <a:rPr lang="en-US" altLang="zh-CN" sz="2000" dirty="0"/>
              <a:t>10Mbit/s</a:t>
            </a:r>
            <a:r>
              <a:rPr lang="zh-CN" altLang="en-US" sz="2000" dirty="0"/>
              <a:t>以太网集线器。</a:t>
            </a:r>
          </a:p>
          <a:p>
            <a:pPr latinLnBrk="1"/>
            <a:r>
              <a:rPr lang="en-US" altLang="zh-CN" sz="2000" dirty="0"/>
              <a:t>(2)10</a:t>
            </a:r>
            <a:r>
              <a:rPr lang="zh-CN" altLang="en-US" sz="2000" dirty="0"/>
              <a:t>个站都连接到一个</a:t>
            </a:r>
            <a:r>
              <a:rPr lang="en-US" altLang="zh-CN" sz="2000" dirty="0"/>
              <a:t>100Mbit/s</a:t>
            </a:r>
            <a:r>
              <a:rPr lang="zh-CN" altLang="en-US" sz="2000" dirty="0"/>
              <a:t>以太网集线器。</a:t>
            </a:r>
          </a:p>
          <a:p>
            <a:pPr latinLnBrk="1"/>
            <a:r>
              <a:rPr lang="en-US" altLang="zh-CN" sz="2000" dirty="0"/>
              <a:t>(3)10</a:t>
            </a:r>
            <a:r>
              <a:rPr lang="zh-CN" altLang="en-US" sz="2000" dirty="0"/>
              <a:t>个站都连接到一个</a:t>
            </a:r>
            <a:r>
              <a:rPr lang="en-US" altLang="zh-CN" sz="2000" dirty="0"/>
              <a:t>10Mbit/s</a:t>
            </a:r>
            <a:r>
              <a:rPr lang="zh-CN" altLang="en-US" sz="2000" dirty="0"/>
              <a:t>以太网交换机</a:t>
            </a:r>
            <a:r>
              <a:rPr lang="zh-CN" altLang="en-US" sz="2000" dirty="0" smtClean="0"/>
              <a:t>。</a:t>
            </a:r>
            <a:endParaRPr lang="en-US" altLang="zh-CN" sz="2000" dirty="0" smtClean="0"/>
          </a:p>
          <a:p>
            <a:pPr latinLnBrk="1"/>
            <a:r>
              <a:rPr lang="en-US" altLang="zh-CN" sz="2000" dirty="0" smtClean="0"/>
              <a:t>8.</a:t>
            </a:r>
            <a:r>
              <a:rPr lang="zh-CN" altLang="en-US" sz="2000" dirty="0"/>
              <a:t>见</a:t>
            </a:r>
            <a:r>
              <a:rPr lang="zh-CN" altLang="en-US" sz="2000" dirty="0" smtClean="0"/>
              <a:t>下图，以太网交换机有六个接口，分别连接</a:t>
            </a:r>
            <a:r>
              <a:rPr lang="en-US" altLang="zh-CN" sz="2000" dirty="0" smtClean="0"/>
              <a:t>5</a:t>
            </a:r>
            <a:r>
              <a:rPr lang="zh-CN" altLang="en-US" sz="2000" dirty="0"/>
              <a:t>台</a:t>
            </a:r>
            <a:r>
              <a:rPr lang="zh-CN" altLang="en-US" sz="2000" dirty="0" smtClean="0"/>
              <a:t>主机和一个路由器。</a:t>
            </a:r>
            <a:endParaRPr lang="en-US" altLang="zh-CN" sz="2000" dirty="0"/>
          </a:p>
          <a:p>
            <a:pPr latinLnBrk="1"/>
            <a:endParaRPr lang="en-US" altLang="zh-CN" sz="2000" dirty="0"/>
          </a:p>
        </p:txBody>
      </p:sp>
      <p:sp>
        <p:nvSpPr>
          <p:cNvPr id="4" name="圆角矩形 3"/>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1" name="矩形 10"/>
          <p:cNvSpPr/>
          <p:nvPr/>
        </p:nvSpPr>
        <p:spPr>
          <a:xfrm>
            <a:off x="674359" y="791835"/>
            <a:ext cx="8935094" cy="523220"/>
          </a:xfrm>
          <a:prstGeom prst="rect">
            <a:avLst/>
          </a:prstGeom>
        </p:spPr>
        <p:txBody>
          <a:bodyPr wrap="square">
            <a:spAutoFit/>
          </a:bodyPr>
          <a:lstStyle/>
          <a:p>
            <a:r>
              <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课后习题，具体见雨</a:t>
            </a:r>
            <a:r>
              <a:rPr lang="zh-CN" altLang="en-US" sz="2800" b="1"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课堂作业，在雨课堂上做作业！</a:t>
            </a:r>
            <a:endPar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12" name="图片 11"/>
          <p:cNvPicPr>
            <a:picLocks noChangeAspect="1"/>
          </p:cNvPicPr>
          <p:nvPr/>
        </p:nvPicPr>
        <p:blipFill>
          <a:blip r:embed="rId12"/>
          <a:stretch>
            <a:fillRect/>
          </a:stretch>
        </p:blipFill>
        <p:spPr>
          <a:xfrm>
            <a:off x="704528" y="3005706"/>
            <a:ext cx="2488133" cy="1122466"/>
          </a:xfrm>
          <a:prstGeom prst="rect">
            <a:avLst/>
          </a:prstGeom>
        </p:spPr>
      </p:pic>
      <p:pic>
        <p:nvPicPr>
          <p:cNvPr id="13" name="图片 12"/>
          <p:cNvPicPr>
            <a:picLocks noChangeAspect="1"/>
          </p:cNvPicPr>
          <p:nvPr/>
        </p:nvPicPr>
        <p:blipFill>
          <a:blip r:embed="rId13"/>
          <a:stretch>
            <a:fillRect/>
          </a:stretch>
        </p:blipFill>
        <p:spPr>
          <a:xfrm>
            <a:off x="3440832" y="2946667"/>
            <a:ext cx="5917307" cy="1616997"/>
          </a:xfrm>
          <a:prstGeom prst="rect">
            <a:avLst/>
          </a:prstGeom>
        </p:spPr>
      </p:pic>
      <p:sp>
        <p:nvSpPr>
          <p:cNvPr id="14" name="矩形 13"/>
          <p:cNvSpPr/>
          <p:nvPr/>
        </p:nvSpPr>
        <p:spPr>
          <a:xfrm>
            <a:off x="669987" y="4715852"/>
            <a:ext cx="8688151" cy="369332"/>
          </a:xfrm>
          <a:prstGeom prst="rect">
            <a:avLst/>
          </a:prstGeom>
        </p:spPr>
        <p:txBody>
          <a:bodyPr wrap="square">
            <a:spAutoFit/>
          </a:bodyPr>
          <a:lstStyle/>
          <a:p>
            <a:pPr latinLnBrk="1"/>
            <a:r>
              <a:rPr lang="en-US" altLang="zh-CN" dirty="0"/>
              <a:t>9.</a:t>
            </a:r>
            <a:r>
              <a:rPr lang="zh-CN" altLang="en-US" dirty="0"/>
              <a:t>网桥的工作原理和特点是什么</a:t>
            </a:r>
            <a:r>
              <a:rPr lang="en-US" altLang="zh-CN" dirty="0"/>
              <a:t>?</a:t>
            </a:r>
            <a:r>
              <a:rPr lang="zh-CN" altLang="en-US" dirty="0"/>
              <a:t>网桥与转发器以及以太网交换机有何异同</a:t>
            </a:r>
            <a:r>
              <a:rPr lang="en-US" altLang="zh-CN" dirty="0"/>
              <a:t>?</a:t>
            </a:r>
            <a:endParaRPr lang="zh-CN" altLang="en-US" dirty="0"/>
          </a:p>
        </p:txBody>
      </p:sp>
      <p:grpSp>
        <p:nvGrpSpPr>
          <p:cNvPr id="9" name="组合 8"/>
          <p:cNvGrpSpPr/>
          <p:nvPr>
            <p:custDataLst>
              <p:tags r:id="rId5"/>
            </p:custDataLst>
          </p:nvPr>
        </p:nvGrpSpPr>
        <p:grpSpPr>
          <a:xfrm>
            <a:off x="0" y="0"/>
            <a:ext cx="9906000" cy="635000"/>
            <a:chOff x="-560512" y="-374650"/>
            <a:chExt cx="9906000" cy="635000"/>
          </a:xfrm>
        </p:grpSpPr>
        <p:sp>
          <p:nvSpPr>
            <p:cNvPr id="5" name="TitleBackground"/>
            <p:cNvSpPr/>
            <p:nvPr>
              <p:custDataLst>
                <p:tags r:id="rId7"/>
              </p:custDataLst>
            </p:nvPr>
          </p:nvSpPr>
          <p:spPr bwMode="auto">
            <a:xfrm>
              <a:off x="-560512" y="-37465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ColorBlock"/>
            <p:cNvSpPr/>
            <p:nvPr>
              <p:custDataLst>
                <p:tags r:id="rId8"/>
              </p:custDataLst>
            </p:nvPr>
          </p:nvSpPr>
          <p:spPr bwMode="auto">
            <a:xfrm>
              <a:off x="-560512" y="-37465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TypeText"/>
            <p:cNvSpPr txBox="1"/>
            <p:nvPr>
              <p:custDataLst>
                <p:tags r:id="rId9"/>
              </p:custDataLst>
            </p:nvPr>
          </p:nvSpPr>
          <p:spPr>
            <a:xfrm>
              <a:off x="-306512" y="-374650"/>
              <a:ext cx="4660900" cy="587375"/>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965393" y="-26543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53958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乘号 1"/>
          <p:cNvSpPr/>
          <p:nvPr/>
        </p:nvSpPr>
        <p:spPr bwMode="auto">
          <a:xfrm>
            <a:off x="3008784" y="2492896"/>
            <a:ext cx="2736304" cy="2664296"/>
          </a:xfrm>
          <a:prstGeom prst="mathMultiply">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5410" name="Rectangle 2"/>
          <p:cNvSpPr>
            <a:spLocks noGrp="1" noChangeArrowheads="1"/>
          </p:cNvSpPr>
          <p:nvPr>
            <p:ph type="title"/>
          </p:nvPr>
        </p:nvSpPr>
        <p:spPr/>
        <p:txBody>
          <a:bodyPr/>
          <a:lstStyle/>
          <a:p>
            <a:pPr algn="ctr"/>
            <a:r>
              <a:rPr lang="zh-CN" altLang="en-US"/>
              <a:t>冗余码的计算举例 </a:t>
            </a:r>
          </a:p>
        </p:txBody>
      </p:sp>
      <p:sp>
        <p:nvSpPr>
          <p:cNvPr id="145411" name="Rectangle 3"/>
          <p:cNvSpPr>
            <a:spLocks noGrp="1" noChangeArrowheads="1"/>
          </p:cNvSpPr>
          <p:nvPr>
            <p:ph idx="1"/>
          </p:nvPr>
        </p:nvSpPr>
        <p:spPr/>
        <p:txBody>
          <a:bodyPr/>
          <a:lstStyle/>
          <a:p>
            <a:r>
              <a:rPr lang="zh-CN" altLang="en-US" sz="2800" dirty="0"/>
              <a:t>现在</a:t>
            </a:r>
            <a:r>
              <a:rPr lang="zh-CN" altLang="en-US" sz="2800" i="1" dirty="0"/>
              <a:t> </a:t>
            </a:r>
            <a:r>
              <a:rPr lang="en-US" altLang="zh-CN" sz="2800" i="1" dirty="0"/>
              <a:t>k</a:t>
            </a:r>
            <a:r>
              <a:rPr lang="en-US" altLang="zh-CN" sz="2800" dirty="0"/>
              <a:t> = 6, </a:t>
            </a:r>
            <a:r>
              <a:rPr lang="en-US" altLang="zh-CN" sz="2800" i="1" dirty="0"/>
              <a:t>M</a:t>
            </a:r>
            <a:r>
              <a:rPr lang="en-US" altLang="zh-CN" sz="2800" dirty="0"/>
              <a:t> = 101001</a:t>
            </a:r>
            <a:r>
              <a:rPr lang="zh-CN" altLang="en-US" sz="2800" dirty="0"/>
              <a:t>。</a:t>
            </a:r>
          </a:p>
          <a:p>
            <a:r>
              <a:rPr lang="zh-CN" altLang="en-US" sz="2800" dirty="0"/>
              <a:t>设</a:t>
            </a:r>
            <a:r>
              <a:rPr lang="zh-CN" altLang="en-US" sz="2800" i="1" dirty="0"/>
              <a:t> </a:t>
            </a:r>
            <a:r>
              <a:rPr lang="en-US" altLang="zh-CN" sz="2800" i="1" dirty="0"/>
              <a:t>n</a:t>
            </a:r>
            <a:r>
              <a:rPr lang="en-US" altLang="zh-CN" sz="2800" dirty="0"/>
              <a:t> = 3, </a:t>
            </a:r>
            <a:r>
              <a:rPr lang="zh-CN" altLang="en-US" sz="2800" dirty="0">
                <a:solidFill>
                  <a:srgbClr val="FF0000"/>
                </a:solidFill>
              </a:rPr>
              <a:t>除数</a:t>
            </a:r>
            <a:r>
              <a:rPr lang="zh-CN" altLang="en-US" sz="2800" dirty="0"/>
              <a:t> </a:t>
            </a:r>
            <a:r>
              <a:rPr lang="en-US" altLang="zh-CN" sz="2800" i="1" dirty="0"/>
              <a:t>P</a:t>
            </a:r>
            <a:r>
              <a:rPr lang="en-US" altLang="zh-CN" sz="2800" dirty="0"/>
              <a:t> = 1101</a:t>
            </a:r>
            <a:r>
              <a:rPr lang="zh-CN" altLang="en-US" sz="2800" dirty="0"/>
              <a:t>，</a:t>
            </a:r>
          </a:p>
          <a:p>
            <a:r>
              <a:rPr lang="zh-CN" altLang="en-US" sz="2800" dirty="0"/>
              <a:t>被除数是 </a:t>
            </a:r>
            <a:r>
              <a:rPr lang="en-US" altLang="zh-CN" sz="2800" dirty="0"/>
              <a:t>2</a:t>
            </a:r>
            <a:r>
              <a:rPr lang="en-US" altLang="zh-CN" sz="2800" i="1" baseline="30000" dirty="0"/>
              <a:t>n</a:t>
            </a:r>
            <a:r>
              <a:rPr lang="en-US" altLang="zh-CN" sz="2800" i="1" dirty="0"/>
              <a:t>M</a:t>
            </a:r>
            <a:r>
              <a:rPr lang="en-US" altLang="zh-CN" sz="2800" dirty="0"/>
              <a:t> = 101001000</a:t>
            </a:r>
            <a:r>
              <a:rPr lang="zh-CN" altLang="en-US" sz="2800" dirty="0"/>
              <a:t>。 </a:t>
            </a:r>
          </a:p>
          <a:p>
            <a:r>
              <a:rPr lang="zh-CN" altLang="en-US" sz="2800" dirty="0"/>
              <a:t>模 </a:t>
            </a:r>
            <a:r>
              <a:rPr lang="en-US" altLang="zh-CN" sz="2800" dirty="0"/>
              <a:t>2 </a:t>
            </a:r>
            <a:r>
              <a:rPr lang="zh-CN" altLang="en-US" sz="2800" dirty="0"/>
              <a:t>运算的结果是：</a:t>
            </a:r>
            <a:r>
              <a:rPr lang="zh-CN" altLang="en-US" sz="2800" dirty="0">
                <a:solidFill>
                  <a:srgbClr val="FF0000"/>
                </a:solidFill>
              </a:rPr>
              <a:t>商</a:t>
            </a:r>
            <a:r>
              <a:rPr lang="zh-CN" altLang="en-US" sz="2800" dirty="0"/>
              <a:t> </a:t>
            </a:r>
            <a:r>
              <a:rPr lang="en-US" altLang="zh-CN" sz="2800" i="1" dirty="0"/>
              <a:t>Q</a:t>
            </a:r>
            <a:r>
              <a:rPr lang="en-US" altLang="zh-CN" sz="2800" dirty="0"/>
              <a:t> = 110101</a:t>
            </a:r>
            <a:r>
              <a:rPr lang="zh-CN" altLang="en-US" sz="2800" dirty="0"/>
              <a:t>，</a:t>
            </a:r>
          </a:p>
          <a:p>
            <a:pPr>
              <a:buFont typeface="Wingdings" pitchFamily="2" charset="2"/>
              <a:buNone/>
            </a:pPr>
            <a:r>
              <a:rPr lang="zh-CN" altLang="en-US" sz="2800" dirty="0"/>
              <a:t>           </a:t>
            </a:r>
            <a:r>
              <a:rPr lang="zh-CN" altLang="en-US" sz="2800" dirty="0">
                <a:solidFill>
                  <a:srgbClr val="FF0000"/>
                </a:solidFill>
              </a:rPr>
              <a:t>余数</a:t>
            </a:r>
            <a:r>
              <a:rPr lang="zh-CN" altLang="en-US" sz="2800" dirty="0"/>
              <a:t> </a:t>
            </a:r>
            <a:r>
              <a:rPr lang="en-US" altLang="zh-CN" sz="2800" i="1" dirty="0"/>
              <a:t>R</a:t>
            </a:r>
            <a:r>
              <a:rPr lang="en-US" altLang="zh-CN" sz="2800" dirty="0"/>
              <a:t> = 001</a:t>
            </a:r>
            <a:r>
              <a:rPr lang="zh-CN" altLang="en-US" sz="2800" dirty="0"/>
              <a:t>。</a:t>
            </a:r>
          </a:p>
          <a:p>
            <a:r>
              <a:rPr lang="zh-CN" altLang="en-US" sz="2800" dirty="0"/>
              <a:t>把余数 </a:t>
            </a:r>
            <a:r>
              <a:rPr lang="en-US" altLang="zh-CN" sz="2800" i="1" dirty="0"/>
              <a:t>R </a:t>
            </a:r>
            <a:r>
              <a:rPr lang="zh-CN" altLang="en-US" sz="2800" dirty="0"/>
              <a:t>作为</a:t>
            </a:r>
            <a:r>
              <a:rPr lang="zh-CN" altLang="en-US" sz="2800" dirty="0">
                <a:solidFill>
                  <a:srgbClr val="FF0000"/>
                </a:solidFill>
              </a:rPr>
              <a:t>冗余码</a:t>
            </a:r>
            <a:r>
              <a:rPr lang="zh-CN" altLang="en-US" sz="2800" dirty="0"/>
              <a:t>添加在数据 </a:t>
            </a:r>
            <a:r>
              <a:rPr lang="en-US" altLang="zh-CN" sz="2800" i="1" dirty="0"/>
              <a:t>M </a:t>
            </a:r>
            <a:r>
              <a:rPr lang="zh-CN" altLang="en-US" sz="2800" dirty="0"/>
              <a:t>的后面发送出去。发送的数据是：</a:t>
            </a:r>
            <a:r>
              <a:rPr lang="en-US" altLang="zh-CN" sz="2800" dirty="0"/>
              <a:t>2</a:t>
            </a:r>
            <a:r>
              <a:rPr lang="en-US" altLang="zh-CN" sz="2800" i="1" baseline="30000" dirty="0"/>
              <a:t>n</a:t>
            </a:r>
            <a:r>
              <a:rPr lang="en-US" altLang="zh-CN" sz="2800" i="1" dirty="0"/>
              <a:t>M</a:t>
            </a:r>
            <a:r>
              <a:rPr lang="en-US" altLang="zh-CN" sz="2800" dirty="0"/>
              <a:t> + </a:t>
            </a:r>
            <a:r>
              <a:rPr lang="en-US" altLang="zh-CN" sz="2800" i="1" dirty="0"/>
              <a:t>R</a:t>
            </a:r>
            <a:r>
              <a:rPr lang="en-US" altLang="zh-CN" sz="2800" dirty="0"/>
              <a:t> </a:t>
            </a:r>
          </a:p>
          <a:p>
            <a:pPr>
              <a:buFont typeface="Wingdings" pitchFamily="2" charset="2"/>
              <a:buNone/>
            </a:pPr>
            <a:r>
              <a:rPr lang="en-US" altLang="zh-CN" sz="2800" dirty="0"/>
              <a:t>   </a:t>
            </a:r>
            <a:r>
              <a:rPr lang="zh-CN" altLang="en-US" sz="2800" dirty="0"/>
              <a:t>即：</a:t>
            </a:r>
            <a:r>
              <a:rPr lang="en-US" altLang="zh-CN" sz="2800" dirty="0"/>
              <a:t>101001001</a:t>
            </a:r>
            <a:r>
              <a:rPr lang="zh-CN" altLang="en-US" sz="2800" dirty="0"/>
              <a:t>，共 </a:t>
            </a:r>
            <a:r>
              <a:rPr lang="en-US" altLang="zh-CN" sz="2800" dirty="0"/>
              <a:t>(</a:t>
            </a:r>
            <a:r>
              <a:rPr lang="en-US" altLang="zh-CN" sz="2800" i="1" dirty="0"/>
              <a:t>k</a:t>
            </a:r>
            <a:r>
              <a:rPr lang="en-US" altLang="zh-CN" sz="2800" dirty="0"/>
              <a:t> + </a:t>
            </a:r>
            <a:r>
              <a:rPr lang="en-US" altLang="zh-CN" sz="2800" i="1" dirty="0"/>
              <a:t>n</a:t>
            </a:r>
            <a:r>
              <a:rPr lang="en-US" altLang="zh-CN" sz="2800" dirty="0"/>
              <a:t>) </a:t>
            </a:r>
            <a:r>
              <a:rPr lang="zh-CN" altLang="en-US" sz="2800" dirty="0"/>
              <a:t>位。 </a:t>
            </a:r>
          </a:p>
        </p:txBody>
      </p:sp>
    </p:spTree>
    <p:extLst>
      <p:ext uri="{BB962C8B-B14F-4D97-AF65-F5344CB8AC3E}">
        <p14:creationId xmlns:p14="http://schemas.microsoft.com/office/powerpoint/2010/main" val="3583394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1">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512" y="476672"/>
            <a:ext cx="8683787" cy="923330"/>
          </a:xfrm>
          <a:prstGeom prst="rect">
            <a:avLst/>
          </a:prstGeom>
        </p:spPr>
        <p:txBody>
          <a:bodyPr wrap="none">
            <a:spAutoFit/>
          </a:bodyPr>
          <a:lstStyle/>
          <a:p>
            <a:pPr latinLnBrk="1"/>
            <a:r>
              <a:rPr lang="en-US" altLang="zh-CN" dirty="0" smtClean="0"/>
              <a:t>1.</a:t>
            </a:r>
            <a:r>
              <a:rPr lang="zh-CN" altLang="en-US" dirty="0"/>
              <a:t> 在数据传输过程中</a:t>
            </a:r>
            <a:r>
              <a:rPr lang="en-US" altLang="zh-CN" dirty="0"/>
              <a:t>,</a:t>
            </a:r>
            <a:r>
              <a:rPr lang="zh-CN" altLang="en-US" dirty="0"/>
              <a:t>若接收方收到的二进制比特序列为 </a:t>
            </a:r>
            <a:r>
              <a:rPr lang="en-US" altLang="zh-CN" dirty="0"/>
              <a:t>10110011011</a:t>
            </a:r>
            <a:r>
              <a:rPr lang="en-US" altLang="zh-CN" dirty="0" smtClean="0"/>
              <a:t>,</a:t>
            </a:r>
          </a:p>
          <a:p>
            <a:pPr latinLnBrk="1"/>
            <a:r>
              <a:rPr lang="zh-CN" altLang="en-US" dirty="0" smtClean="0"/>
              <a:t>接收</a:t>
            </a:r>
            <a:r>
              <a:rPr lang="zh-CN" altLang="en-US" dirty="0"/>
              <a:t>双方采用的生成多项式为</a:t>
            </a:r>
            <a:r>
              <a:rPr lang="en-US" altLang="zh-CN" dirty="0"/>
              <a:t>G(x)=x</a:t>
            </a:r>
            <a:r>
              <a:rPr lang="en-US" altLang="zh-CN" baseline="30000" dirty="0"/>
              <a:t>4</a:t>
            </a:r>
            <a:r>
              <a:rPr lang="en-US" altLang="zh-CN" dirty="0"/>
              <a:t>+x</a:t>
            </a:r>
            <a:r>
              <a:rPr lang="en-US" altLang="zh-CN" baseline="30000" dirty="0"/>
              <a:t>3</a:t>
            </a:r>
            <a:r>
              <a:rPr lang="en-US" altLang="zh-CN" dirty="0"/>
              <a:t>+1</a:t>
            </a:r>
            <a:r>
              <a:rPr lang="en-US" altLang="zh-CN" dirty="0" smtClean="0"/>
              <a:t>,</a:t>
            </a:r>
            <a:r>
              <a:rPr lang="zh-CN" altLang="en-US" dirty="0" smtClean="0"/>
              <a:t>则</a:t>
            </a:r>
            <a:r>
              <a:rPr lang="zh-CN" altLang="en-US" dirty="0"/>
              <a:t>该二进制比特序列在传输中是否出错</a:t>
            </a:r>
            <a:r>
              <a:rPr lang="en-US" altLang="zh-CN" dirty="0" smtClean="0"/>
              <a:t>?</a:t>
            </a:r>
          </a:p>
          <a:p>
            <a:pPr latinLnBrk="1"/>
            <a:r>
              <a:rPr lang="zh-CN" altLang="en-US" dirty="0" smtClean="0"/>
              <a:t>如果</a:t>
            </a:r>
            <a:r>
              <a:rPr lang="zh-CN" altLang="en-US" dirty="0"/>
              <a:t>未出现差错</a:t>
            </a:r>
            <a:r>
              <a:rPr lang="en-US" altLang="zh-CN" dirty="0"/>
              <a:t>,</a:t>
            </a:r>
            <a:r>
              <a:rPr lang="zh-CN" altLang="en-US" dirty="0"/>
              <a:t>那么发送数据的比特序列和</a:t>
            </a:r>
            <a:r>
              <a:rPr lang="en-US" altLang="zh-CN" dirty="0"/>
              <a:t>CRC</a:t>
            </a:r>
            <a:r>
              <a:rPr lang="zh-CN" altLang="en-US" dirty="0"/>
              <a:t>检验码的比特序列分别是什么</a:t>
            </a:r>
            <a:r>
              <a:rPr lang="en-US" altLang="zh-CN" dirty="0"/>
              <a:t>?</a:t>
            </a:r>
          </a:p>
        </p:txBody>
      </p:sp>
      <p:pic>
        <p:nvPicPr>
          <p:cNvPr id="3" name="图片 2"/>
          <p:cNvPicPr>
            <a:picLocks noChangeAspect="1"/>
          </p:cNvPicPr>
          <p:nvPr/>
        </p:nvPicPr>
        <p:blipFill>
          <a:blip r:embed="rId2"/>
          <a:stretch>
            <a:fillRect/>
          </a:stretch>
        </p:blipFill>
        <p:spPr>
          <a:xfrm>
            <a:off x="576784" y="2132856"/>
            <a:ext cx="9057143" cy="3171429"/>
          </a:xfrm>
          <a:prstGeom prst="rect">
            <a:avLst/>
          </a:prstGeom>
        </p:spPr>
      </p:pic>
    </p:spTree>
    <p:extLst>
      <p:ext uri="{BB962C8B-B14F-4D97-AF65-F5344CB8AC3E}">
        <p14:creationId xmlns:p14="http://schemas.microsoft.com/office/powerpoint/2010/main" val="36868644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0552" y="332656"/>
            <a:ext cx="3929281" cy="369332"/>
          </a:xfrm>
          <a:prstGeom prst="rect">
            <a:avLst/>
          </a:prstGeom>
        </p:spPr>
        <p:txBody>
          <a:bodyPr wrap="none">
            <a:spAutoFit/>
          </a:bodyPr>
          <a:lstStyle/>
          <a:p>
            <a:pPr latinLnBrk="1"/>
            <a:r>
              <a:rPr lang="en-US" altLang="zh-CN" dirty="0"/>
              <a:t>2.</a:t>
            </a:r>
            <a:r>
              <a:rPr lang="zh-CN" altLang="en-US" dirty="0"/>
              <a:t>网络适配器的作用</a:t>
            </a:r>
            <a:r>
              <a:rPr lang="en-US" altLang="zh-CN" dirty="0"/>
              <a:t>?</a:t>
            </a:r>
            <a:r>
              <a:rPr lang="zh-CN" altLang="en-US" dirty="0"/>
              <a:t> 工作在哪一层</a:t>
            </a:r>
            <a:r>
              <a:rPr lang="en-US" altLang="zh-CN" dirty="0"/>
              <a:t>?</a:t>
            </a:r>
          </a:p>
        </p:txBody>
      </p:sp>
      <p:pic>
        <p:nvPicPr>
          <p:cNvPr id="3" name="图片 2"/>
          <p:cNvPicPr>
            <a:picLocks noChangeAspect="1"/>
          </p:cNvPicPr>
          <p:nvPr/>
        </p:nvPicPr>
        <p:blipFill>
          <a:blip r:embed="rId2"/>
          <a:stretch>
            <a:fillRect/>
          </a:stretch>
        </p:blipFill>
        <p:spPr>
          <a:xfrm>
            <a:off x="1280592" y="1340768"/>
            <a:ext cx="7330032" cy="1569817"/>
          </a:xfrm>
          <a:prstGeom prst="rect">
            <a:avLst/>
          </a:prstGeom>
        </p:spPr>
      </p:pic>
      <p:pic>
        <p:nvPicPr>
          <p:cNvPr id="4" name="图片 3"/>
          <p:cNvPicPr>
            <a:picLocks noChangeAspect="1"/>
          </p:cNvPicPr>
          <p:nvPr/>
        </p:nvPicPr>
        <p:blipFill>
          <a:blip r:embed="rId3"/>
          <a:stretch>
            <a:fillRect/>
          </a:stretch>
        </p:blipFill>
        <p:spPr>
          <a:xfrm>
            <a:off x="1280593" y="2959893"/>
            <a:ext cx="7330032" cy="1837259"/>
          </a:xfrm>
          <a:prstGeom prst="rect">
            <a:avLst/>
          </a:prstGeom>
        </p:spPr>
      </p:pic>
    </p:spTree>
    <p:extLst>
      <p:ext uri="{BB962C8B-B14F-4D97-AF65-F5344CB8AC3E}">
        <p14:creationId xmlns:p14="http://schemas.microsoft.com/office/powerpoint/2010/main" val="12889343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6536" y="332656"/>
            <a:ext cx="4968552" cy="369332"/>
          </a:xfrm>
          <a:prstGeom prst="rect">
            <a:avLst/>
          </a:prstGeom>
        </p:spPr>
        <p:txBody>
          <a:bodyPr wrap="square">
            <a:spAutoFit/>
          </a:bodyPr>
          <a:lstStyle/>
          <a:p>
            <a:pPr latinLnBrk="1"/>
            <a:r>
              <a:rPr lang="en-US" altLang="zh-CN" dirty="0"/>
              <a:t>3.</a:t>
            </a:r>
            <a:r>
              <a:rPr lang="zh-CN" altLang="en-US" dirty="0"/>
              <a:t>数据链路层的三个基本问题及其产生的原因</a:t>
            </a:r>
            <a:r>
              <a:rPr lang="zh-CN" altLang="en-US" dirty="0" smtClean="0"/>
              <a:t>？</a:t>
            </a:r>
            <a:endParaRPr lang="en-US" altLang="zh-CN" dirty="0"/>
          </a:p>
        </p:txBody>
      </p:sp>
      <p:pic>
        <p:nvPicPr>
          <p:cNvPr id="3" name="图片 2"/>
          <p:cNvPicPr>
            <a:picLocks noChangeAspect="1"/>
          </p:cNvPicPr>
          <p:nvPr/>
        </p:nvPicPr>
        <p:blipFill>
          <a:blip r:embed="rId2"/>
          <a:stretch>
            <a:fillRect/>
          </a:stretch>
        </p:blipFill>
        <p:spPr>
          <a:xfrm>
            <a:off x="747357" y="980728"/>
            <a:ext cx="8064896" cy="4961938"/>
          </a:xfrm>
          <a:prstGeom prst="rect">
            <a:avLst/>
          </a:prstGeom>
        </p:spPr>
      </p:pic>
    </p:spTree>
    <p:extLst>
      <p:ext uri="{BB962C8B-B14F-4D97-AF65-F5344CB8AC3E}">
        <p14:creationId xmlns:p14="http://schemas.microsoft.com/office/powerpoint/2010/main" val="5760489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476672"/>
            <a:ext cx="7992888" cy="646331"/>
          </a:xfrm>
          <a:prstGeom prst="rect">
            <a:avLst/>
          </a:prstGeom>
        </p:spPr>
        <p:txBody>
          <a:bodyPr wrap="square">
            <a:spAutoFit/>
          </a:bodyPr>
          <a:lstStyle/>
          <a:p>
            <a:r>
              <a:rPr lang="en-US" altLang="zh-CN" dirty="0"/>
              <a:t>4.</a:t>
            </a:r>
            <a:r>
              <a:rPr lang="zh-CN" altLang="en-US" dirty="0"/>
              <a:t>要发送的数据为</a:t>
            </a:r>
            <a:r>
              <a:rPr lang="en-US" altLang="zh-CN" dirty="0" smtClean="0"/>
              <a:t>101111</a:t>
            </a:r>
            <a:r>
              <a:rPr lang="zh-CN" altLang="en-US" dirty="0" smtClean="0"/>
              <a:t>。</a:t>
            </a:r>
            <a:r>
              <a:rPr lang="zh-CN" altLang="en-US" dirty="0"/>
              <a:t>采用</a:t>
            </a:r>
            <a:r>
              <a:rPr lang="en-US" altLang="zh-CN" dirty="0"/>
              <a:t>CRC</a:t>
            </a:r>
            <a:r>
              <a:rPr lang="zh-CN" altLang="en-US" dirty="0"/>
              <a:t>的生成多项式是</a:t>
            </a:r>
            <a:r>
              <a:rPr lang="en-US" altLang="zh-CN" dirty="0"/>
              <a:t>P(X)=X</a:t>
            </a:r>
            <a:r>
              <a:rPr lang="en-US" altLang="zh-CN" baseline="30000" dirty="0"/>
              <a:t>3</a:t>
            </a:r>
            <a:r>
              <a:rPr lang="en-US" altLang="zh-CN" dirty="0"/>
              <a:t>+1</a:t>
            </a:r>
            <a:r>
              <a:rPr lang="zh-CN" altLang="en-US" dirty="0"/>
              <a:t>。试求应添加在数据后面的</a:t>
            </a:r>
            <a:r>
              <a:rPr lang="zh-CN" altLang="en-US" dirty="0" smtClean="0"/>
              <a:t>余数。</a:t>
            </a:r>
            <a:endParaRPr lang="zh-CN" altLang="en-US" dirty="0"/>
          </a:p>
        </p:txBody>
      </p:sp>
      <p:pic>
        <p:nvPicPr>
          <p:cNvPr id="3" name="图片 2"/>
          <p:cNvPicPr>
            <a:picLocks noChangeAspect="1"/>
          </p:cNvPicPr>
          <p:nvPr/>
        </p:nvPicPr>
        <p:blipFill>
          <a:blip r:embed="rId2"/>
          <a:stretch>
            <a:fillRect/>
          </a:stretch>
        </p:blipFill>
        <p:spPr>
          <a:xfrm>
            <a:off x="1208584" y="1556792"/>
            <a:ext cx="7699673" cy="978486"/>
          </a:xfrm>
          <a:prstGeom prst="rect">
            <a:avLst/>
          </a:prstGeom>
        </p:spPr>
      </p:pic>
      <p:pic>
        <p:nvPicPr>
          <p:cNvPr id="4" name="图片 3"/>
          <p:cNvPicPr>
            <a:picLocks noChangeAspect="1"/>
          </p:cNvPicPr>
          <p:nvPr/>
        </p:nvPicPr>
        <p:blipFill>
          <a:blip r:embed="rId3"/>
          <a:stretch>
            <a:fillRect/>
          </a:stretch>
        </p:blipFill>
        <p:spPr>
          <a:xfrm>
            <a:off x="2792760" y="2780928"/>
            <a:ext cx="4824536" cy="2279177"/>
          </a:xfrm>
          <a:prstGeom prst="rect">
            <a:avLst/>
          </a:prstGeom>
        </p:spPr>
      </p:pic>
    </p:spTree>
    <p:extLst>
      <p:ext uri="{BB962C8B-B14F-4D97-AF65-F5344CB8AC3E}">
        <p14:creationId xmlns:p14="http://schemas.microsoft.com/office/powerpoint/2010/main" val="15671694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520" y="404664"/>
            <a:ext cx="8136904" cy="923330"/>
          </a:xfrm>
          <a:prstGeom prst="rect">
            <a:avLst/>
          </a:prstGeom>
        </p:spPr>
        <p:txBody>
          <a:bodyPr wrap="square">
            <a:spAutoFit/>
          </a:bodyPr>
          <a:lstStyle/>
          <a:p>
            <a:pPr latinLnBrk="1"/>
            <a:r>
              <a:rPr lang="en-US" altLang="zh-CN" dirty="0"/>
              <a:t>5.</a:t>
            </a:r>
            <a:r>
              <a:rPr lang="zh-CN" altLang="en-US" dirty="0"/>
              <a:t> </a:t>
            </a:r>
            <a:r>
              <a:rPr lang="en-US" altLang="zh-CN" dirty="0"/>
              <a:t>PPP </a:t>
            </a:r>
            <a:r>
              <a:rPr lang="zh-CN" altLang="en-US" dirty="0"/>
              <a:t>协议使用同步传输技术传送比特串</a:t>
            </a:r>
            <a:r>
              <a:rPr lang="en-US" altLang="zh-CN" dirty="0"/>
              <a:t>0110111111111100</a:t>
            </a:r>
            <a:r>
              <a:rPr lang="zh-CN" altLang="en-US" dirty="0"/>
              <a:t>。试问经过零比特填充后变成怎样的比特串</a:t>
            </a:r>
            <a:r>
              <a:rPr lang="en-US" altLang="zh-CN" dirty="0"/>
              <a:t>?</a:t>
            </a:r>
            <a:r>
              <a:rPr lang="zh-CN" altLang="en-US" dirty="0"/>
              <a:t>若接收端收到的</a:t>
            </a:r>
            <a:r>
              <a:rPr lang="en-US" altLang="zh-CN" dirty="0"/>
              <a:t>PPP </a:t>
            </a:r>
            <a:r>
              <a:rPr lang="zh-CN" altLang="en-US" dirty="0"/>
              <a:t>帧的数据部分是</a:t>
            </a:r>
            <a:r>
              <a:rPr lang="en-US" altLang="zh-CN" dirty="0"/>
              <a:t>0001110111110111110110,</a:t>
            </a:r>
            <a:r>
              <a:rPr lang="zh-CN" altLang="en-US" dirty="0"/>
              <a:t>问删除发送端加入的零比特后变成怎样的比特串</a:t>
            </a:r>
            <a:r>
              <a:rPr lang="en-US" altLang="zh-CN" dirty="0"/>
              <a:t>?</a:t>
            </a:r>
          </a:p>
        </p:txBody>
      </p:sp>
      <p:pic>
        <p:nvPicPr>
          <p:cNvPr id="3" name="图片 2"/>
          <p:cNvPicPr>
            <a:picLocks noChangeAspect="1"/>
          </p:cNvPicPr>
          <p:nvPr/>
        </p:nvPicPr>
        <p:blipFill>
          <a:blip r:embed="rId2"/>
          <a:stretch>
            <a:fillRect/>
          </a:stretch>
        </p:blipFill>
        <p:spPr>
          <a:xfrm>
            <a:off x="1064568" y="1988840"/>
            <a:ext cx="8118526" cy="1809551"/>
          </a:xfrm>
          <a:prstGeom prst="rect">
            <a:avLst/>
          </a:prstGeom>
        </p:spPr>
      </p:pic>
    </p:spTree>
    <p:extLst>
      <p:ext uri="{BB962C8B-B14F-4D97-AF65-F5344CB8AC3E}">
        <p14:creationId xmlns:p14="http://schemas.microsoft.com/office/powerpoint/2010/main" val="362548728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8504" y="476672"/>
            <a:ext cx="8280920" cy="648072"/>
          </a:xfrm>
          <a:prstGeom prst="rect">
            <a:avLst/>
          </a:prstGeom>
        </p:spPr>
        <p:txBody>
          <a:bodyPr wrap="square">
            <a:spAutoFit/>
          </a:bodyPr>
          <a:lstStyle/>
          <a:p>
            <a:pPr latinLnBrk="1"/>
            <a:r>
              <a:rPr lang="en-US" altLang="zh-CN" dirty="0"/>
              <a:t>6.</a:t>
            </a:r>
            <a:r>
              <a:rPr lang="zh-CN" altLang="en-US" dirty="0"/>
              <a:t> </a:t>
            </a:r>
            <a:r>
              <a:rPr lang="en-US" altLang="zh-CN" dirty="0"/>
              <a:t>PPP </a:t>
            </a:r>
            <a:r>
              <a:rPr lang="zh-CN" altLang="en-US" dirty="0"/>
              <a:t>协议的工作状态有哪几种</a:t>
            </a:r>
            <a:r>
              <a:rPr lang="en-US" altLang="zh-CN" dirty="0"/>
              <a:t>?</a:t>
            </a:r>
            <a:r>
              <a:rPr lang="zh-CN" altLang="en-US" dirty="0"/>
              <a:t>当用户要使用</a:t>
            </a:r>
            <a:r>
              <a:rPr lang="en-US" altLang="zh-CN" dirty="0"/>
              <a:t>PPP </a:t>
            </a:r>
            <a:r>
              <a:rPr lang="zh-CN" altLang="en-US" dirty="0"/>
              <a:t>协议和</a:t>
            </a:r>
            <a:r>
              <a:rPr lang="en-US" altLang="zh-CN" dirty="0"/>
              <a:t>ISP</a:t>
            </a:r>
            <a:r>
              <a:rPr lang="zh-CN" altLang="en-US" dirty="0"/>
              <a:t>建立连接进行通信时</a:t>
            </a:r>
            <a:r>
              <a:rPr lang="en-US" altLang="zh-CN" dirty="0"/>
              <a:t>,</a:t>
            </a:r>
            <a:r>
              <a:rPr lang="zh-CN" altLang="en-US" dirty="0"/>
              <a:t>需要建立哪几种连接</a:t>
            </a:r>
            <a:r>
              <a:rPr lang="en-US" altLang="zh-CN" dirty="0"/>
              <a:t>?</a:t>
            </a:r>
            <a:r>
              <a:rPr lang="zh-CN" altLang="en-US" dirty="0"/>
              <a:t>每一种连接解决什么问题</a:t>
            </a:r>
            <a:r>
              <a:rPr lang="en-US" altLang="zh-CN" dirty="0"/>
              <a:t>?</a:t>
            </a:r>
          </a:p>
        </p:txBody>
      </p:sp>
      <p:pic>
        <p:nvPicPr>
          <p:cNvPr id="3" name="图片 2"/>
          <p:cNvPicPr>
            <a:picLocks noChangeAspect="1"/>
          </p:cNvPicPr>
          <p:nvPr/>
        </p:nvPicPr>
        <p:blipFill>
          <a:blip r:embed="rId2"/>
          <a:stretch>
            <a:fillRect/>
          </a:stretch>
        </p:blipFill>
        <p:spPr>
          <a:xfrm>
            <a:off x="7191589" y="2132856"/>
            <a:ext cx="2720752" cy="3312368"/>
          </a:xfrm>
          <a:prstGeom prst="rect">
            <a:avLst/>
          </a:prstGeom>
        </p:spPr>
      </p:pic>
      <p:pic>
        <p:nvPicPr>
          <p:cNvPr id="4" name="图片 3"/>
          <p:cNvPicPr>
            <a:picLocks noChangeAspect="1"/>
          </p:cNvPicPr>
          <p:nvPr/>
        </p:nvPicPr>
        <p:blipFill>
          <a:blip r:embed="rId3"/>
          <a:stretch>
            <a:fillRect/>
          </a:stretch>
        </p:blipFill>
        <p:spPr>
          <a:xfrm>
            <a:off x="274612" y="1700808"/>
            <a:ext cx="6910636" cy="4280557"/>
          </a:xfrm>
          <a:prstGeom prst="rect">
            <a:avLst/>
          </a:prstGeom>
        </p:spPr>
      </p:pic>
    </p:spTree>
    <p:extLst>
      <p:ext uri="{BB962C8B-B14F-4D97-AF65-F5344CB8AC3E}">
        <p14:creationId xmlns:p14="http://schemas.microsoft.com/office/powerpoint/2010/main" val="139080288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8504" y="260648"/>
            <a:ext cx="8280920" cy="1224136"/>
          </a:xfrm>
          <a:prstGeom prst="rect">
            <a:avLst/>
          </a:prstGeom>
        </p:spPr>
        <p:txBody>
          <a:bodyPr wrap="square">
            <a:spAutoFit/>
          </a:bodyPr>
          <a:lstStyle/>
          <a:p>
            <a:pPr latinLnBrk="1"/>
            <a:r>
              <a:rPr lang="en-US" altLang="zh-CN" dirty="0" smtClean="0">
                <a:solidFill>
                  <a:srgbClr val="333333"/>
                </a:solidFill>
                <a:latin typeface="arial" panose="020B0604020202020204" pitchFamily="34" charset="0"/>
              </a:rPr>
              <a:t>7.</a:t>
            </a:r>
            <a:r>
              <a:rPr lang="zh-CN" altLang="en-US" dirty="0" smtClean="0">
                <a:solidFill>
                  <a:srgbClr val="333333"/>
                </a:solidFill>
                <a:latin typeface="arial" panose="020B0604020202020204" pitchFamily="34" charset="0"/>
              </a:rPr>
              <a:t>有</a:t>
            </a:r>
            <a:r>
              <a:rPr lang="en-US" altLang="zh-CN" dirty="0">
                <a:solidFill>
                  <a:srgbClr val="333333"/>
                </a:solidFill>
                <a:latin typeface="arial" panose="020B0604020202020204" pitchFamily="34" charset="0"/>
              </a:rPr>
              <a:t>10</a:t>
            </a:r>
            <a:r>
              <a:rPr lang="zh-CN" altLang="en-US" dirty="0">
                <a:solidFill>
                  <a:srgbClr val="333333"/>
                </a:solidFill>
                <a:latin typeface="arial" panose="020B0604020202020204" pitchFamily="34" charset="0"/>
              </a:rPr>
              <a:t>个站连接到以太网上。试计算以下三种情况下每一个站所能得到的带宽。</a:t>
            </a:r>
          </a:p>
          <a:p>
            <a:pPr latinLnBrk="1"/>
            <a:r>
              <a:rPr lang="en-US" altLang="zh-CN" dirty="0">
                <a:solidFill>
                  <a:srgbClr val="333333"/>
                </a:solidFill>
                <a:latin typeface="arial" panose="020B0604020202020204" pitchFamily="34" charset="0"/>
              </a:rPr>
              <a:t>(1)10</a:t>
            </a:r>
            <a:r>
              <a:rPr lang="zh-CN" altLang="en-US" dirty="0">
                <a:solidFill>
                  <a:srgbClr val="333333"/>
                </a:solidFill>
                <a:latin typeface="arial" panose="020B0604020202020204" pitchFamily="34" charset="0"/>
              </a:rPr>
              <a:t>个站都连接到一个</a:t>
            </a:r>
            <a:r>
              <a:rPr lang="en-US" altLang="zh-CN" dirty="0">
                <a:solidFill>
                  <a:srgbClr val="333333"/>
                </a:solidFill>
                <a:latin typeface="arial" panose="020B0604020202020204" pitchFamily="34" charset="0"/>
              </a:rPr>
              <a:t>10Mbit/s</a:t>
            </a:r>
            <a:r>
              <a:rPr lang="zh-CN" altLang="en-US" dirty="0">
                <a:solidFill>
                  <a:srgbClr val="333333"/>
                </a:solidFill>
                <a:latin typeface="arial" panose="020B0604020202020204" pitchFamily="34" charset="0"/>
              </a:rPr>
              <a:t>以太网集线器。</a:t>
            </a:r>
          </a:p>
          <a:p>
            <a:pPr latinLnBrk="1"/>
            <a:r>
              <a:rPr lang="en-US" altLang="zh-CN" dirty="0">
                <a:solidFill>
                  <a:srgbClr val="333333"/>
                </a:solidFill>
                <a:latin typeface="arial" panose="020B0604020202020204" pitchFamily="34" charset="0"/>
              </a:rPr>
              <a:t>(2)10</a:t>
            </a:r>
            <a:r>
              <a:rPr lang="zh-CN" altLang="en-US" dirty="0">
                <a:solidFill>
                  <a:srgbClr val="333333"/>
                </a:solidFill>
                <a:latin typeface="arial" panose="020B0604020202020204" pitchFamily="34" charset="0"/>
              </a:rPr>
              <a:t>个站都连接到一个</a:t>
            </a:r>
            <a:r>
              <a:rPr lang="en-US" altLang="zh-CN" dirty="0">
                <a:solidFill>
                  <a:srgbClr val="333333"/>
                </a:solidFill>
                <a:latin typeface="arial" panose="020B0604020202020204" pitchFamily="34" charset="0"/>
              </a:rPr>
              <a:t>100Mbit/s</a:t>
            </a:r>
            <a:r>
              <a:rPr lang="zh-CN" altLang="en-US" dirty="0">
                <a:solidFill>
                  <a:srgbClr val="333333"/>
                </a:solidFill>
                <a:latin typeface="arial" panose="020B0604020202020204" pitchFamily="34" charset="0"/>
              </a:rPr>
              <a:t>以太网集线器。</a:t>
            </a:r>
          </a:p>
          <a:p>
            <a:pPr latinLnBrk="1"/>
            <a:r>
              <a:rPr lang="en-US" altLang="zh-CN" dirty="0">
                <a:solidFill>
                  <a:srgbClr val="333333"/>
                </a:solidFill>
                <a:latin typeface="arial" panose="020B0604020202020204" pitchFamily="34" charset="0"/>
              </a:rPr>
              <a:t>(3)10</a:t>
            </a:r>
            <a:r>
              <a:rPr lang="zh-CN" altLang="en-US" dirty="0">
                <a:solidFill>
                  <a:srgbClr val="333333"/>
                </a:solidFill>
                <a:latin typeface="arial" panose="020B0604020202020204" pitchFamily="34" charset="0"/>
              </a:rPr>
              <a:t>个站都连接到一个</a:t>
            </a:r>
            <a:r>
              <a:rPr lang="en-US" altLang="zh-CN" dirty="0">
                <a:solidFill>
                  <a:srgbClr val="333333"/>
                </a:solidFill>
                <a:latin typeface="arial" panose="020B0604020202020204" pitchFamily="34" charset="0"/>
              </a:rPr>
              <a:t>10Mbit/s</a:t>
            </a:r>
            <a:r>
              <a:rPr lang="zh-CN" altLang="en-US" dirty="0">
                <a:solidFill>
                  <a:srgbClr val="333333"/>
                </a:solidFill>
                <a:latin typeface="arial" panose="020B0604020202020204" pitchFamily="34" charset="0"/>
              </a:rPr>
              <a:t>以太网交换机。</a:t>
            </a:r>
            <a:endParaRPr lang="zh-CN" altLang="en-US" b="0" i="0" dirty="0">
              <a:solidFill>
                <a:srgbClr val="333333"/>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513947" y="2060848"/>
            <a:ext cx="8255477" cy="2088232"/>
          </a:xfrm>
          <a:prstGeom prst="rect">
            <a:avLst/>
          </a:prstGeom>
        </p:spPr>
      </p:pic>
    </p:spTree>
    <p:extLst>
      <p:ext uri="{BB962C8B-B14F-4D97-AF65-F5344CB8AC3E}">
        <p14:creationId xmlns:p14="http://schemas.microsoft.com/office/powerpoint/2010/main" val="409298494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32520" y="332656"/>
            <a:ext cx="9109012" cy="484303"/>
          </a:xfrm>
          <a:prstGeom prst="rect">
            <a:avLst/>
          </a:prstGeom>
          <a:noFill/>
        </p:spPr>
        <p:txBody>
          <a:bodyPr vert="horz" wrap="square" rtlCol="0" anchor="ctr" anchorCtr="0">
            <a:noAutofit/>
          </a:bodyPr>
          <a:lstStyle/>
          <a:p>
            <a:pPr latinLnBrk="1"/>
            <a:r>
              <a:rPr lang="en-US" altLang="zh-CN" sz="2000" dirty="0" smtClean="0"/>
              <a:t>8.</a:t>
            </a:r>
            <a:r>
              <a:rPr lang="zh-CN" altLang="en-US" sz="2000" dirty="0"/>
              <a:t>见</a:t>
            </a:r>
            <a:r>
              <a:rPr lang="zh-CN" altLang="en-US" sz="2000" dirty="0" smtClean="0"/>
              <a:t>下图，以太网交换机有六个接口，分别连接</a:t>
            </a:r>
            <a:r>
              <a:rPr lang="en-US" altLang="zh-CN" sz="2000" dirty="0" smtClean="0"/>
              <a:t>5</a:t>
            </a:r>
            <a:r>
              <a:rPr lang="zh-CN" altLang="en-US" sz="2000" dirty="0"/>
              <a:t>台</a:t>
            </a:r>
            <a:r>
              <a:rPr lang="zh-CN" altLang="en-US" sz="2000" dirty="0" smtClean="0"/>
              <a:t>主机和一个路由器。</a:t>
            </a:r>
            <a:endParaRPr lang="en-US" altLang="zh-CN" sz="2000" dirty="0"/>
          </a:p>
        </p:txBody>
      </p:sp>
      <p:pic>
        <p:nvPicPr>
          <p:cNvPr id="3" name="图片 2"/>
          <p:cNvPicPr>
            <a:picLocks noChangeAspect="1"/>
          </p:cNvPicPr>
          <p:nvPr/>
        </p:nvPicPr>
        <p:blipFill>
          <a:blip r:embed="rId3"/>
          <a:stretch>
            <a:fillRect/>
          </a:stretch>
        </p:blipFill>
        <p:spPr>
          <a:xfrm>
            <a:off x="664981" y="1052736"/>
            <a:ext cx="2488133" cy="1122466"/>
          </a:xfrm>
          <a:prstGeom prst="rect">
            <a:avLst/>
          </a:prstGeom>
        </p:spPr>
      </p:pic>
      <p:pic>
        <p:nvPicPr>
          <p:cNvPr id="4" name="图片 3"/>
          <p:cNvPicPr>
            <a:picLocks noChangeAspect="1"/>
          </p:cNvPicPr>
          <p:nvPr/>
        </p:nvPicPr>
        <p:blipFill>
          <a:blip r:embed="rId4"/>
          <a:stretch>
            <a:fillRect/>
          </a:stretch>
        </p:blipFill>
        <p:spPr>
          <a:xfrm>
            <a:off x="3153114" y="908720"/>
            <a:ext cx="5917307" cy="1616997"/>
          </a:xfrm>
          <a:prstGeom prst="rect">
            <a:avLst/>
          </a:prstGeom>
        </p:spPr>
      </p:pic>
      <p:pic>
        <p:nvPicPr>
          <p:cNvPr id="5" name="图片 4"/>
          <p:cNvPicPr>
            <a:picLocks noChangeAspect="1"/>
          </p:cNvPicPr>
          <p:nvPr/>
        </p:nvPicPr>
        <p:blipFill>
          <a:blip r:embed="rId5"/>
          <a:stretch>
            <a:fillRect/>
          </a:stretch>
        </p:blipFill>
        <p:spPr>
          <a:xfrm>
            <a:off x="488504" y="3356992"/>
            <a:ext cx="9143256" cy="2160678"/>
          </a:xfrm>
          <a:prstGeom prst="rect">
            <a:avLst/>
          </a:prstGeom>
        </p:spPr>
      </p:pic>
    </p:spTree>
    <p:extLst>
      <p:ext uri="{BB962C8B-B14F-4D97-AF65-F5344CB8AC3E}">
        <p14:creationId xmlns:p14="http://schemas.microsoft.com/office/powerpoint/2010/main" val="4234432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520" y="404664"/>
            <a:ext cx="8064896" cy="369332"/>
          </a:xfrm>
          <a:prstGeom prst="rect">
            <a:avLst/>
          </a:prstGeom>
        </p:spPr>
        <p:txBody>
          <a:bodyPr wrap="square">
            <a:spAutoFit/>
          </a:bodyPr>
          <a:lstStyle/>
          <a:p>
            <a:pPr latinLnBrk="1"/>
            <a:r>
              <a:rPr lang="en-US" altLang="zh-CN" dirty="0"/>
              <a:t>9.</a:t>
            </a:r>
            <a:r>
              <a:rPr lang="zh-CN" altLang="en-US" dirty="0"/>
              <a:t>网桥的工作原理和特点是什么</a:t>
            </a:r>
            <a:r>
              <a:rPr lang="en-US" altLang="zh-CN" dirty="0"/>
              <a:t>?</a:t>
            </a:r>
            <a:r>
              <a:rPr lang="zh-CN" altLang="en-US" dirty="0"/>
              <a:t>网桥与转发器以及以太网交换机有何异同</a:t>
            </a:r>
            <a:r>
              <a:rPr lang="en-US" altLang="zh-CN" dirty="0"/>
              <a:t>?</a:t>
            </a:r>
            <a:endParaRPr lang="zh-CN" altLang="en-US" dirty="0"/>
          </a:p>
        </p:txBody>
      </p:sp>
      <p:pic>
        <p:nvPicPr>
          <p:cNvPr id="3" name="图片 2"/>
          <p:cNvPicPr>
            <a:picLocks noChangeAspect="1"/>
          </p:cNvPicPr>
          <p:nvPr/>
        </p:nvPicPr>
        <p:blipFill>
          <a:blip r:embed="rId3"/>
          <a:stretch>
            <a:fillRect/>
          </a:stretch>
        </p:blipFill>
        <p:spPr>
          <a:xfrm>
            <a:off x="1064568" y="908720"/>
            <a:ext cx="6624736" cy="5620341"/>
          </a:xfrm>
          <a:prstGeom prst="rect">
            <a:avLst/>
          </a:prstGeom>
        </p:spPr>
      </p:pic>
    </p:spTree>
    <p:extLst>
      <p:ext uri="{BB962C8B-B14F-4D97-AF65-F5344CB8AC3E}">
        <p14:creationId xmlns:p14="http://schemas.microsoft.com/office/powerpoint/2010/main" val="1959771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196752"/>
            <a:ext cx="9066212" cy="5661248"/>
          </a:xfrm>
        </p:spPr>
        <p:txBody>
          <a:bodyPr/>
          <a:lstStyle/>
          <a:p>
            <a:r>
              <a:rPr lang="zh-CN" altLang="en-US"/>
              <a:t>首先在要校验的</a:t>
            </a:r>
            <a:r>
              <a:rPr lang="zh-CN" altLang="en-US">
                <a:solidFill>
                  <a:srgbClr val="00B050"/>
                </a:solidFill>
              </a:rPr>
              <a:t>二进制数据</a:t>
            </a:r>
            <a:r>
              <a:rPr lang="en-US" altLang="zh-CN">
                <a:solidFill>
                  <a:srgbClr val="00B050"/>
                </a:solidFill>
              </a:rPr>
              <a:t>M=101001</a:t>
            </a:r>
            <a:r>
              <a:rPr lang="zh-CN" altLang="en-US"/>
              <a:t>后面添加</a:t>
            </a:r>
            <a:r>
              <a:rPr lang="en-US" altLang="zh-CN">
                <a:solidFill>
                  <a:srgbClr val="00B050"/>
                </a:solidFill>
              </a:rPr>
              <a:t>n</a:t>
            </a:r>
            <a:r>
              <a:rPr lang="zh-CN" altLang="en-US">
                <a:solidFill>
                  <a:srgbClr val="00B050"/>
                </a:solidFill>
              </a:rPr>
              <a:t>位</a:t>
            </a:r>
            <a:r>
              <a:rPr lang="en-US" altLang="zh-CN">
                <a:solidFill>
                  <a:srgbClr val="00B050"/>
                </a:solidFill>
              </a:rPr>
              <a:t>0</a:t>
            </a:r>
            <a:r>
              <a:rPr lang="zh-CN" altLang="en-US"/>
              <a:t>，再除以收发双方</a:t>
            </a:r>
            <a:r>
              <a:rPr lang="zh-CN" altLang="en-US">
                <a:solidFill>
                  <a:srgbClr val="00B050"/>
                </a:solidFill>
              </a:rPr>
              <a:t>事先商定好的</a:t>
            </a:r>
            <a:r>
              <a:rPr lang="en-US" altLang="zh-CN">
                <a:solidFill>
                  <a:srgbClr val="00B050"/>
                </a:solidFill>
              </a:rPr>
              <a:t>n+1</a:t>
            </a:r>
            <a:r>
              <a:rPr lang="zh-CN" altLang="en-US">
                <a:solidFill>
                  <a:srgbClr val="00B050"/>
                </a:solidFill>
              </a:rPr>
              <a:t>位的除数</a:t>
            </a:r>
            <a:r>
              <a:rPr lang="en-US" altLang="zh-CN">
                <a:solidFill>
                  <a:srgbClr val="00B050"/>
                </a:solidFill>
              </a:rPr>
              <a:t>P</a:t>
            </a:r>
            <a:r>
              <a:rPr lang="zh-CN" altLang="en-US"/>
              <a:t>，得出的</a:t>
            </a:r>
            <a:r>
              <a:rPr lang="zh-CN" altLang="en-US">
                <a:solidFill>
                  <a:srgbClr val="00B050"/>
                </a:solidFill>
              </a:rPr>
              <a:t>商是</a:t>
            </a:r>
            <a:r>
              <a:rPr lang="en-US" altLang="zh-CN">
                <a:solidFill>
                  <a:srgbClr val="00B050"/>
                </a:solidFill>
              </a:rPr>
              <a:t>Q</a:t>
            </a:r>
            <a:r>
              <a:rPr lang="zh-CN" altLang="en-US"/>
              <a:t>，而余数是</a:t>
            </a:r>
            <a:r>
              <a:rPr lang="en-US" altLang="zh-CN"/>
              <a:t>R</a:t>
            </a:r>
            <a:r>
              <a:rPr lang="zh-CN" altLang="en-US"/>
              <a:t>（</a:t>
            </a:r>
            <a:r>
              <a:rPr lang="en-US" altLang="zh-CN"/>
              <a:t>n</a:t>
            </a:r>
            <a:r>
              <a:rPr lang="zh-CN" altLang="en-US"/>
              <a:t>位，比除数少一位），这个</a:t>
            </a:r>
            <a:r>
              <a:rPr lang="en-US" altLang="zh-CN"/>
              <a:t>n</a:t>
            </a:r>
            <a:r>
              <a:rPr lang="zh-CN" altLang="en-US"/>
              <a:t>位余数</a:t>
            </a:r>
            <a:r>
              <a:rPr lang="en-US" altLang="zh-CN"/>
              <a:t>R</a:t>
            </a:r>
            <a:r>
              <a:rPr lang="zh-CN" altLang="en-US"/>
              <a:t>就是计算出的</a:t>
            </a:r>
            <a:r>
              <a:rPr lang="en-US" altLang="zh-CN" smtClean="0"/>
              <a:t>FCS</a:t>
            </a:r>
            <a:r>
              <a:rPr lang="zh-CN" altLang="en-US" smtClean="0"/>
              <a:t>。</a:t>
            </a:r>
            <a:endParaRPr lang="en-US" altLang="zh-CN"/>
          </a:p>
          <a:p>
            <a:r>
              <a:rPr lang="zh-CN" altLang="en-US" smtClean="0"/>
              <a:t>假如</a:t>
            </a:r>
            <a:r>
              <a:rPr lang="zh-CN" altLang="en-US"/>
              <a:t>要得到</a:t>
            </a:r>
            <a:r>
              <a:rPr lang="en-US" altLang="zh-CN"/>
              <a:t>3</a:t>
            </a:r>
            <a:r>
              <a:rPr lang="zh-CN" altLang="en-US"/>
              <a:t>位帧校验序列，就要在</a:t>
            </a:r>
            <a:r>
              <a:rPr lang="en-US" altLang="zh-CN"/>
              <a:t>M</a:t>
            </a:r>
            <a:r>
              <a:rPr lang="zh-CN" altLang="en-US"/>
              <a:t>后面添加</a:t>
            </a:r>
            <a:r>
              <a:rPr lang="en-US" altLang="zh-CN"/>
              <a:t>3</a:t>
            </a:r>
            <a:r>
              <a:rPr lang="zh-CN" altLang="en-US"/>
              <a:t>个</a:t>
            </a:r>
            <a:r>
              <a:rPr lang="en-US" altLang="zh-CN"/>
              <a:t>0</a:t>
            </a:r>
            <a:r>
              <a:rPr lang="zh-CN" altLang="en-US"/>
              <a:t>，就成为</a:t>
            </a:r>
            <a:r>
              <a:rPr lang="en-US" altLang="zh-CN"/>
              <a:t>101001000</a:t>
            </a:r>
            <a:r>
              <a:rPr lang="zh-CN" altLang="en-US"/>
              <a:t>，假定事先商定好的除数</a:t>
            </a:r>
            <a:r>
              <a:rPr lang="en-US" altLang="zh-CN"/>
              <a:t>P=1101</a:t>
            </a:r>
            <a:r>
              <a:rPr lang="zh-CN" altLang="en-US"/>
              <a:t>（</a:t>
            </a:r>
            <a:r>
              <a:rPr lang="en-US" altLang="zh-CN"/>
              <a:t>4</a:t>
            </a:r>
            <a:r>
              <a:rPr lang="zh-CN" altLang="en-US"/>
              <a:t>位），如图</a:t>
            </a:r>
            <a:r>
              <a:rPr lang="en-US" altLang="zh-CN"/>
              <a:t>4-10</a:t>
            </a:r>
            <a:r>
              <a:rPr lang="zh-CN" altLang="en-US"/>
              <a:t>所示，做完除法运算后余数是</a:t>
            </a:r>
            <a:r>
              <a:rPr lang="en-US" altLang="zh-CN"/>
              <a:t>001</a:t>
            </a:r>
            <a:r>
              <a:rPr lang="zh-CN" altLang="en-US"/>
              <a:t>，</a:t>
            </a:r>
            <a:r>
              <a:rPr lang="en-US" altLang="zh-CN"/>
              <a:t>001</a:t>
            </a:r>
            <a:r>
              <a:rPr lang="zh-CN" altLang="en-US"/>
              <a:t>将会添加到帧的尾部作为帧校验序列</a:t>
            </a:r>
            <a:r>
              <a:rPr lang="en-US" altLang="zh-CN"/>
              <a:t>FCS</a:t>
            </a:r>
            <a:r>
              <a:rPr lang="zh-CN" altLang="en-US"/>
              <a:t>，得到商</a:t>
            </a:r>
            <a:r>
              <a:rPr lang="en-US" altLang="zh-CN"/>
              <a:t>Q=110101</a:t>
            </a:r>
            <a:r>
              <a:rPr lang="zh-CN" altLang="en-US"/>
              <a:t>，这个商并没什么用途</a:t>
            </a:r>
            <a:r>
              <a:rPr lang="zh-CN" altLang="en-US" smtClean="0"/>
              <a:t>。</a:t>
            </a:r>
            <a:endParaRPr lang="zh-CN" altLang="en-US"/>
          </a:p>
        </p:txBody>
      </p:sp>
      <p:sp>
        <p:nvSpPr>
          <p:cNvPr id="5" name="Rectangle 2"/>
          <p:cNvSpPr>
            <a:spLocks noGrp="1" noChangeArrowheads="1"/>
          </p:cNvSpPr>
          <p:nvPr>
            <p:ph type="title"/>
          </p:nvPr>
        </p:nvSpPr>
        <p:spPr>
          <a:xfrm>
            <a:off x="495300" y="188640"/>
            <a:ext cx="9066212" cy="792088"/>
          </a:xfrm>
        </p:spPr>
        <p:txBody>
          <a:bodyPr/>
          <a:lstStyle/>
          <a:p>
            <a:pPr algn="ctr"/>
            <a:r>
              <a:rPr lang="zh-CN" altLang="en-US" smtClean="0"/>
              <a:t>冗余码</a:t>
            </a:r>
            <a:endParaRPr lang="zh-CN" altLang="en-US"/>
          </a:p>
        </p:txBody>
      </p:sp>
    </p:spTree>
    <p:extLst>
      <p:ext uri="{BB962C8B-B14F-4D97-AF65-F5344CB8AC3E}">
        <p14:creationId xmlns:p14="http://schemas.microsoft.com/office/powerpoint/2010/main" val="2726011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ctr"/>
            <a:r>
              <a:rPr lang="zh-CN" altLang="en-US"/>
              <a:t>循环冗余检验的原理说明 </a:t>
            </a:r>
          </a:p>
        </p:txBody>
      </p:sp>
      <p:grpSp>
        <p:nvGrpSpPr>
          <p:cNvPr id="3" name="组合 2"/>
          <p:cNvGrpSpPr/>
          <p:nvPr/>
        </p:nvGrpSpPr>
        <p:grpSpPr>
          <a:xfrm>
            <a:off x="814576" y="1169713"/>
            <a:ext cx="8560892" cy="4851574"/>
            <a:chOff x="669696" y="1204869"/>
            <a:chExt cx="8778542" cy="5127200"/>
          </a:xfrm>
        </p:grpSpPr>
        <p:sp>
          <p:nvSpPr>
            <p:cNvPr id="33" name="Rectangle 4"/>
            <p:cNvSpPr>
              <a:spLocks noChangeArrowheads="1"/>
            </p:cNvSpPr>
            <p:nvPr/>
          </p:nvSpPr>
          <p:spPr bwMode="auto">
            <a:xfrm>
              <a:off x="669696" y="1645620"/>
              <a:ext cx="1142412"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a:ea typeface="宋体" charset="-122"/>
                </a:rPr>
                <a:t>P</a:t>
              </a:r>
              <a:r>
                <a:rPr lang="en-US" altLang="zh-CN" sz="2400" b="1" dirty="0">
                  <a:ea typeface="宋体" charset="-122"/>
                </a:rPr>
                <a:t> (</a:t>
              </a:r>
              <a:r>
                <a:rPr lang="zh-CN" altLang="en-US" sz="2400" b="1" dirty="0">
                  <a:ea typeface="宋体" charset="-122"/>
                </a:rPr>
                <a:t>除数</a:t>
              </a:r>
              <a:r>
                <a:rPr lang="en-US" altLang="zh-CN" sz="2400" b="1" dirty="0">
                  <a:ea typeface="宋体" charset="-122"/>
                </a:rPr>
                <a:t>)</a:t>
              </a:r>
              <a:endParaRPr lang="zh-CN" altLang="en-US" sz="2400" b="1" dirty="0">
                <a:latin typeface="Times New Roman" pitchFamily="18" charset="0"/>
                <a:ea typeface="宋体" charset="-122"/>
              </a:endParaRPr>
            </a:p>
          </p:txBody>
        </p:sp>
        <p:sp>
          <p:nvSpPr>
            <p:cNvPr id="34" name="Rectangle 5"/>
            <p:cNvSpPr>
              <a:spLocks noChangeArrowheads="1"/>
            </p:cNvSpPr>
            <p:nvPr/>
          </p:nvSpPr>
          <p:spPr bwMode="auto">
            <a:xfrm>
              <a:off x="2351435" y="16444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charset="-122"/>
                </a:rPr>
                <a:t>1101</a:t>
              </a:r>
              <a:endParaRPr lang="en-US" altLang="zh-CN" sz="2800" b="1">
                <a:latin typeface="Times New Roman" pitchFamily="18" charset="0"/>
                <a:ea typeface="宋体" charset="-122"/>
              </a:endParaRPr>
            </a:p>
          </p:txBody>
        </p:sp>
        <p:sp>
          <p:nvSpPr>
            <p:cNvPr id="35" name="Rectangle 6"/>
            <p:cNvSpPr>
              <a:spLocks noChangeArrowheads="1"/>
            </p:cNvSpPr>
            <p:nvPr/>
          </p:nvSpPr>
          <p:spPr bwMode="auto">
            <a:xfrm>
              <a:off x="4067523" y="1206277"/>
              <a:ext cx="142198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a:ea typeface="宋体" charset="-122"/>
                </a:rPr>
                <a:t>110100</a:t>
              </a:r>
              <a:endParaRPr lang="en-US" altLang="zh-CN" sz="2800" b="1" dirty="0">
                <a:latin typeface="Times New Roman" pitchFamily="18" charset="0"/>
                <a:ea typeface="宋体" charset="-122"/>
              </a:endParaRPr>
            </a:p>
          </p:txBody>
        </p:sp>
        <p:sp>
          <p:nvSpPr>
            <p:cNvPr id="36" name="Rectangle 7"/>
            <p:cNvSpPr>
              <a:spLocks noChangeArrowheads="1"/>
            </p:cNvSpPr>
            <p:nvPr/>
          </p:nvSpPr>
          <p:spPr bwMode="auto">
            <a:xfrm>
              <a:off x="3483322" y="1641252"/>
              <a:ext cx="2386013"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800" b="1" dirty="0">
                  <a:ea typeface="宋体" charset="-122"/>
                </a:rPr>
                <a:t>101001</a:t>
              </a:r>
              <a:r>
                <a:rPr lang="en-US" altLang="zh-CN" sz="2800" b="1" dirty="0">
                  <a:solidFill>
                    <a:srgbClr val="FF0000"/>
                  </a:solidFill>
                  <a:ea typeface="宋体" charset="-122"/>
                </a:rPr>
                <a:t>000</a:t>
              </a:r>
              <a:endParaRPr lang="en-US" altLang="zh-CN" sz="2800" b="1" dirty="0">
                <a:solidFill>
                  <a:srgbClr val="FF0000"/>
                </a:solidFill>
                <a:latin typeface="Times New Roman" pitchFamily="18" charset="0"/>
                <a:ea typeface="宋体" charset="-122"/>
              </a:endParaRPr>
            </a:p>
          </p:txBody>
        </p:sp>
        <p:sp>
          <p:nvSpPr>
            <p:cNvPr id="37" name="Rectangle 8"/>
            <p:cNvSpPr>
              <a:spLocks noChangeArrowheads="1"/>
            </p:cNvSpPr>
            <p:nvPr/>
          </p:nvSpPr>
          <p:spPr bwMode="auto">
            <a:xfrm>
              <a:off x="5993009" y="1664374"/>
              <a:ext cx="231690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dirty="0"/>
                <a:t>2</a:t>
              </a:r>
              <a:r>
                <a:rPr lang="en-US" altLang="zh-CN" sz="2400" b="1" i="1" baseline="30000" dirty="0"/>
                <a:t>n</a:t>
              </a:r>
              <a:r>
                <a:rPr lang="en-US" altLang="zh-CN" sz="2400" b="1" i="1" dirty="0"/>
                <a:t>M </a:t>
              </a:r>
              <a:r>
                <a:rPr lang="en-US" altLang="zh-CN" sz="2400" b="1" dirty="0"/>
                <a:t>(</a:t>
              </a:r>
              <a:r>
                <a:rPr lang="zh-CN" altLang="en-US" sz="2400" b="1" dirty="0"/>
                <a:t>被除数</a:t>
              </a:r>
              <a:r>
                <a:rPr lang="en-US" altLang="zh-CN" sz="2400" b="1" dirty="0"/>
                <a:t>)</a:t>
              </a:r>
              <a:endParaRPr lang="en-US" altLang="zh-CN" sz="2400" b="1" dirty="0">
                <a:latin typeface="Courier New" pitchFamily="49" charset="0"/>
              </a:endParaRPr>
            </a:p>
          </p:txBody>
        </p:sp>
        <p:sp>
          <p:nvSpPr>
            <p:cNvPr id="38" name="Rectangle 9"/>
            <p:cNvSpPr>
              <a:spLocks noChangeArrowheads="1"/>
            </p:cNvSpPr>
            <p:nvPr/>
          </p:nvSpPr>
          <p:spPr bwMode="auto">
            <a:xfrm>
              <a:off x="3483322" y="199367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charset="-122"/>
                </a:rPr>
                <a:t>1101</a:t>
              </a:r>
              <a:endParaRPr lang="en-US" altLang="zh-CN" sz="2800" b="1">
                <a:latin typeface="Times New Roman" pitchFamily="18" charset="0"/>
                <a:ea typeface="宋体" charset="-122"/>
              </a:endParaRPr>
            </a:p>
          </p:txBody>
        </p:sp>
        <p:sp>
          <p:nvSpPr>
            <p:cNvPr id="39" name="Rectangle 10"/>
            <p:cNvSpPr>
              <a:spLocks noChangeArrowheads="1"/>
            </p:cNvSpPr>
            <p:nvPr/>
          </p:nvSpPr>
          <p:spPr bwMode="auto">
            <a:xfrm>
              <a:off x="3691285" y="2395314"/>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1110</a:t>
              </a:r>
              <a:endParaRPr lang="en-US" altLang="zh-CN" sz="2800" b="1" dirty="0">
                <a:latin typeface="Times New Roman" pitchFamily="18" charset="0"/>
                <a:ea typeface="宋体" charset="-122"/>
              </a:endParaRPr>
            </a:p>
          </p:txBody>
        </p:sp>
        <p:sp>
          <p:nvSpPr>
            <p:cNvPr id="40" name="Rectangle 11"/>
            <p:cNvSpPr>
              <a:spLocks noChangeArrowheads="1"/>
            </p:cNvSpPr>
            <p:nvPr/>
          </p:nvSpPr>
          <p:spPr bwMode="auto">
            <a:xfrm>
              <a:off x="3688110" y="27064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charset="-122"/>
                </a:rPr>
                <a:t>1101</a:t>
              </a:r>
              <a:endParaRPr lang="en-US" altLang="zh-CN" sz="2800" b="1">
                <a:latin typeface="Times New Roman" pitchFamily="18" charset="0"/>
                <a:ea typeface="宋体" charset="-122"/>
              </a:endParaRPr>
            </a:p>
          </p:txBody>
        </p:sp>
        <p:sp>
          <p:nvSpPr>
            <p:cNvPr id="41" name="Rectangle 12"/>
            <p:cNvSpPr>
              <a:spLocks noChangeArrowheads="1"/>
            </p:cNvSpPr>
            <p:nvPr/>
          </p:nvSpPr>
          <p:spPr bwMode="auto">
            <a:xfrm>
              <a:off x="3892897" y="3096989"/>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0111</a:t>
              </a:r>
              <a:endParaRPr lang="en-US" altLang="zh-CN" sz="2800" b="1" dirty="0">
                <a:latin typeface="Times New Roman" pitchFamily="18" charset="0"/>
                <a:ea typeface="宋体" charset="-122"/>
              </a:endParaRPr>
            </a:p>
          </p:txBody>
        </p:sp>
        <p:sp>
          <p:nvSpPr>
            <p:cNvPr id="42" name="Rectangle 13"/>
            <p:cNvSpPr>
              <a:spLocks noChangeArrowheads="1"/>
            </p:cNvSpPr>
            <p:nvPr/>
          </p:nvSpPr>
          <p:spPr bwMode="auto">
            <a:xfrm>
              <a:off x="3892897" y="3401789"/>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0000</a:t>
              </a:r>
              <a:endParaRPr lang="en-US" altLang="zh-CN" sz="2800" b="1" dirty="0">
                <a:latin typeface="Times New Roman" pitchFamily="18" charset="0"/>
                <a:ea typeface="宋体" charset="-122"/>
              </a:endParaRPr>
            </a:p>
          </p:txBody>
        </p:sp>
        <p:sp>
          <p:nvSpPr>
            <p:cNvPr id="43" name="Rectangle 14"/>
            <p:cNvSpPr>
              <a:spLocks noChangeArrowheads="1"/>
            </p:cNvSpPr>
            <p:nvPr/>
          </p:nvSpPr>
          <p:spPr bwMode="auto">
            <a:xfrm>
              <a:off x="4086572" y="3787552"/>
              <a:ext cx="781245"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1110</a:t>
              </a:r>
              <a:endParaRPr lang="en-US" altLang="zh-CN" sz="2800" b="1" dirty="0">
                <a:latin typeface="Times New Roman" pitchFamily="18" charset="0"/>
                <a:ea typeface="宋体" charset="-122"/>
              </a:endParaRPr>
            </a:p>
          </p:txBody>
        </p:sp>
        <p:sp>
          <p:nvSpPr>
            <p:cNvPr id="44" name="Rectangle 15"/>
            <p:cNvSpPr>
              <a:spLocks noChangeArrowheads="1"/>
            </p:cNvSpPr>
            <p:nvPr/>
          </p:nvSpPr>
          <p:spPr bwMode="auto">
            <a:xfrm>
              <a:off x="4083397" y="4116164"/>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a:ea typeface="宋体" charset="-122"/>
                </a:rPr>
                <a:t>1101</a:t>
              </a:r>
              <a:endParaRPr lang="en-US" altLang="zh-CN" sz="2800" b="1">
                <a:latin typeface="Times New Roman" pitchFamily="18" charset="0"/>
                <a:ea typeface="宋体" charset="-122"/>
              </a:endParaRPr>
            </a:p>
          </p:txBody>
        </p:sp>
        <p:sp>
          <p:nvSpPr>
            <p:cNvPr id="45" name="Rectangle 16"/>
            <p:cNvSpPr>
              <a:spLocks noChangeArrowheads="1"/>
            </p:cNvSpPr>
            <p:nvPr/>
          </p:nvSpPr>
          <p:spPr bwMode="auto">
            <a:xfrm>
              <a:off x="4285010" y="44638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0110</a:t>
              </a:r>
              <a:endParaRPr lang="en-US" altLang="zh-CN" sz="2800" b="1" dirty="0">
                <a:latin typeface="Times New Roman" pitchFamily="18" charset="0"/>
                <a:ea typeface="宋体" charset="-122"/>
              </a:endParaRPr>
            </a:p>
          </p:txBody>
        </p:sp>
        <p:sp>
          <p:nvSpPr>
            <p:cNvPr id="46" name="Rectangle 17"/>
            <p:cNvSpPr>
              <a:spLocks noChangeArrowheads="1"/>
            </p:cNvSpPr>
            <p:nvPr/>
          </p:nvSpPr>
          <p:spPr bwMode="auto">
            <a:xfrm>
              <a:off x="4285010" y="4787677"/>
              <a:ext cx="821878"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0000</a:t>
              </a:r>
              <a:endParaRPr lang="en-US" altLang="zh-CN" sz="2800" b="1" dirty="0">
                <a:latin typeface="Times New Roman" pitchFamily="18" charset="0"/>
                <a:ea typeface="宋体" charset="-122"/>
              </a:endParaRPr>
            </a:p>
          </p:txBody>
        </p:sp>
        <p:sp>
          <p:nvSpPr>
            <p:cNvPr id="47" name="Rectangle 18"/>
            <p:cNvSpPr>
              <a:spLocks noChangeArrowheads="1"/>
            </p:cNvSpPr>
            <p:nvPr/>
          </p:nvSpPr>
          <p:spPr bwMode="auto">
            <a:xfrm>
              <a:off x="4493914" y="5140102"/>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1100</a:t>
              </a:r>
              <a:endParaRPr lang="en-US" altLang="zh-CN" sz="2800" b="1" dirty="0">
                <a:latin typeface="Times New Roman" pitchFamily="18" charset="0"/>
                <a:ea typeface="宋体" charset="-122"/>
              </a:endParaRPr>
            </a:p>
          </p:txBody>
        </p:sp>
        <p:sp>
          <p:nvSpPr>
            <p:cNvPr id="48" name="Rectangle 19"/>
            <p:cNvSpPr>
              <a:spLocks noChangeArrowheads="1"/>
            </p:cNvSpPr>
            <p:nvPr/>
          </p:nvSpPr>
          <p:spPr bwMode="auto">
            <a:xfrm>
              <a:off x="4490972" y="5467127"/>
              <a:ext cx="801562"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1101</a:t>
              </a:r>
              <a:endParaRPr lang="en-US" altLang="zh-CN" sz="2800" b="1" dirty="0">
                <a:latin typeface="Times New Roman" pitchFamily="18" charset="0"/>
                <a:ea typeface="宋体" charset="-122"/>
              </a:endParaRPr>
            </a:p>
          </p:txBody>
        </p:sp>
        <p:sp>
          <p:nvSpPr>
            <p:cNvPr id="49" name="Rectangle 20"/>
            <p:cNvSpPr>
              <a:spLocks noChangeArrowheads="1"/>
            </p:cNvSpPr>
            <p:nvPr/>
          </p:nvSpPr>
          <p:spPr bwMode="auto">
            <a:xfrm>
              <a:off x="4689410" y="5876703"/>
              <a:ext cx="616410" cy="4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b="1" dirty="0">
                  <a:ea typeface="宋体" charset="-122"/>
                </a:rPr>
                <a:t>001</a:t>
              </a:r>
              <a:endParaRPr lang="en-US" altLang="zh-CN" sz="2800" b="1" dirty="0">
                <a:latin typeface="Times New Roman" pitchFamily="18" charset="0"/>
                <a:ea typeface="宋体" charset="-122"/>
              </a:endParaRPr>
            </a:p>
          </p:txBody>
        </p:sp>
        <p:sp>
          <p:nvSpPr>
            <p:cNvPr id="50" name="Rectangle 21"/>
            <p:cNvSpPr>
              <a:spLocks noChangeArrowheads="1"/>
            </p:cNvSpPr>
            <p:nvPr/>
          </p:nvSpPr>
          <p:spPr bwMode="auto">
            <a:xfrm>
              <a:off x="6071115" y="5846472"/>
              <a:ext cx="3377123"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i="1" dirty="0">
                  <a:solidFill>
                    <a:srgbClr val="00B050"/>
                  </a:solidFill>
                </a:rPr>
                <a:t>R</a:t>
              </a:r>
              <a:r>
                <a:rPr lang="en-US" altLang="zh-CN" sz="2400" b="1" dirty="0">
                  <a:solidFill>
                    <a:srgbClr val="00B050"/>
                  </a:solidFill>
                </a:rPr>
                <a:t> (</a:t>
              </a:r>
              <a:r>
                <a:rPr lang="zh-CN" altLang="en-US" sz="2400" b="1" dirty="0">
                  <a:solidFill>
                    <a:srgbClr val="00B050"/>
                  </a:solidFill>
                </a:rPr>
                <a:t>余数</a:t>
              </a:r>
              <a:r>
                <a:rPr lang="en-US" altLang="zh-CN" sz="2400" b="1" dirty="0">
                  <a:solidFill>
                    <a:srgbClr val="00B050"/>
                  </a:solidFill>
                </a:rPr>
                <a:t>)</a:t>
              </a:r>
              <a:r>
                <a:rPr lang="zh-CN" altLang="en-US" sz="2400" b="1" dirty="0">
                  <a:solidFill>
                    <a:srgbClr val="00B050"/>
                  </a:solidFill>
                </a:rPr>
                <a:t>，作为 </a:t>
              </a:r>
              <a:r>
                <a:rPr lang="en-US" altLang="zh-CN" sz="2400" b="1" dirty="0">
                  <a:solidFill>
                    <a:srgbClr val="00B050"/>
                  </a:solidFill>
                </a:rPr>
                <a:t>FCS</a:t>
              </a:r>
              <a:endParaRPr lang="en-US" altLang="zh-CN" sz="2400" b="1" dirty="0">
                <a:solidFill>
                  <a:srgbClr val="00B050"/>
                </a:solidFill>
                <a:latin typeface="Times New Roman" pitchFamily="18" charset="0"/>
                <a:ea typeface="宋体" charset="-122"/>
              </a:endParaRPr>
            </a:p>
          </p:txBody>
        </p:sp>
        <p:sp>
          <p:nvSpPr>
            <p:cNvPr id="51"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Line 23"/>
            <p:cNvSpPr>
              <a:spLocks noChangeShapeType="1"/>
            </p:cNvSpPr>
            <p:nvPr/>
          </p:nvSpPr>
          <p:spPr bwMode="auto">
            <a:xfrm>
              <a:off x="1937097" y="1836514"/>
              <a:ext cx="3444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24"/>
            <p:cNvSpPr>
              <a:spLocks noChangeShapeType="1"/>
            </p:cNvSpPr>
            <p:nvPr/>
          </p:nvSpPr>
          <p:spPr bwMode="auto">
            <a:xfrm>
              <a:off x="4377085" y="2020664"/>
              <a:ext cx="19050" cy="4381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5"/>
            <p:cNvSpPr>
              <a:spLocks noChangeShapeType="1"/>
            </p:cNvSpPr>
            <p:nvPr/>
          </p:nvSpPr>
          <p:spPr bwMode="auto">
            <a:xfrm>
              <a:off x="4561235" y="2007964"/>
              <a:ext cx="15875" cy="114141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6"/>
            <p:cNvSpPr>
              <a:spLocks noChangeShapeType="1"/>
            </p:cNvSpPr>
            <p:nvPr/>
          </p:nvSpPr>
          <p:spPr bwMode="auto">
            <a:xfrm>
              <a:off x="4772372" y="2020664"/>
              <a:ext cx="25400" cy="17653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27"/>
            <p:cNvSpPr>
              <a:spLocks noChangeShapeType="1"/>
            </p:cNvSpPr>
            <p:nvPr/>
          </p:nvSpPr>
          <p:spPr bwMode="auto">
            <a:xfrm>
              <a:off x="4958110" y="2020664"/>
              <a:ext cx="33337" cy="24399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28"/>
            <p:cNvSpPr>
              <a:spLocks noChangeShapeType="1"/>
            </p:cNvSpPr>
            <p:nvPr/>
          </p:nvSpPr>
          <p:spPr bwMode="auto">
            <a:xfrm>
              <a:off x="3513485" y="2412777"/>
              <a:ext cx="7572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29"/>
            <p:cNvSpPr>
              <a:spLocks noChangeShapeType="1"/>
            </p:cNvSpPr>
            <p:nvPr/>
          </p:nvSpPr>
          <p:spPr bwMode="auto">
            <a:xfrm>
              <a:off x="3740497" y="3125564"/>
              <a:ext cx="7572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30"/>
            <p:cNvSpPr>
              <a:spLocks noChangeShapeType="1"/>
            </p:cNvSpPr>
            <p:nvPr/>
          </p:nvSpPr>
          <p:spPr bwMode="auto">
            <a:xfrm>
              <a:off x="3902422" y="3812952"/>
              <a:ext cx="758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1"/>
            <p:cNvSpPr>
              <a:spLocks noChangeShapeType="1"/>
            </p:cNvSpPr>
            <p:nvPr/>
          </p:nvSpPr>
          <p:spPr bwMode="auto">
            <a:xfrm>
              <a:off x="4107210" y="4500339"/>
              <a:ext cx="7572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2"/>
            <p:cNvSpPr>
              <a:spLocks noChangeShapeType="1"/>
            </p:cNvSpPr>
            <p:nvPr/>
          </p:nvSpPr>
          <p:spPr bwMode="auto">
            <a:xfrm>
              <a:off x="4308822" y="5175027"/>
              <a:ext cx="758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33"/>
            <p:cNvSpPr>
              <a:spLocks noChangeShapeType="1"/>
            </p:cNvSpPr>
            <p:nvPr/>
          </p:nvSpPr>
          <p:spPr bwMode="auto">
            <a:xfrm>
              <a:off x="4519547" y="5860827"/>
              <a:ext cx="7572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5"/>
            <p:cNvSpPr>
              <a:spLocks noChangeShapeType="1"/>
            </p:cNvSpPr>
            <p:nvPr/>
          </p:nvSpPr>
          <p:spPr bwMode="auto">
            <a:xfrm>
              <a:off x="5144327" y="2022252"/>
              <a:ext cx="39687" cy="318293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38"/>
            <p:cNvSpPr>
              <a:spLocks noChangeShapeType="1"/>
            </p:cNvSpPr>
            <p:nvPr/>
          </p:nvSpPr>
          <p:spPr bwMode="auto">
            <a:xfrm flipH="1">
              <a:off x="5386636" y="1849214"/>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39"/>
            <p:cNvSpPr>
              <a:spLocks noChangeShapeType="1"/>
            </p:cNvSpPr>
            <p:nvPr/>
          </p:nvSpPr>
          <p:spPr bwMode="auto">
            <a:xfrm flipH="1">
              <a:off x="5489510" y="6037039"/>
              <a:ext cx="5048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Rectangle 40"/>
            <p:cNvSpPr>
              <a:spLocks noChangeArrowheads="1"/>
            </p:cNvSpPr>
            <p:nvPr/>
          </p:nvSpPr>
          <p:spPr bwMode="auto">
            <a:xfrm>
              <a:off x="5978721" y="1204869"/>
              <a:ext cx="859686" cy="3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dirty="0">
                  <a:ea typeface="宋体" charset="-122"/>
                </a:rPr>
                <a:t>Q</a:t>
              </a:r>
              <a:r>
                <a:rPr lang="en-US" altLang="zh-CN" sz="2400" b="1" dirty="0">
                  <a:ea typeface="宋体" charset="-122"/>
                </a:rPr>
                <a:t> (</a:t>
              </a:r>
              <a:r>
                <a:rPr lang="zh-CN" altLang="en-US" sz="2400" b="1" dirty="0">
                  <a:ea typeface="宋体" charset="-122"/>
                </a:rPr>
                <a:t>商</a:t>
              </a:r>
              <a:r>
                <a:rPr lang="en-US" altLang="zh-CN" sz="2400" b="1" dirty="0">
                  <a:ea typeface="宋体" charset="-122"/>
                </a:rPr>
                <a:t>)</a:t>
              </a:r>
              <a:endParaRPr lang="zh-CN" altLang="en-US" sz="2400" b="1" dirty="0">
                <a:latin typeface="Times New Roman" pitchFamily="18" charset="0"/>
                <a:ea typeface="宋体" charset="-122"/>
              </a:endParaRPr>
            </a:p>
          </p:txBody>
        </p:sp>
        <p:sp>
          <p:nvSpPr>
            <p:cNvPr id="70" name="Line 41"/>
            <p:cNvSpPr>
              <a:spLocks noChangeShapeType="1"/>
            </p:cNvSpPr>
            <p:nvPr/>
          </p:nvSpPr>
          <p:spPr bwMode="auto">
            <a:xfrm flipH="1">
              <a:off x="5385048" y="1399952"/>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4" name="直接箭头连接符 3"/>
          <p:cNvCxnSpPr/>
          <p:nvPr/>
        </p:nvCxnSpPr>
        <p:spPr bwMode="auto">
          <a:xfrm flipV="1">
            <a:off x="4996666" y="1840776"/>
            <a:ext cx="310774" cy="3901341"/>
          </a:xfrm>
          <a:prstGeom prst="straightConnector1">
            <a:avLst/>
          </a:prstGeom>
          <a:solidFill>
            <a:schemeClr val="accent1"/>
          </a:solidFill>
          <a:ln w="762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99297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a:t>帧检验序列 </a:t>
            </a:r>
            <a:r>
              <a:rPr lang="en-US" altLang="zh-CN" dirty="0"/>
              <a:t>FCS </a:t>
            </a:r>
          </a:p>
        </p:txBody>
      </p:sp>
      <p:sp>
        <p:nvSpPr>
          <p:cNvPr id="47107" name="Rectangle 3"/>
          <p:cNvSpPr>
            <a:spLocks noGrp="1" noChangeArrowheads="1"/>
          </p:cNvSpPr>
          <p:nvPr>
            <p:ph idx="1"/>
          </p:nvPr>
        </p:nvSpPr>
        <p:spPr/>
        <p:txBody>
          <a:bodyPr/>
          <a:lstStyle/>
          <a:p>
            <a:r>
              <a:rPr lang="zh-CN" altLang="en-US" dirty="0">
                <a:solidFill>
                  <a:srgbClr val="00B050"/>
                </a:solidFill>
              </a:rPr>
              <a:t>在数据后面添加上的冗余码称为帧检验序列 </a:t>
            </a:r>
            <a:r>
              <a:rPr lang="en-US" altLang="zh-CN" dirty="0">
                <a:solidFill>
                  <a:srgbClr val="00B050"/>
                </a:solidFill>
              </a:rPr>
              <a:t>FCS (Frame Check Sequence)</a:t>
            </a:r>
            <a:r>
              <a:rPr lang="zh-CN" altLang="en-US" dirty="0">
                <a:solidFill>
                  <a:srgbClr val="00B050"/>
                </a:solidFill>
              </a:rPr>
              <a:t>。</a:t>
            </a:r>
          </a:p>
          <a:p>
            <a:r>
              <a:rPr lang="zh-CN" altLang="en-US" dirty="0"/>
              <a:t>循环冗余检验 </a:t>
            </a:r>
            <a:r>
              <a:rPr lang="en-US" altLang="zh-CN" dirty="0"/>
              <a:t>CRC </a:t>
            </a:r>
            <a:r>
              <a:rPr lang="zh-CN" altLang="en-US" dirty="0"/>
              <a:t>和帧检验序列 </a:t>
            </a:r>
            <a:r>
              <a:rPr lang="en-US" altLang="zh-CN" dirty="0"/>
              <a:t>FCS </a:t>
            </a:r>
            <a:r>
              <a:rPr lang="zh-CN" altLang="en-US" dirty="0"/>
              <a:t>并不等同。</a:t>
            </a:r>
          </a:p>
          <a:p>
            <a:pPr lvl="1"/>
            <a:r>
              <a:rPr lang="en-US" altLang="zh-CN" dirty="0">
                <a:solidFill>
                  <a:srgbClr val="00B050"/>
                </a:solidFill>
                <a:latin typeface="Arial" charset="0"/>
                <a:ea typeface="黑体" pitchFamily="2" charset="-122"/>
              </a:rPr>
              <a:t>CRC </a:t>
            </a:r>
            <a:r>
              <a:rPr lang="zh-CN" altLang="en-US" dirty="0">
                <a:solidFill>
                  <a:srgbClr val="00B050"/>
                </a:solidFill>
                <a:latin typeface="Arial" charset="0"/>
                <a:ea typeface="黑体" pitchFamily="2" charset="-122"/>
              </a:rPr>
              <a:t>是一种常用的检错方法，而 </a:t>
            </a:r>
            <a:r>
              <a:rPr lang="en-US" altLang="zh-CN" dirty="0">
                <a:solidFill>
                  <a:srgbClr val="00B050"/>
                </a:solidFill>
                <a:latin typeface="Arial" charset="0"/>
                <a:ea typeface="黑体" pitchFamily="2" charset="-122"/>
              </a:rPr>
              <a:t>FCS </a:t>
            </a:r>
            <a:r>
              <a:rPr lang="zh-CN" altLang="en-US" dirty="0">
                <a:solidFill>
                  <a:srgbClr val="00B050"/>
                </a:solidFill>
                <a:latin typeface="Arial" charset="0"/>
                <a:ea typeface="黑体" pitchFamily="2" charset="-122"/>
              </a:rPr>
              <a:t>是添加在数据后面的冗余码。</a:t>
            </a:r>
          </a:p>
          <a:p>
            <a:pPr lvl="1"/>
            <a:r>
              <a:rPr lang="en-US" altLang="zh-CN" dirty="0">
                <a:solidFill>
                  <a:srgbClr val="00B050"/>
                </a:solidFill>
                <a:latin typeface="Arial" charset="0"/>
                <a:ea typeface="黑体" pitchFamily="2" charset="-122"/>
              </a:rPr>
              <a:t>FCS </a:t>
            </a:r>
            <a:r>
              <a:rPr lang="zh-CN" altLang="en-US" dirty="0">
                <a:solidFill>
                  <a:srgbClr val="00B050"/>
                </a:solidFill>
                <a:latin typeface="Arial" charset="0"/>
                <a:ea typeface="黑体" pitchFamily="2" charset="-122"/>
              </a:rPr>
              <a:t>可以用 </a:t>
            </a:r>
            <a:r>
              <a:rPr lang="en-US" altLang="zh-CN" dirty="0">
                <a:solidFill>
                  <a:srgbClr val="00B050"/>
                </a:solidFill>
                <a:latin typeface="Arial" charset="0"/>
                <a:ea typeface="黑体" pitchFamily="2" charset="-122"/>
              </a:rPr>
              <a:t>CRC </a:t>
            </a:r>
            <a:r>
              <a:rPr lang="zh-CN" altLang="en-US" dirty="0">
                <a:solidFill>
                  <a:srgbClr val="00B050"/>
                </a:solidFill>
                <a:latin typeface="Arial" charset="0"/>
                <a:ea typeface="黑体" pitchFamily="2" charset="-122"/>
              </a:rPr>
              <a:t>这种方法得出，但 </a:t>
            </a:r>
            <a:r>
              <a:rPr lang="en-US" altLang="zh-CN" dirty="0">
                <a:solidFill>
                  <a:srgbClr val="00B050"/>
                </a:solidFill>
                <a:latin typeface="Arial" charset="0"/>
                <a:ea typeface="黑体" pitchFamily="2" charset="-122"/>
              </a:rPr>
              <a:t>CRC </a:t>
            </a:r>
            <a:r>
              <a:rPr lang="zh-CN" altLang="en-US" dirty="0">
                <a:solidFill>
                  <a:srgbClr val="00B050"/>
                </a:solidFill>
                <a:latin typeface="Arial" charset="0"/>
                <a:ea typeface="黑体" pitchFamily="2" charset="-122"/>
              </a:rPr>
              <a:t>并非用来获得 </a:t>
            </a:r>
            <a:r>
              <a:rPr lang="en-US" altLang="zh-CN" dirty="0">
                <a:solidFill>
                  <a:srgbClr val="00B050"/>
                </a:solidFill>
                <a:latin typeface="Arial" charset="0"/>
                <a:ea typeface="黑体" pitchFamily="2" charset="-122"/>
              </a:rPr>
              <a:t>FCS </a:t>
            </a:r>
            <a:r>
              <a:rPr lang="zh-CN" altLang="en-US" dirty="0">
                <a:solidFill>
                  <a:srgbClr val="00B050"/>
                </a:solidFill>
                <a:latin typeface="Arial" charset="0"/>
                <a:ea typeface="黑体" pitchFamily="2" charset="-122"/>
              </a:rPr>
              <a:t>的唯一方法。</a:t>
            </a:r>
            <a:r>
              <a:rPr lang="zh-CN" altLang="en-US" dirty="0">
                <a:solidFill>
                  <a:srgbClr val="00B050"/>
                </a:solidFill>
              </a:rPr>
              <a:t>  </a:t>
            </a:r>
          </a:p>
        </p:txBody>
      </p:sp>
    </p:spTree>
    <p:extLst>
      <p:ext uri="{BB962C8B-B14F-4D97-AF65-F5344CB8AC3E}">
        <p14:creationId xmlns:p14="http://schemas.microsoft.com/office/powerpoint/2010/main" val="1996369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ctr"/>
            <a:r>
              <a:rPr lang="zh-CN" altLang="en-US" sz="3600" dirty="0"/>
              <a:t>接收端对收到的每一帧进行 </a:t>
            </a:r>
            <a:r>
              <a:rPr lang="en-US" altLang="zh-CN" sz="3600" dirty="0"/>
              <a:t>CRC </a:t>
            </a:r>
            <a:r>
              <a:rPr lang="zh-CN" altLang="en-US" sz="3600" dirty="0"/>
              <a:t>检验 </a:t>
            </a:r>
          </a:p>
        </p:txBody>
      </p:sp>
      <p:sp>
        <p:nvSpPr>
          <p:cNvPr id="150531" name="Rectangle 3"/>
          <p:cNvSpPr>
            <a:spLocks noGrp="1" noChangeArrowheads="1"/>
          </p:cNvSpPr>
          <p:nvPr>
            <p:ph idx="1"/>
          </p:nvPr>
        </p:nvSpPr>
        <p:spPr/>
        <p:txBody>
          <a:bodyPr/>
          <a:lstStyle/>
          <a:p>
            <a:pPr algn="just">
              <a:lnSpc>
                <a:spcPct val="100000"/>
              </a:lnSpc>
            </a:pPr>
            <a:r>
              <a:rPr lang="en-US" altLang="zh-CN" dirty="0">
                <a:solidFill>
                  <a:srgbClr val="00B050"/>
                </a:solidFill>
              </a:rPr>
              <a:t>(1) </a:t>
            </a:r>
            <a:r>
              <a:rPr lang="zh-CN" altLang="en-US" dirty="0">
                <a:solidFill>
                  <a:srgbClr val="00B050"/>
                </a:solidFill>
              </a:rPr>
              <a:t>若得出的余数 </a:t>
            </a:r>
            <a:r>
              <a:rPr lang="en-US" altLang="zh-CN" i="1" dirty="0">
                <a:solidFill>
                  <a:srgbClr val="00B050"/>
                </a:solidFill>
              </a:rPr>
              <a:t>R</a:t>
            </a:r>
            <a:r>
              <a:rPr lang="en-US" altLang="zh-CN" dirty="0">
                <a:solidFill>
                  <a:srgbClr val="00B050"/>
                </a:solidFill>
              </a:rPr>
              <a:t> = 0</a:t>
            </a:r>
            <a:r>
              <a:rPr lang="zh-CN" altLang="en-US" dirty="0">
                <a:solidFill>
                  <a:srgbClr val="00B050"/>
                </a:solidFill>
              </a:rPr>
              <a:t>，则判定这个帧没有差错，就接受 </a:t>
            </a:r>
            <a:r>
              <a:rPr lang="en-US" altLang="zh-CN" dirty="0">
                <a:solidFill>
                  <a:srgbClr val="00B050"/>
                </a:solidFill>
              </a:rPr>
              <a:t>(accept)</a:t>
            </a:r>
            <a:r>
              <a:rPr lang="zh-CN" altLang="en-US" dirty="0">
                <a:solidFill>
                  <a:srgbClr val="00B050"/>
                </a:solidFill>
              </a:rPr>
              <a:t>。</a:t>
            </a:r>
          </a:p>
          <a:p>
            <a:pPr algn="just">
              <a:lnSpc>
                <a:spcPct val="100000"/>
              </a:lnSpc>
            </a:pPr>
            <a:r>
              <a:rPr lang="en-US" altLang="zh-CN" dirty="0">
                <a:solidFill>
                  <a:srgbClr val="00B050"/>
                </a:solidFill>
              </a:rPr>
              <a:t>(2) </a:t>
            </a:r>
            <a:r>
              <a:rPr lang="zh-CN" altLang="en-US" dirty="0">
                <a:solidFill>
                  <a:srgbClr val="00B050"/>
                </a:solidFill>
              </a:rPr>
              <a:t>若余数 </a:t>
            </a:r>
            <a:r>
              <a:rPr lang="en-US" altLang="zh-CN" i="1" dirty="0">
                <a:solidFill>
                  <a:srgbClr val="00B050"/>
                </a:solidFill>
              </a:rPr>
              <a:t>R</a:t>
            </a:r>
            <a:r>
              <a:rPr lang="en-US" altLang="zh-CN" dirty="0">
                <a:solidFill>
                  <a:srgbClr val="00B050"/>
                </a:solidFill>
              </a:rPr>
              <a:t> </a:t>
            </a:r>
            <a:r>
              <a:rPr lang="en-US" altLang="zh-CN" dirty="0">
                <a:solidFill>
                  <a:srgbClr val="00B050"/>
                </a:solidFill>
                <a:sym typeface="Symbol" pitchFamily="18" charset="2"/>
              </a:rPr>
              <a:t></a:t>
            </a:r>
            <a:r>
              <a:rPr lang="en-US" altLang="zh-CN" dirty="0">
                <a:solidFill>
                  <a:srgbClr val="00B050"/>
                </a:solidFill>
              </a:rPr>
              <a:t> 0</a:t>
            </a:r>
            <a:r>
              <a:rPr lang="zh-CN" altLang="en-US" dirty="0">
                <a:solidFill>
                  <a:srgbClr val="00B050"/>
                </a:solidFill>
              </a:rPr>
              <a:t>，则判定这个帧有差错，就丢弃。</a:t>
            </a:r>
          </a:p>
          <a:p>
            <a:pPr algn="just">
              <a:lnSpc>
                <a:spcPct val="100000"/>
              </a:lnSpc>
            </a:pPr>
            <a:r>
              <a:rPr lang="zh-CN" altLang="en-US" dirty="0"/>
              <a:t>但</a:t>
            </a:r>
            <a:r>
              <a:rPr lang="zh-CN" altLang="en-US" dirty="0">
                <a:solidFill>
                  <a:srgbClr val="00B050"/>
                </a:solidFill>
              </a:rPr>
              <a:t>这种检测方法并不能确定究竟是哪一个或哪几个比特出现了差错。</a:t>
            </a:r>
          </a:p>
          <a:p>
            <a:pPr algn="just">
              <a:lnSpc>
                <a:spcPct val="100000"/>
              </a:lnSpc>
            </a:pPr>
            <a:r>
              <a:rPr lang="zh-CN" altLang="en-US" dirty="0">
                <a:solidFill>
                  <a:srgbClr val="00B050"/>
                </a:solidFill>
              </a:rPr>
              <a:t>只要经过严格的挑选，并使用位数足够多的除数</a:t>
            </a:r>
            <a:r>
              <a:rPr lang="zh-CN" altLang="en-US" sz="1000" dirty="0">
                <a:solidFill>
                  <a:srgbClr val="00B050"/>
                </a:solidFill>
              </a:rPr>
              <a:t> </a:t>
            </a:r>
            <a:r>
              <a:rPr lang="en-US" altLang="zh-CN" i="1" dirty="0">
                <a:solidFill>
                  <a:srgbClr val="00B050"/>
                </a:solidFill>
              </a:rPr>
              <a:t>P</a:t>
            </a:r>
            <a:r>
              <a:rPr lang="zh-CN" altLang="en-US" dirty="0">
                <a:solidFill>
                  <a:srgbClr val="00B050"/>
                </a:solidFill>
              </a:rPr>
              <a:t>，那么出现检测不到的差错的概率就很小很小。 </a:t>
            </a:r>
          </a:p>
        </p:txBody>
      </p:sp>
    </p:spTree>
    <p:extLst>
      <p:ext uri="{BB962C8B-B14F-4D97-AF65-F5344CB8AC3E}">
        <p14:creationId xmlns:p14="http://schemas.microsoft.com/office/powerpoint/2010/main" val="1024178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a:extLst>
              <a:ext uri="{FF2B5EF4-FFF2-40B4-BE49-F238E27FC236}">
                <a16:creationId xmlns:a16="http://schemas.microsoft.com/office/drawing/2014/main" id="{48363967-9D56-476E-8B1A-C05B0B3C026B}"/>
              </a:ext>
            </a:extLst>
          </p:cNvPr>
          <p:cNvSpPr>
            <a:spLocks noGrp="1" noChangeArrowheads="1"/>
          </p:cNvSpPr>
          <p:nvPr>
            <p:ph type="title"/>
          </p:nvPr>
        </p:nvSpPr>
        <p:spPr bwMode="auto">
          <a:xfrm>
            <a:off x="1784350" y="116632"/>
            <a:ext cx="7067550" cy="79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a:t>多项式表示循环冗余检验</a:t>
            </a:r>
          </a:p>
        </p:txBody>
      </p:sp>
      <p:sp>
        <p:nvSpPr>
          <p:cNvPr id="436227" name="Rectangle 3">
            <a:extLst>
              <a:ext uri="{FF2B5EF4-FFF2-40B4-BE49-F238E27FC236}">
                <a16:creationId xmlns:a16="http://schemas.microsoft.com/office/drawing/2014/main" id="{6E4B3843-185A-4E83-9CCD-6090FF667017}"/>
              </a:ext>
            </a:extLst>
          </p:cNvPr>
          <p:cNvSpPr>
            <a:spLocks noGrp="1" noChangeArrowheads="1"/>
          </p:cNvSpPr>
          <p:nvPr>
            <p:ph type="body" idx="1"/>
          </p:nvPr>
        </p:nvSpPr>
        <p:spPr bwMode="auto">
          <a:xfrm>
            <a:off x="848544" y="1268760"/>
            <a:ext cx="8219256" cy="48970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dirty="0">
                <a:latin typeface="Times New Roman" panose="02020603050405020304" pitchFamily="18" charset="0"/>
                <a:cs typeface="Times New Roman" panose="02020603050405020304" pitchFamily="18" charset="0"/>
              </a:rPr>
              <a:t>将要发送的二进制数序列看成是一个</a:t>
            </a:r>
            <a:r>
              <a:rPr lang="zh-CN" altLang="en-US" sz="2800" dirty="0">
                <a:solidFill>
                  <a:srgbClr val="FF0000"/>
                </a:solidFill>
                <a:latin typeface="Times New Roman" panose="02020603050405020304" pitchFamily="18" charset="0"/>
                <a:cs typeface="Times New Roman" panose="02020603050405020304" pitchFamily="18" charset="0"/>
              </a:rPr>
              <a:t>多项式</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n</a:t>
            </a:r>
            <a:r>
              <a:rPr lang="zh-CN" altLang="en-US" sz="2800" dirty="0">
                <a:latin typeface="Times New Roman" panose="02020603050405020304" pitchFamily="18" charset="0"/>
                <a:cs typeface="Times New Roman" panose="02020603050405020304" pitchFamily="18" charset="0"/>
              </a:rPr>
              <a:t>位的数据序列对应</a:t>
            </a:r>
            <a:r>
              <a:rPr lang="en-US" altLang="zh-CN" sz="2800" dirty="0">
                <a:latin typeface="Times New Roman" panose="02020603050405020304" pitchFamily="18" charset="0"/>
                <a:cs typeface="Times New Roman" panose="02020603050405020304" pitchFamily="18" charset="0"/>
              </a:rPr>
              <a:t>n-1</a:t>
            </a:r>
            <a:r>
              <a:rPr lang="zh-CN" altLang="en-US" sz="2800" dirty="0">
                <a:latin typeface="Times New Roman" panose="02020603050405020304" pitchFamily="18" charset="0"/>
                <a:cs typeface="Times New Roman" panose="02020603050405020304" pitchFamily="18" charset="0"/>
              </a:rPr>
              <a:t>次多项式。</a:t>
            </a:r>
          </a:p>
          <a:p>
            <a:pPr>
              <a:spcBef>
                <a:spcPct val="50000"/>
              </a:spcBef>
              <a:buClr>
                <a:srgbClr val="006699"/>
              </a:buClr>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P(x)=a</a:t>
            </a:r>
            <a:r>
              <a:rPr lang="en-US" altLang="zh-CN" sz="2800" baseline="-30000" dirty="0">
                <a:latin typeface="Times New Roman" panose="02020603050405020304" pitchFamily="18" charset="0"/>
                <a:cs typeface="Times New Roman" panose="02020603050405020304" pitchFamily="18" charset="0"/>
              </a:rPr>
              <a:t>n-1</a:t>
            </a:r>
            <a:r>
              <a:rPr lang="en-US" altLang="zh-CN" sz="2800" dirty="0">
                <a:latin typeface="Times New Roman" panose="02020603050405020304" pitchFamily="18" charset="0"/>
                <a:cs typeface="Times New Roman" panose="02020603050405020304" pitchFamily="18" charset="0"/>
              </a:rPr>
              <a:t>x</a:t>
            </a:r>
            <a:r>
              <a:rPr lang="en-US" altLang="zh-CN" sz="2800" baseline="30000" dirty="0">
                <a:latin typeface="Times New Roman" panose="02020603050405020304" pitchFamily="18" charset="0"/>
                <a:cs typeface="Times New Roman" panose="02020603050405020304" pitchFamily="18" charset="0"/>
              </a:rPr>
              <a:t>n-1</a:t>
            </a:r>
            <a:r>
              <a:rPr lang="en-US" altLang="zh-CN" sz="2800" dirty="0">
                <a:latin typeface="Times New Roman" panose="02020603050405020304" pitchFamily="18" charset="0"/>
                <a:cs typeface="Times New Roman" panose="02020603050405020304" pitchFamily="18" charset="0"/>
              </a:rPr>
              <a:t> +a</a:t>
            </a:r>
            <a:r>
              <a:rPr lang="en-US" altLang="zh-CN" sz="2800" baseline="-30000" dirty="0">
                <a:latin typeface="Times New Roman" panose="02020603050405020304" pitchFamily="18" charset="0"/>
                <a:cs typeface="Times New Roman" panose="02020603050405020304" pitchFamily="18" charset="0"/>
              </a:rPr>
              <a:t>n-2</a:t>
            </a:r>
            <a:r>
              <a:rPr lang="en-US" altLang="zh-CN" sz="2800" dirty="0">
                <a:latin typeface="Times New Roman" panose="02020603050405020304" pitchFamily="18" charset="0"/>
                <a:cs typeface="Times New Roman" panose="02020603050405020304" pitchFamily="18" charset="0"/>
              </a:rPr>
              <a:t>x</a:t>
            </a:r>
            <a:r>
              <a:rPr lang="en-US" altLang="zh-CN" sz="2800" baseline="30000" dirty="0">
                <a:latin typeface="Times New Roman" panose="02020603050405020304" pitchFamily="18" charset="0"/>
                <a:cs typeface="Times New Roman" panose="02020603050405020304" pitchFamily="18" charset="0"/>
              </a:rPr>
              <a:t>n-2</a:t>
            </a:r>
            <a:r>
              <a:rPr lang="en-US" altLang="zh-CN" sz="2800" dirty="0">
                <a:latin typeface="Times New Roman" panose="02020603050405020304" pitchFamily="18" charset="0"/>
                <a:cs typeface="Times New Roman" panose="02020603050405020304" pitchFamily="18" charset="0"/>
              </a:rPr>
              <a:t> + a</a:t>
            </a:r>
            <a:r>
              <a:rPr lang="en-US" altLang="zh-CN" sz="2800" baseline="-30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 + a</a:t>
            </a:r>
            <a:r>
              <a:rPr lang="en-US" altLang="zh-CN" sz="2800" baseline="-30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 </a:t>
            </a:r>
          </a:p>
          <a:p>
            <a:pPr>
              <a:spcBef>
                <a:spcPct val="50000"/>
              </a:spcBef>
              <a:buClr>
                <a:srgbClr val="006699"/>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r>
              <a:rPr lang="zh-CN" altLang="en-US" sz="2800" dirty="0">
                <a:solidFill>
                  <a:srgbClr val="00B050"/>
                </a:solidFill>
                <a:latin typeface="Times New Roman" panose="02020603050405020304" pitchFamily="18" charset="0"/>
                <a:cs typeface="Times New Roman" panose="02020603050405020304" pitchFamily="18" charset="0"/>
              </a:rPr>
              <a:t>除式称为生成多项式</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a:spcBef>
                <a:spcPct val="50000"/>
              </a:spcBef>
              <a:buClr>
                <a:srgbClr val="006699"/>
              </a:buClr>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  如除数 </a:t>
            </a:r>
            <a:r>
              <a:rPr lang="en-US" altLang="zh-CN" sz="2800" dirty="0">
                <a:latin typeface="Times New Roman" panose="02020603050405020304" pitchFamily="18" charset="0"/>
                <a:cs typeface="Times New Roman" panose="02020603050405020304" pitchFamily="18" charset="0"/>
              </a:rPr>
              <a:t>P =1101</a:t>
            </a:r>
            <a:r>
              <a:rPr lang="zh-CN" altLang="en-US" sz="2800" dirty="0">
                <a:latin typeface="Times New Roman" panose="02020603050405020304" pitchFamily="18" charset="0"/>
                <a:cs typeface="Times New Roman" panose="02020603050405020304" pitchFamily="18" charset="0"/>
              </a:rPr>
              <a:t>，可用生成多项式表示为：</a:t>
            </a:r>
            <a:endParaRPr lang="en-US" altLang="zh-CN" sz="2800" dirty="0">
              <a:latin typeface="Times New Roman" panose="02020603050405020304" pitchFamily="18" charset="0"/>
              <a:cs typeface="Times New Roman" panose="02020603050405020304" pitchFamily="18" charset="0"/>
            </a:endParaRPr>
          </a:p>
          <a:p>
            <a:pPr>
              <a:spcBef>
                <a:spcPct val="50000"/>
              </a:spcBef>
              <a:buClr>
                <a:srgbClr val="006699"/>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P(x)=X</a:t>
            </a:r>
            <a:r>
              <a:rPr lang="en-US" altLang="zh-CN" sz="2800" baseline="30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 +X</a:t>
            </a:r>
            <a:r>
              <a:rPr lang="en-US" altLang="zh-CN" sz="2800" baseline="30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+ 1</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a:r>
              <a:rPr lang="zh-CN" altLang="en-US" dirty="0">
                <a:latin typeface="黑体" pitchFamily="2" charset="-122"/>
              </a:rPr>
              <a:t>数据链路层的简单模型</a:t>
            </a:r>
          </a:p>
        </p:txBody>
      </p:sp>
      <p:sp>
        <p:nvSpPr>
          <p:cNvPr id="138243" name="Line 3"/>
          <p:cNvSpPr>
            <a:spLocks noChangeShapeType="1"/>
          </p:cNvSpPr>
          <p:nvPr/>
        </p:nvSpPr>
        <p:spPr bwMode="auto">
          <a:xfrm flipH="1" flipV="1">
            <a:off x="8539286" y="2721124"/>
            <a:ext cx="729192" cy="63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4" name="Line 4"/>
          <p:cNvSpPr>
            <a:spLocks noChangeShapeType="1"/>
          </p:cNvSpPr>
          <p:nvPr/>
        </p:nvSpPr>
        <p:spPr bwMode="auto">
          <a:xfrm flipH="1" flipV="1">
            <a:off x="7356069" y="2416324"/>
            <a:ext cx="687917" cy="215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5" name="Line 5"/>
          <p:cNvSpPr>
            <a:spLocks noChangeShapeType="1"/>
          </p:cNvSpPr>
          <p:nvPr/>
        </p:nvSpPr>
        <p:spPr bwMode="auto">
          <a:xfrm flipV="1">
            <a:off x="6392986" y="2403624"/>
            <a:ext cx="825500" cy="15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6" name="Line 6"/>
          <p:cNvSpPr>
            <a:spLocks noChangeShapeType="1"/>
          </p:cNvSpPr>
          <p:nvPr/>
        </p:nvSpPr>
        <p:spPr bwMode="auto">
          <a:xfrm flipV="1">
            <a:off x="5237286" y="2479824"/>
            <a:ext cx="990600" cy="76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7" name="Line 7"/>
          <p:cNvSpPr>
            <a:spLocks noChangeShapeType="1"/>
          </p:cNvSpPr>
          <p:nvPr/>
        </p:nvSpPr>
        <p:spPr bwMode="auto">
          <a:xfrm>
            <a:off x="4081586" y="2556024"/>
            <a:ext cx="990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8" name="Line 8"/>
          <p:cNvSpPr>
            <a:spLocks noChangeShapeType="1"/>
          </p:cNvSpPr>
          <p:nvPr/>
        </p:nvSpPr>
        <p:spPr bwMode="auto">
          <a:xfrm>
            <a:off x="2843336" y="2327424"/>
            <a:ext cx="990600" cy="228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249" name="Freeform 9"/>
          <p:cNvSpPr>
            <a:spLocks/>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138250" name="Group 10"/>
          <p:cNvGrpSpPr>
            <a:grpSpLocks/>
          </p:cNvGrpSpPr>
          <p:nvPr/>
        </p:nvGrpSpPr>
        <p:grpSpPr bwMode="auto">
          <a:xfrm>
            <a:off x="1274886" y="2175024"/>
            <a:ext cx="1222772" cy="781050"/>
            <a:chOff x="1680" y="240"/>
            <a:chExt cx="2529" cy="1270"/>
          </a:xfrm>
        </p:grpSpPr>
        <p:sp>
          <p:nvSpPr>
            <p:cNvPr id="138251" name="Oval 1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2" name="Oval 1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3" name="Oval 1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4" name="Oval 1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5" name="Oval 1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6" name="Oval 1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7" name="Oval 1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8" name="Oval 1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59" name="Oval 1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138260" name="Group 20"/>
          <p:cNvGrpSpPr>
            <a:grpSpLocks/>
          </p:cNvGrpSpPr>
          <p:nvPr/>
        </p:nvGrpSpPr>
        <p:grpSpPr bwMode="auto">
          <a:xfrm>
            <a:off x="3338636" y="2175024"/>
            <a:ext cx="1222772" cy="781050"/>
            <a:chOff x="1680" y="240"/>
            <a:chExt cx="2529" cy="1270"/>
          </a:xfrm>
        </p:grpSpPr>
        <p:sp>
          <p:nvSpPr>
            <p:cNvPr id="138261" name="Oval 2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2" name="Oval 2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3" name="Oval 2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4" name="Oval 2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5" name="Oval 2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6" name="Oval 2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7" name="Oval 2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8" name="Oval 2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69" name="Oval 2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270" name="Text Box 30"/>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pic>
        <p:nvPicPr>
          <p:cNvPr id="138271"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2"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8273"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274"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8275" name="Group 35"/>
          <p:cNvGrpSpPr>
            <a:grpSpLocks/>
          </p:cNvGrpSpPr>
          <p:nvPr/>
        </p:nvGrpSpPr>
        <p:grpSpPr bwMode="auto">
          <a:xfrm>
            <a:off x="5650036" y="2175024"/>
            <a:ext cx="1222772" cy="781050"/>
            <a:chOff x="1680" y="240"/>
            <a:chExt cx="2529" cy="1270"/>
          </a:xfrm>
        </p:grpSpPr>
        <p:sp>
          <p:nvSpPr>
            <p:cNvPr id="138276" name="Oval 36"/>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7" name="Oval 37"/>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8" name="Oval 38"/>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79" name="Oval 39"/>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0" name="Oval 40"/>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1" name="Oval 41"/>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2" name="Oval 42"/>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3" name="Oval 43"/>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284" name="Oval 44"/>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285" name="Text Box 45"/>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广域网</a:t>
            </a:r>
          </a:p>
        </p:txBody>
      </p:sp>
      <p:sp>
        <p:nvSpPr>
          <p:cNvPr id="138286" name="Text Box 46"/>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38287" name="Text Box 47"/>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sp>
        <p:nvSpPr>
          <p:cNvPr id="138288" name="Text Box 48"/>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38289" name="Text Box 49"/>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38290" name="Text Box 50"/>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38291" name="Text Box 51"/>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电话网</a:t>
            </a:r>
          </a:p>
        </p:txBody>
      </p:sp>
      <p:grpSp>
        <p:nvGrpSpPr>
          <p:cNvPr id="138293" name="Group 53"/>
          <p:cNvGrpSpPr>
            <a:grpSpLocks/>
          </p:cNvGrpSpPr>
          <p:nvPr/>
        </p:nvGrpSpPr>
        <p:grpSpPr bwMode="auto">
          <a:xfrm>
            <a:off x="449386" y="2403624"/>
            <a:ext cx="720593" cy="546100"/>
            <a:chOff x="624" y="2968"/>
            <a:chExt cx="1331" cy="920"/>
          </a:xfrm>
        </p:grpSpPr>
        <p:sp>
          <p:nvSpPr>
            <p:cNvPr id="138294" name="Freeform 54"/>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295" name="Freeform 55"/>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6" name="Freeform 56"/>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7" name="Freeform 57"/>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8" name="Freeform 58"/>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299" name="Freeform 59"/>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0" name="Freeform 60"/>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1" name="Freeform 61"/>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2" name="Freeform 62"/>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3" name="Freeform 63"/>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4" name="Freeform 64"/>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5" name="Freeform 65"/>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06" name="Group 66"/>
            <p:cNvGrpSpPr>
              <a:grpSpLocks/>
            </p:cNvGrpSpPr>
            <p:nvPr/>
          </p:nvGrpSpPr>
          <p:grpSpPr bwMode="auto">
            <a:xfrm>
              <a:off x="700" y="3526"/>
              <a:ext cx="515" cy="270"/>
              <a:chOff x="700" y="3526"/>
              <a:chExt cx="515" cy="270"/>
            </a:xfrm>
          </p:grpSpPr>
          <p:grpSp>
            <p:nvGrpSpPr>
              <p:cNvPr id="138307" name="Group 67"/>
              <p:cNvGrpSpPr>
                <a:grpSpLocks/>
              </p:cNvGrpSpPr>
              <p:nvPr/>
            </p:nvGrpSpPr>
            <p:grpSpPr bwMode="auto">
              <a:xfrm>
                <a:off x="737" y="3534"/>
                <a:ext cx="49" cy="23"/>
                <a:chOff x="737" y="3534"/>
                <a:chExt cx="49" cy="23"/>
              </a:xfrm>
            </p:grpSpPr>
            <p:sp>
              <p:nvSpPr>
                <p:cNvPr id="138308" name="Freeform 68"/>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09" name="Freeform 69"/>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0" name="Freeform 70"/>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11" name="Group 71"/>
              <p:cNvGrpSpPr>
                <a:grpSpLocks/>
              </p:cNvGrpSpPr>
              <p:nvPr/>
            </p:nvGrpSpPr>
            <p:grpSpPr bwMode="auto">
              <a:xfrm>
                <a:off x="748" y="3547"/>
                <a:ext cx="50" cy="23"/>
                <a:chOff x="748" y="3547"/>
                <a:chExt cx="50" cy="23"/>
              </a:xfrm>
            </p:grpSpPr>
            <p:sp>
              <p:nvSpPr>
                <p:cNvPr id="138312" name="Freeform 72"/>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3" name="Freeform 73"/>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4" name="Freeform 74"/>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315" name="Freeform 75"/>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6" name="Freeform 76"/>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7" name="Freeform 77"/>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18" name="Freeform 78"/>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19" name="Group 79"/>
              <p:cNvGrpSpPr>
                <a:grpSpLocks/>
              </p:cNvGrpSpPr>
              <p:nvPr/>
            </p:nvGrpSpPr>
            <p:grpSpPr bwMode="auto">
              <a:xfrm>
                <a:off x="872" y="3547"/>
                <a:ext cx="50" cy="23"/>
                <a:chOff x="872" y="3547"/>
                <a:chExt cx="50" cy="23"/>
              </a:xfrm>
            </p:grpSpPr>
            <p:sp>
              <p:nvSpPr>
                <p:cNvPr id="138320" name="Freeform 80"/>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1" name="Freeform 81"/>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2" name="Freeform 82"/>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23" name="Group 83"/>
              <p:cNvGrpSpPr>
                <a:grpSpLocks/>
              </p:cNvGrpSpPr>
              <p:nvPr/>
            </p:nvGrpSpPr>
            <p:grpSpPr bwMode="auto">
              <a:xfrm>
                <a:off x="885" y="3559"/>
                <a:ext cx="50" cy="23"/>
                <a:chOff x="885" y="3559"/>
                <a:chExt cx="50" cy="23"/>
              </a:xfrm>
            </p:grpSpPr>
            <p:sp>
              <p:nvSpPr>
                <p:cNvPr id="138324" name="Freeform 84"/>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5" name="Freeform 85"/>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6" name="Freeform 86"/>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27" name="Group 87"/>
              <p:cNvGrpSpPr>
                <a:grpSpLocks/>
              </p:cNvGrpSpPr>
              <p:nvPr/>
            </p:nvGrpSpPr>
            <p:grpSpPr bwMode="auto">
              <a:xfrm>
                <a:off x="898" y="3571"/>
                <a:ext cx="49" cy="23"/>
                <a:chOff x="898" y="3571"/>
                <a:chExt cx="49" cy="23"/>
              </a:xfrm>
            </p:grpSpPr>
            <p:sp>
              <p:nvSpPr>
                <p:cNvPr id="138328" name="Freeform 88"/>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29" name="Freeform 89"/>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0" name="Freeform 90"/>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31" name="Group 91"/>
              <p:cNvGrpSpPr>
                <a:grpSpLocks/>
              </p:cNvGrpSpPr>
              <p:nvPr/>
            </p:nvGrpSpPr>
            <p:grpSpPr bwMode="auto">
              <a:xfrm>
                <a:off x="911" y="3585"/>
                <a:ext cx="49" cy="23"/>
                <a:chOff x="911" y="3585"/>
                <a:chExt cx="49" cy="23"/>
              </a:xfrm>
            </p:grpSpPr>
            <p:sp>
              <p:nvSpPr>
                <p:cNvPr id="138332" name="Freeform 92"/>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3" name="Freeform 93"/>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4" name="Freeform 94"/>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35" name="Group 95"/>
              <p:cNvGrpSpPr>
                <a:grpSpLocks/>
              </p:cNvGrpSpPr>
              <p:nvPr/>
            </p:nvGrpSpPr>
            <p:grpSpPr bwMode="auto">
              <a:xfrm>
                <a:off x="923" y="3600"/>
                <a:ext cx="99" cy="73"/>
                <a:chOff x="923" y="3600"/>
                <a:chExt cx="99" cy="73"/>
              </a:xfrm>
            </p:grpSpPr>
            <p:grpSp>
              <p:nvGrpSpPr>
                <p:cNvPr id="138336" name="Group 96"/>
                <p:cNvGrpSpPr>
                  <a:grpSpLocks/>
                </p:cNvGrpSpPr>
                <p:nvPr/>
              </p:nvGrpSpPr>
              <p:grpSpPr bwMode="auto">
                <a:xfrm>
                  <a:off x="923" y="3600"/>
                  <a:ext cx="49" cy="23"/>
                  <a:chOff x="923" y="3600"/>
                  <a:chExt cx="49" cy="23"/>
                </a:xfrm>
              </p:grpSpPr>
              <p:sp>
                <p:nvSpPr>
                  <p:cNvPr id="138337" name="Freeform 97"/>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8" name="Freeform 98"/>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39" name="Freeform 99"/>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0" name="Group 100"/>
                <p:cNvGrpSpPr>
                  <a:grpSpLocks/>
                </p:cNvGrpSpPr>
                <p:nvPr/>
              </p:nvGrpSpPr>
              <p:grpSpPr bwMode="auto">
                <a:xfrm>
                  <a:off x="935" y="3612"/>
                  <a:ext cx="48" cy="23"/>
                  <a:chOff x="935" y="3612"/>
                  <a:chExt cx="48" cy="23"/>
                </a:xfrm>
              </p:grpSpPr>
              <p:sp>
                <p:nvSpPr>
                  <p:cNvPr id="138341" name="Freeform 101"/>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2" name="Freeform 102"/>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3" name="Freeform 103"/>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4" name="Group 104"/>
                <p:cNvGrpSpPr>
                  <a:grpSpLocks/>
                </p:cNvGrpSpPr>
                <p:nvPr/>
              </p:nvGrpSpPr>
              <p:grpSpPr bwMode="auto">
                <a:xfrm>
                  <a:off x="947" y="3625"/>
                  <a:ext cx="50" cy="22"/>
                  <a:chOff x="947" y="3625"/>
                  <a:chExt cx="50" cy="22"/>
                </a:xfrm>
              </p:grpSpPr>
              <p:sp>
                <p:nvSpPr>
                  <p:cNvPr id="138345" name="Freeform 105"/>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6" name="Freeform 106"/>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47" name="Freeform 107"/>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48" name="Group 108"/>
                <p:cNvGrpSpPr>
                  <a:grpSpLocks/>
                </p:cNvGrpSpPr>
                <p:nvPr/>
              </p:nvGrpSpPr>
              <p:grpSpPr bwMode="auto">
                <a:xfrm>
                  <a:off x="960" y="3637"/>
                  <a:ext cx="50" cy="23"/>
                  <a:chOff x="960" y="3637"/>
                  <a:chExt cx="50" cy="23"/>
                </a:xfrm>
              </p:grpSpPr>
              <p:sp>
                <p:nvSpPr>
                  <p:cNvPr id="138349" name="Freeform 109"/>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0" name="Freeform 110"/>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1" name="Freeform 111"/>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52" name="Group 112"/>
                <p:cNvGrpSpPr>
                  <a:grpSpLocks/>
                </p:cNvGrpSpPr>
                <p:nvPr/>
              </p:nvGrpSpPr>
              <p:grpSpPr bwMode="auto">
                <a:xfrm>
                  <a:off x="973" y="3650"/>
                  <a:ext cx="49" cy="23"/>
                  <a:chOff x="973" y="3650"/>
                  <a:chExt cx="49" cy="23"/>
                </a:xfrm>
              </p:grpSpPr>
              <p:sp>
                <p:nvSpPr>
                  <p:cNvPr id="138353" name="Freeform 113"/>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4" name="Freeform 114"/>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5" name="Freeform 115"/>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356" name="Group 116"/>
              <p:cNvGrpSpPr>
                <a:grpSpLocks/>
              </p:cNvGrpSpPr>
              <p:nvPr/>
            </p:nvGrpSpPr>
            <p:grpSpPr bwMode="auto">
              <a:xfrm>
                <a:off x="985" y="3665"/>
                <a:ext cx="100" cy="73"/>
                <a:chOff x="985" y="3665"/>
                <a:chExt cx="100" cy="73"/>
              </a:xfrm>
            </p:grpSpPr>
            <p:grpSp>
              <p:nvGrpSpPr>
                <p:cNvPr id="138357" name="Group 117"/>
                <p:cNvGrpSpPr>
                  <a:grpSpLocks/>
                </p:cNvGrpSpPr>
                <p:nvPr/>
              </p:nvGrpSpPr>
              <p:grpSpPr bwMode="auto">
                <a:xfrm>
                  <a:off x="985" y="3665"/>
                  <a:ext cx="50" cy="23"/>
                  <a:chOff x="985" y="3665"/>
                  <a:chExt cx="50" cy="23"/>
                </a:xfrm>
              </p:grpSpPr>
              <p:sp>
                <p:nvSpPr>
                  <p:cNvPr id="138358" name="Freeform 118"/>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59" name="Freeform 119"/>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0" name="Freeform 120"/>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1" name="Group 121"/>
                <p:cNvGrpSpPr>
                  <a:grpSpLocks/>
                </p:cNvGrpSpPr>
                <p:nvPr/>
              </p:nvGrpSpPr>
              <p:grpSpPr bwMode="auto">
                <a:xfrm>
                  <a:off x="997" y="3677"/>
                  <a:ext cx="49" cy="23"/>
                  <a:chOff x="997" y="3677"/>
                  <a:chExt cx="49" cy="23"/>
                </a:xfrm>
              </p:grpSpPr>
              <p:sp>
                <p:nvSpPr>
                  <p:cNvPr id="138362" name="Freeform 122"/>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3" name="Freeform 123"/>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4" name="Freeform 124"/>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5" name="Group 125"/>
                <p:cNvGrpSpPr>
                  <a:grpSpLocks/>
                </p:cNvGrpSpPr>
                <p:nvPr/>
              </p:nvGrpSpPr>
              <p:grpSpPr bwMode="auto">
                <a:xfrm>
                  <a:off x="1010" y="3690"/>
                  <a:ext cx="48" cy="23"/>
                  <a:chOff x="1010" y="3690"/>
                  <a:chExt cx="48" cy="23"/>
                </a:xfrm>
              </p:grpSpPr>
              <p:sp>
                <p:nvSpPr>
                  <p:cNvPr id="138366" name="Freeform 126"/>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7" name="Freeform 127"/>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68" name="Freeform 128"/>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69" name="Group 129"/>
                <p:cNvGrpSpPr>
                  <a:grpSpLocks/>
                </p:cNvGrpSpPr>
                <p:nvPr/>
              </p:nvGrpSpPr>
              <p:grpSpPr bwMode="auto">
                <a:xfrm>
                  <a:off x="1023" y="3703"/>
                  <a:ext cx="49" cy="22"/>
                  <a:chOff x="1023" y="3703"/>
                  <a:chExt cx="49" cy="22"/>
                </a:xfrm>
              </p:grpSpPr>
              <p:sp>
                <p:nvSpPr>
                  <p:cNvPr id="138370" name="Freeform 130"/>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1" name="Freeform 131"/>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2" name="Freeform 132"/>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73" name="Group 133"/>
                <p:cNvGrpSpPr>
                  <a:grpSpLocks/>
                </p:cNvGrpSpPr>
                <p:nvPr/>
              </p:nvGrpSpPr>
              <p:grpSpPr bwMode="auto">
                <a:xfrm>
                  <a:off x="1036" y="3716"/>
                  <a:ext cx="49" cy="22"/>
                  <a:chOff x="1036" y="3716"/>
                  <a:chExt cx="49" cy="22"/>
                </a:xfrm>
              </p:grpSpPr>
              <p:sp>
                <p:nvSpPr>
                  <p:cNvPr id="138374" name="Freeform 134"/>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5" name="Freeform 135"/>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6" name="Freeform 136"/>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377" name="Group 137"/>
              <p:cNvGrpSpPr>
                <a:grpSpLocks/>
              </p:cNvGrpSpPr>
              <p:nvPr/>
            </p:nvGrpSpPr>
            <p:grpSpPr bwMode="auto">
              <a:xfrm>
                <a:off x="1046" y="3727"/>
                <a:ext cx="49" cy="23"/>
                <a:chOff x="1046" y="3727"/>
                <a:chExt cx="49" cy="23"/>
              </a:xfrm>
            </p:grpSpPr>
            <p:sp>
              <p:nvSpPr>
                <p:cNvPr id="138378" name="Freeform 138"/>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79" name="Freeform 139"/>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0" name="Freeform 140"/>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81" name="Group 141"/>
              <p:cNvGrpSpPr>
                <a:grpSpLocks/>
              </p:cNvGrpSpPr>
              <p:nvPr/>
            </p:nvGrpSpPr>
            <p:grpSpPr bwMode="auto">
              <a:xfrm>
                <a:off x="1058" y="3739"/>
                <a:ext cx="50" cy="23"/>
                <a:chOff x="1058" y="3739"/>
                <a:chExt cx="50" cy="23"/>
              </a:xfrm>
            </p:grpSpPr>
            <p:sp>
              <p:nvSpPr>
                <p:cNvPr id="138382" name="Freeform 142"/>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3" name="Freeform 143"/>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4" name="Freeform 144"/>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85" name="Group 145"/>
              <p:cNvGrpSpPr>
                <a:grpSpLocks/>
              </p:cNvGrpSpPr>
              <p:nvPr/>
            </p:nvGrpSpPr>
            <p:grpSpPr bwMode="auto">
              <a:xfrm>
                <a:off x="1072" y="3753"/>
                <a:ext cx="48" cy="22"/>
                <a:chOff x="1072" y="3753"/>
                <a:chExt cx="48" cy="22"/>
              </a:xfrm>
            </p:grpSpPr>
            <p:sp>
              <p:nvSpPr>
                <p:cNvPr id="138386" name="Freeform 146"/>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7" name="Freeform 147"/>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88" name="Freeform 148"/>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389" name="Freeform 149"/>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0" name="Freeform 150"/>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1" name="Freeform 151"/>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392" name="Group 152"/>
              <p:cNvGrpSpPr>
                <a:grpSpLocks/>
              </p:cNvGrpSpPr>
              <p:nvPr/>
            </p:nvGrpSpPr>
            <p:grpSpPr bwMode="auto">
              <a:xfrm>
                <a:off x="832" y="3547"/>
                <a:ext cx="49" cy="23"/>
                <a:chOff x="832" y="3547"/>
                <a:chExt cx="49" cy="23"/>
              </a:xfrm>
            </p:grpSpPr>
            <p:sp>
              <p:nvSpPr>
                <p:cNvPr id="138393" name="Freeform 153"/>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4" name="Freeform 154"/>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5" name="Freeform 155"/>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396" name="Group 156"/>
              <p:cNvGrpSpPr>
                <a:grpSpLocks/>
              </p:cNvGrpSpPr>
              <p:nvPr/>
            </p:nvGrpSpPr>
            <p:grpSpPr bwMode="auto">
              <a:xfrm>
                <a:off x="844" y="3560"/>
                <a:ext cx="49" cy="22"/>
                <a:chOff x="844" y="3560"/>
                <a:chExt cx="49" cy="22"/>
              </a:xfrm>
            </p:grpSpPr>
            <p:sp>
              <p:nvSpPr>
                <p:cNvPr id="138397" name="Freeform 157"/>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8" name="Freeform 158"/>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399" name="Freeform 159"/>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0" name="Group 160"/>
              <p:cNvGrpSpPr>
                <a:grpSpLocks/>
              </p:cNvGrpSpPr>
              <p:nvPr/>
            </p:nvGrpSpPr>
            <p:grpSpPr bwMode="auto">
              <a:xfrm>
                <a:off x="857" y="3572"/>
                <a:ext cx="50" cy="23"/>
                <a:chOff x="857" y="3572"/>
                <a:chExt cx="50" cy="23"/>
              </a:xfrm>
            </p:grpSpPr>
            <p:sp>
              <p:nvSpPr>
                <p:cNvPr id="138401" name="Freeform 161"/>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2" name="Freeform 162"/>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3" name="Freeform 163"/>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4" name="Group 164"/>
              <p:cNvGrpSpPr>
                <a:grpSpLocks/>
              </p:cNvGrpSpPr>
              <p:nvPr/>
            </p:nvGrpSpPr>
            <p:grpSpPr bwMode="auto">
              <a:xfrm>
                <a:off x="870" y="3585"/>
                <a:ext cx="48" cy="23"/>
                <a:chOff x="870" y="3585"/>
                <a:chExt cx="48" cy="23"/>
              </a:xfrm>
            </p:grpSpPr>
            <p:sp>
              <p:nvSpPr>
                <p:cNvPr id="138405" name="Freeform 165"/>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6" name="Freeform 166"/>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07" name="Freeform 167"/>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08" name="Group 168"/>
              <p:cNvGrpSpPr>
                <a:grpSpLocks/>
              </p:cNvGrpSpPr>
              <p:nvPr/>
            </p:nvGrpSpPr>
            <p:grpSpPr bwMode="auto">
              <a:xfrm>
                <a:off x="882" y="3600"/>
                <a:ext cx="100" cy="73"/>
                <a:chOff x="882" y="3600"/>
                <a:chExt cx="100" cy="73"/>
              </a:xfrm>
            </p:grpSpPr>
            <p:grpSp>
              <p:nvGrpSpPr>
                <p:cNvPr id="138409" name="Group 169"/>
                <p:cNvGrpSpPr>
                  <a:grpSpLocks/>
                </p:cNvGrpSpPr>
                <p:nvPr/>
              </p:nvGrpSpPr>
              <p:grpSpPr bwMode="auto">
                <a:xfrm>
                  <a:off x="882" y="3600"/>
                  <a:ext cx="49" cy="23"/>
                  <a:chOff x="882" y="3600"/>
                  <a:chExt cx="49" cy="23"/>
                </a:xfrm>
              </p:grpSpPr>
              <p:sp>
                <p:nvSpPr>
                  <p:cNvPr id="138410" name="Freeform 170"/>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1" name="Freeform 171"/>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2" name="Freeform 172"/>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13" name="Group 173"/>
                <p:cNvGrpSpPr>
                  <a:grpSpLocks/>
                </p:cNvGrpSpPr>
                <p:nvPr/>
              </p:nvGrpSpPr>
              <p:grpSpPr bwMode="auto">
                <a:xfrm>
                  <a:off x="894" y="3612"/>
                  <a:ext cx="49" cy="23"/>
                  <a:chOff x="894" y="3612"/>
                  <a:chExt cx="49" cy="23"/>
                </a:xfrm>
              </p:grpSpPr>
              <p:sp>
                <p:nvSpPr>
                  <p:cNvPr id="138414" name="Freeform 174"/>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5" name="Freeform 175"/>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6" name="Freeform 176"/>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17" name="Group 177"/>
                <p:cNvGrpSpPr>
                  <a:grpSpLocks/>
                </p:cNvGrpSpPr>
                <p:nvPr/>
              </p:nvGrpSpPr>
              <p:grpSpPr bwMode="auto">
                <a:xfrm>
                  <a:off x="907" y="3625"/>
                  <a:ext cx="49" cy="23"/>
                  <a:chOff x="907" y="3625"/>
                  <a:chExt cx="49" cy="23"/>
                </a:xfrm>
              </p:grpSpPr>
              <p:sp>
                <p:nvSpPr>
                  <p:cNvPr id="138418" name="Freeform 178"/>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19" name="Freeform 179"/>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0" name="Freeform 180"/>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21" name="Group 181"/>
                <p:cNvGrpSpPr>
                  <a:grpSpLocks/>
                </p:cNvGrpSpPr>
                <p:nvPr/>
              </p:nvGrpSpPr>
              <p:grpSpPr bwMode="auto">
                <a:xfrm>
                  <a:off x="919" y="3638"/>
                  <a:ext cx="49" cy="22"/>
                  <a:chOff x="919" y="3638"/>
                  <a:chExt cx="49" cy="22"/>
                </a:xfrm>
              </p:grpSpPr>
              <p:sp>
                <p:nvSpPr>
                  <p:cNvPr id="138422" name="Freeform 182"/>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3" name="Freeform 183"/>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4" name="Freeform 184"/>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25" name="Group 185"/>
                <p:cNvGrpSpPr>
                  <a:grpSpLocks/>
                </p:cNvGrpSpPr>
                <p:nvPr/>
              </p:nvGrpSpPr>
              <p:grpSpPr bwMode="auto">
                <a:xfrm>
                  <a:off x="932" y="3651"/>
                  <a:ext cx="50" cy="22"/>
                  <a:chOff x="932" y="3651"/>
                  <a:chExt cx="50" cy="22"/>
                </a:xfrm>
              </p:grpSpPr>
              <p:sp>
                <p:nvSpPr>
                  <p:cNvPr id="138426" name="Freeform 186"/>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7" name="Freeform 187"/>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28" name="Freeform 188"/>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429" name="Group 189"/>
              <p:cNvGrpSpPr>
                <a:grpSpLocks/>
              </p:cNvGrpSpPr>
              <p:nvPr/>
            </p:nvGrpSpPr>
            <p:grpSpPr bwMode="auto">
              <a:xfrm>
                <a:off x="944" y="3665"/>
                <a:ext cx="99" cy="74"/>
                <a:chOff x="944" y="3665"/>
                <a:chExt cx="99" cy="74"/>
              </a:xfrm>
            </p:grpSpPr>
            <p:grpSp>
              <p:nvGrpSpPr>
                <p:cNvPr id="138430" name="Group 190"/>
                <p:cNvGrpSpPr>
                  <a:grpSpLocks/>
                </p:cNvGrpSpPr>
                <p:nvPr/>
              </p:nvGrpSpPr>
              <p:grpSpPr bwMode="auto">
                <a:xfrm>
                  <a:off x="944" y="3665"/>
                  <a:ext cx="49" cy="23"/>
                  <a:chOff x="944" y="3665"/>
                  <a:chExt cx="49" cy="23"/>
                </a:xfrm>
              </p:grpSpPr>
              <p:sp>
                <p:nvSpPr>
                  <p:cNvPr id="138431" name="Freeform 191"/>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2" name="Freeform 192"/>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3" name="Freeform 193"/>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34" name="Group 194"/>
                <p:cNvGrpSpPr>
                  <a:grpSpLocks/>
                </p:cNvGrpSpPr>
                <p:nvPr/>
              </p:nvGrpSpPr>
              <p:grpSpPr bwMode="auto">
                <a:xfrm>
                  <a:off x="957" y="3678"/>
                  <a:ext cx="48" cy="23"/>
                  <a:chOff x="957" y="3678"/>
                  <a:chExt cx="48" cy="23"/>
                </a:xfrm>
              </p:grpSpPr>
              <p:sp>
                <p:nvSpPr>
                  <p:cNvPr id="138435" name="Freeform 195"/>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6" name="Freeform 196"/>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37" name="Freeform 197"/>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38" name="Group 198"/>
                <p:cNvGrpSpPr>
                  <a:grpSpLocks/>
                </p:cNvGrpSpPr>
                <p:nvPr/>
              </p:nvGrpSpPr>
              <p:grpSpPr bwMode="auto">
                <a:xfrm>
                  <a:off x="969" y="3690"/>
                  <a:ext cx="49" cy="23"/>
                  <a:chOff x="969" y="3690"/>
                  <a:chExt cx="49" cy="23"/>
                </a:xfrm>
              </p:grpSpPr>
              <p:sp>
                <p:nvSpPr>
                  <p:cNvPr id="138439" name="Freeform 199"/>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0" name="Freeform 200"/>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1" name="Freeform 201"/>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42" name="Group 202"/>
                <p:cNvGrpSpPr>
                  <a:grpSpLocks/>
                </p:cNvGrpSpPr>
                <p:nvPr/>
              </p:nvGrpSpPr>
              <p:grpSpPr bwMode="auto">
                <a:xfrm>
                  <a:off x="982" y="3703"/>
                  <a:ext cx="49" cy="23"/>
                  <a:chOff x="982" y="3703"/>
                  <a:chExt cx="49" cy="23"/>
                </a:xfrm>
              </p:grpSpPr>
              <p:sp>
                <p:nvSpPr>
                  <p:cNvPr id="138443" name="Freeform 203"/>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4" name="Freeform 204"/>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5" name="Freeform 205"/>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46" name="Group 206"/>
                <p:cNvGrpSpPr>
                  <a:grpSpLocks/>
                </p:cNvGrpSpPr>
                <p:nvPr/>
              </p:nvGrpSpPr>
              <p:grpSpPr bwMode="auto">
                <a:xfrm>
                  <a:off x="995" y="3716"/>
                  <a:ext cx="48" cy="23"/>
                  <a:chOff x="995" y="3716"/>
                  <a:chExt cx="48" cy="23"/>
                </a:xfrm>
              </p:grpSpPr>
              <p:sp>
                <p:nvSpPr>
                  <p:cNvPr id="138447" name="Freeform 207"/>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8" name="Freeform 208"/>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49" name="Freeform 209"/>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450" name="Group 210"/>
              <p:cNvGrpSpPr>
                <a:grpSpLocks/>
              </p:cNvGrpSpPr>
              <p:nvPr/>
            </p:nvGrpSpPr>
            <p:grpSpPr bwMode="auto">
              <a:xfrm>
                <a:off x="1005" y="3727"/>
                <a:ext cx="49" cy="23"/>
                <a:chOff x="1005" y="3727"/>
                <a:chExt cx="49" cy="23"/>
              </a:xfrm>
            </p:grpSpPr>
            <p:sp>
              <p:nvSpPr>
                <p:cNvPr id="138451" name="Freeform 211"/>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2" name="Freeform 212"/>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3" name="Freeform 213"/>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54" name="Group 214"/>
              <p:cNvGrpSpPr>
                <a:grpSpLocks/>
              </p:cNvGrpSpPr>
              <p:nvPr/>
            </p:nvGrpSpPr>
            <p:grpSpPr bwMode="auto">
              <a:xfrm>
                <a:off x="1018" y="3740"/>
                <a:ext cx="49" cy="22"/>
                <a:chOff x="1018" y="3740"/>
                <a:chExt cx="49" cy="22"/>
              </a:xfrm>
            </p:grpSpPr>
            <p:sp>
              <p:nvSpPr>
                <p:cNvPr id="138455" name="Freeform 215"/>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6" name="Freeform 216"/>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57" name="Freeform 217"/>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58" name="Group 218"/>
              <p:cNvGrpSpPr>
                <a:grpSpLocks/>
              </p:cNvGrpSpPr>
              <p:nvPr/>
            </p:nvGrpSpPr>
            <p:grpSpPr bwMode="auto">
              <a:xfrm>
                <a:off x="1030" y="3753"/>
                <a:ext cx="49" cy="23"/>
                <a:chOff x="1030" y="3753"/>
                <a:chExt cx="49" cy="23"/>
              </a:xfrm>
            </p:grpSpPr>
            <p:sp>
              <p:nvSpPr>
                <p:cNvPr id="138459" name="Freeform 219"/>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0" name="Freeform 220"/>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1" name="Freeform 221"/>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462" name="Freeform 222"/>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3" name="Freeform 223"/>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4" name="Freeform 224"/>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465" name="Group 225"/>
              <p:cNvGrpSpPr>
                <a:grpSpLocks/>
              </p:cNvGrpSpPr>
              <p:nvPr/>
            </p:nvGrpSpPr>
            <p:grpSpPr bwMode="auto">
              <a:xfrm>
                <a:off x="790" y="3547"/>
                <a:ext cx="49" cy="23"/>
                <a:chOff x="790" y="3547"/>
                <a:chExt cx="49" cy="23"/>
              </a:xfrm>
            </p:grpSpPr>
            <p:sp>
              <p:nvSpPr>
                <p:cNvPr id="138466" name="Freeform 226"/>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7" name="Freeform 227"/>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68" name="Freeform 228"/>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69" name="Group 229"/>
              <p:cNvGrpSpPr>
                <a:grpSpLocks/>
              </p:cNvGrpSpPr>
              <p:nvPr/>
            </p:nvGrpSpPr>
            <p:grpSpPr bwMode="auto">
              <a:xfrm>
                <a:off x="803" y="3560"/>
                <a:ext cx="49" cy="22"/>
                <a:chOff x="803" y="3560"/>
                <a:chExt cx="49" cy="22"/>
              </a:xfrm>
            </p:grpSpPr>
            <p:sp>
              <p:nvSpPr>
                <p:cNvPr id="138470" name="Freeform 230"/>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1" name="Freeform 231"/>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2" name="Freeform 232"/>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73" name="Group 233"/>
              <p:cNvGrpSpPr>
                <a:grpSpLocks/>
              </p:cNvGrpSpPr>
              <p:nvPr/>
            </p:nvGrpSpPr>
            <p:grpSpPr bwMode="auto">
              <a:xfrm>
                <a:off x="815" y="3572"/>
                <a:ext cx="50" cy="23"/>
                <a:chOff x="815" y="3572"/>
                <a:chExt cx="50" cy="23"/>
              </a:xfrm>
            </p:grpSpPr>
            <p:sp>
              <p:nvSpPr>
                <p:cNvPr id="138474" name="Freeform 234"/>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5" name="Freeform 235"/>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6" name="Freeform 236"/>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77" name="Group 237"/>
              <p:cNvGrpSpPr>
                <a:grpSpLocks/>
              </p:cNvGrpSpPr>
              <p:nvPr/>
            </p:nvGrpSpPr>
            <p:grpSpPr bwMode="auto">
              <a:xfrm>
                <a:off x="828" y="3585"/>
                <a:ext cx="49" cy="23"/>
                <a:chOff x="828" y="3585"/>
                <a:chExt cx="49" cy="23"/>
              </a:xfrm>
            </p:grpSpPr>
            <p:sp>
              <p:nvSpPr>
                <p:cNvPr id="138478" name="Freeform 238"/>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79" name="Freeform 239"/>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0" name="Freeform 240"/>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81" name="Group 241"/>
              <p:cNvGrpSpPr>
                <a:grpSpLocks/>
              </p:cNvGrpSpPr>
              <p:nvPr/>
            </p:nvGrpSpPr>
            <p:grpSpPr bwMode="auto">
              <a:xfrm>
                <a:off x="840" y="3600"/>
                <a:ext cx="100" cy="73"/>
                <a:chOff x="840" y="3600"/>
                <a:chExt cx="100" cy="73"/>
              </a:xfrm>
            </p:grpSpPr>
            <p:grpSp>
              <p:nvGrpSpPr>
                <p:cNvPr id="138482" name="Group 242"/>
                <p:cNvGrpSpPr>
                  <a:grpSpLocks/>
                </p:cNvGrpSpPr>
                <p:nvPr/>
              </p:nvGrpSpPr>
              <p:grpSpPr bwMode="auto">
                <a:xfrm>
                  <a:off x="840" y="3600"/>
                  <a:ext cx="49" cy="23"/>
                  <a:chOff x="840" y="3600"/>
                  <a:chExt cx="49" cy="23"/>
                </a:xfrm>
              </p:grpSpPr>
              <p:sp>
                <p:nvSpPr>
                  <p:cNvPr id="138483" name="Freeform 243"/>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4" name="Freeform 244"/>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5" name="Freeform 245"/>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86" name="Group 246"/>
                <p:cNvGrpSpPr>
                  <a:grpSpLocks/>
                </p:cNvGrpSpPr>
                <p:nvPr/>
              </p:nvGrpSpPr>
              <p:grpSpPr bwMode="auto">
                <a:xfrm>
                  <a:off x="853" y="3612"/>
                  <a:ext cx="48" cy="23"/>
                  <a:chOff x="853" y="3612"/>
                  <a:chExt cx="48" cy="23"/>
                </a:xfrm>
              </p:grpSpPr>
              <p:sp>
                <p:nvSpPr>
                  <p:cNvPr id="138487" name="Freeform 247"/>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8" name="Freeform 248"/>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89" name="Freeform 249"/>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0" name="Group 250"/>
                <p:cNvGrpSpPr>
                  <a:grpSpLocks/>
                </p:cNvGrpSpPr>
                <p:nvPr/>
              </p:nvGrpSpPr>
              <p:grpSpPr bwMode="auto">
                <a:xfrm>
                  <a:off x="865" y="3625"/>
                  <a:ext cx="49" cy="23"/>
                  <a:chOff x="865" y="3625"/>
                  <a:chExt cx="49" cy="23"/>
                </a:xfrm>
              </p:grpSpPr>
              <p:sp>
                <p:nvSpPr>
                  <p:cNvPr id="138491" name="Freeform 251"/>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2" name="Freeform 252"/>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3" name="Freeform 253"/>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4" name="Group 254"/>
                <p:cNvGrpSpPr>
                  <a:grpSpLocks/>
                </p:cNvGrpSpPr>
                <p:nvPr/>
              </p:nvGrpSpPr>
              <p:grpSpPr bwMode="auto">
                <a:xfrm>
                  <a:off x="878" y="3638"/>
                  <a:ext cx="49" cy="22"/>
                  <a:chOff x="878" y="3638"/>
                  <a:chExt cx="49" cy="22"/>
                </a:xfrm>
              </p:grpSpPr>
              <p:sp>
                <p:nvSpPr>
                  <p:cNvPr id="138495" name="Freeform 255"/>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6" name="Freeform 256"/>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497" name="Freeform 257"/>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498" name="Group 258"/>
                <p:cNvGrpSpPr>
                  <a:grpSpLocks/>
                </p:cNvGrpSpPr>
                <p:nvPr/>
              </p:nvGrpSpPr>
              <p:grpSpPr bwMode="auto">
                <a:xfrm>
                  <a:off x="890" y="3651"/>
                  <a:ext cx="50" cy="22"/>
                  <a:chOff x="890" y="3651"/>
                  <a:chExt cx="50" cy="22"/>
                </a:xfrm>
              </p:grpSpPr>
              <p:sp>
                <p:nvSpPr>
                  <p:cNvPr id="138499" name="Freeform 259"/>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0" name="Freeform 260"/>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1" name="Freeform 261"/>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02" name="Group 262"/>
              <p:cNvGrpSpPr>
                <a:grpSpLocks/>
              </p:cNvGrpSpPr>
              <p:nvPr/>
            </p:nvGrpSpPr>
            <p:grpSpPr bwMode="auto">
              <a:xfrm>
                <a:off x="903" y="3665"/>
                <a:ext cx="99" cy="74"/>
                <a:chOff x="903" y="3665"/>
                <a:chExt cx="99" cy="74"/>
              </a:xfrm>
            </p:grpSpPr>
            <p:grpSp>
              <p:nvGrpSpPr>
                <p:cNvPr id="138503" name="Group 263"/>
                <p:cNvGrpSpPr>
                  <a:grpSpLocks/>
                </p:cNvGrpSpPr>
                <p:nvPr/>
              </p:nvGrpSpPr>
              <p:grpSpPr bwMode="auto">
                <a:xfrm>
                  <a:off x="903" y="3665"/>
                  <a:ext cx="49" cy="23"/>
                  <a:chOff x="903" y="3665"/>
                  <a:chExt cx="49" cy="23"/>
                </a:xfrm>
              </p:grpSpPr>
              <p:sp>
                <p:nvSpPr>
                  <p:cNvPr id="138504" name="Freeform 264"/>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5" name="Freeform 265"/>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6" name="Freeform 266"/>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07" name="Group 267"/>
                <p:cNvGrpSpPr>
                  <a:grpSpLocks/>
                </p:cNvGrpSpPr>
                <p:nvPr/>
              </p:nvGrpSpPr>
              <p:grpSpPr bwMode="auto">
                <a:xfrm>
                  <a:off x="914" y="3678"/>
                  <a:ext cx="49" cy="23"/>
                  <a:chOff x="914" y="3678"/>
                  <a:chExt cx="49" cy="23"/>
                </a:xfrm>
              </p:grpSpPr>
              <p:sp>
                <p:nvSpPr>
                  <p:cNvPr id="138508" name="Freeform 268"/>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09" name="Freeform 269"/>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0" name="Freeform 270"/>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1" name="Group 271"/>
                <p:cNvGrpSpPr>
                  <a:grpSpLocks/>
                </p:cNvGrpSpPr>
                <p:nvPr/>
              </p:nvGrpSpPr>
              <p:grpSpPr bwMode="auto">
                <a:xfrm>
                  <a:off x="928" y="3690"/>
                  <a:ext cx="48" cy="23"/>
                  <a:chOff x="928" y="3690"/>
                  <a:chExt cx="48" cy="23"/>
                </a:xfrm>
              </p:grpSpPr>
              <p:sp>
                <p:nvSpPr>
                  <p:cNvPr id="138512" name="Freeform 272"/>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3" name="Freeform 273"/>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4" name="Freeform 274"/>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5" name="Group 275"/>
                <p:cNvGrpSpPr>
                  <a:grpSpLocks/>
                </p:cNvGrpSpPr>
                <p:nvPr/>
              </p:nvGrpSpPr>
              <p:grpSpPr bwMode="auto">
                <a:xfrm>
                  <a:off x="940" y="3703"/>
                  <a:ext cx="49" cy="23"/>
                  <a:chOff x="940" y="3703"/>
                  <a:chExt cx="49" cy="23"/>
                </a:xfrm>
              </p:grpSpPr>
              <p:sp>
                <p:nvSpPr>
                  <p:cNvPr id="138516" name="Freeform 276"/>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7" name="Freeform 277"/>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18" name="Freeform 278"/>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19" name="Group 279"/>
                <p:cNvGrpSpPr>
                  <a:grpSpLocks/>
                </p:cNvGrpSpPr>
                <p:nvPr/>
              </p:nvGrpSpPr>
              <p:grpSpPr bwMode="auto">
                <a:xfrm>
                  <a:off x="953" y="3716"/>
                  <a:ext cx="49" cy="23"/>
                  <a:chOff x="953" y="3716"/>
                  <a:chExt cx="49" cy="23"/>
                </a:xfrm>
              </p:grpSpPr>
              <p:sp>
                <p:nvSpPr>
                  <p:cNvPr id="138520" name="Freeform 280"/>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1" name="Freeform 281"/>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2" name="Freeform 282"/>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23" name="Group 283"/>
              <p:cNvGrpSpPr>
                <a:grpSpLocks/>
              </p:cNvGrpSpPr>
              <p:nvPr/>
            </p:nvGrpSpPr>
            <p:grpSpPr bwMode="auto">
              <a:xfrm>
                <a:off x="963" y="3727"/>
                <a:ext cx="49" cy="23"/>
                <a:chOff x="963" y="3727"/>
                <a:chExt cx="49" cy="23"/>
              </a:xfrm>
            </p:grpSpPr>
            <p:sp>
              <p:nvSpPr>
                <p:cNvPr id="138524" name="Freeform 284"/>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5" name="Freeform 285"/>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6" name="Freeform 286"/>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27" name="Group 287"/>
              <p:cNvGrpSpPr>
                <a:grpSpLocks/>
              </p:cNvGrpSpPr>
              <p:nvPr/>
            </p:nvGrpSpPr>
            <p:grpSpPr bwMode="auto">
              <a:xfrm>
                <a:off x="976" y="3740"/>
                <a:ext cx="50" cy="22"/>
                <a:chOff x="976" y="3740"/>
                <a:chExt cx="50" cy="22"/>
              </a:xfrm>
            </p:grpSpPr>
            <p:sp>
              <p:nvSpPr>
                <p:cNvPr id="138528" name="Freeform 288"/>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29" name="Freeform 289"/>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0" name="Freeform 290"/>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1" name="Group 291"/>
              <p:cNvGrpSpPr>
                <a:grpSpLocks/>
              </p:cNvGrpSpPr>
              <p:nvPr/>
            </p:nvGrpSpPr>
            <p:grpSpPr bwMode="auto">
              <a:xfrm>
                <a:off x="761" y="3560"/>
                <a:ext cx="50" cy="22"/>
                <a:chOff x="761" y="3560"/>
                <a:chExt cx="50" cy="22"/>
              </a:xfrm>
            </p:grpSpPr>
            <p:sp>
              <p:nvSpPr>
                <p:cNvPr id="138532" name="Freeform 292"/>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3" name="Freeform 293"/>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4" name="Freeform 294"/>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5" name="Group 295"/>
              <p:cNvGrpSpPr>
                <a:grpSpLocks/>
              </p:cNvGrpSpPr>
              <p:nvPr/>
            </p:nvGrpSpPr>
            <p:grpSpPr bwMode="auto">
              <a:xfrm>
                <a:off x="774" y="3572"/>
                <a:ext cx="49" cy="23"/>
                <a:chOff x="774" y="3572"/>
                <a:chExt cx="49" cy="23"/>
              </a:xfrm>
            </p:grpSpPr>
            <p:sp>
              <p:nvSpPr>
                <p:cNvPr id="138536" name="Freeform 296"/>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7" name="Freeform 297"/>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38" name="Freeform 298"/>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39" name="Group 299"/>
              <p:cNvGrpSpPr>
                <a:grpSpLocks/>
              </p:cNvGrpSpPr>
              <p:nvPr/>
            </p:nvGrpSpPr>
            <p:grpSpPr bwMode="auto">
              <a:xfrm>
                <a:off x="787" y="3585"/>
                <a:ext cx="49" cy="23"/>
                <a:chOff x="787" y="3585"/>
                <a:chExt cx="49" cy="23"/>
              </a:xfrm>
            </p:grpSpPr>
            <p:sp>
              <p:nvSpPr>
                <p:cNvPr id="138540" name="Freeform 300"/>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1" name="Freeform 301"/>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2" name="Freeform 302"/>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43" name="Group 303"/>
              <p:cNvGrpSpPr>
                <a:grpSpLocks/>
              </p:cNvGrpSpPr>
              <p:nvPr/>
            </p:nvGrpSpPr>
            <p:grpSpPr bwMode="auto">
              <a:xfrm>
                <a:off x="799" y="3600"/>
                <a:ext cx="99" cy="73"/>
                <a:chOff x="799" y="3600"/>
                <a:chExt cx="99" cy="73"/>
              </a:xfrm>
            </p:grpSpPr>
            <p:grpSp>
              <p:nvGrpSpPr>
                <p:cNvPr id="138544" name="Group 304"/>
                <p:cNvGrpSpPr>
                  <a:grpSpLocks/>
                </p:cNvGrpSpPr>
                <p:nvPr/>
              </p:nvGrpSpPr>
              <p:grpSpPr bwMode="auto">
                <a:xfrm>
                  <a:off x="799" y="3600"/>
                  <a:ext cx="48" cy="23"/>
                  <a:chOff x="799" y="3600"/>
                  <a:chExt cx="48" cy="23"/>
                </a:xfrm>
              </p:grpSpPr>
              <p:sp>
                <p:nvSpPr>
                  <p:cNvPr id="138545" name="Freeform 305"/>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6" name="Freeform 306"/>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47" name="Freeform 307"/>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48" name="Group 308"/>
                <p:cNvGrpSpPr>
                  <a:grpSpLocks/>
                </p:cNvGrpSpPr>
                <p:nvPr/>
              </p:nvGrpSpPr>
              <p:grpSpPr bwMode="auto">
                <a:xfrm>
                  <a:off x="811" y="3612"/>
                  <a:ext cx="48" cy="23"/>
                  <a:chOff x="811" y="3612"/>
                  <a:chExt cx="48" cy="23"/>
                </a:xfrm>
              </p:grpSpPr>
              <p:sp>
                <p:nvSpPr>
                  <p:cNvPr id="138549" name="Freeform 309"/>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0" name="Freeform 310"/>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1" name="Freeform 311"/>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52" name="Group 312"/>
                <p:cNvGrpSpPr>
                  <a:grpSpLocks/>
                </p:cNvGrpSpPr>
                <p:nvPr/>
              </p:nvGrpSpPr>
              <p:grpSpPr bwMode="auto">
                <a:xfrm>
                  <a:off x="823" y="3625"/>
                  <a:ext cx="49" cy="23"/>
                  <a:chOff x="823" y="3625"/>
                  <a:chExt cx="49" cy="23"/>
                </a:xfrm>
              </p:grpSpPr>
              <p:sp>
                <p:nvSpPr>
                  <p:cNvPr id="138553" name="Freeform 313"/>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4" name="Freeform 314"/>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5" name="Freeform 315"/>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56" name="Group 316"/>
                <p:cNvGrpSpPr>
                  <a:grpSpLocks/>
                </p:cNvGrpSpPr>
                <p:nvPr/>
              </p:nvGrpSpPr>
              <p:grpSpPr bwMode="auto">
                <a:xfrm>
                  <a:off x="836" y="3638"/>
                  <a:ext cx="50" cy="22"/>
                  <a:chOff x="836" y="3638"/>
                  <a:chExt cx="50" cy="22"/>
                </a:xfrm>
              </p:grpSpPr>
              <p:sp>
                <p:nvSpPr>
                  <p:cNvPr id="138557" name="Freeform 317"/>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8" name="Freeform 318"/>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59" name="Freeform 319"/>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60" name="Group 320"/>
                <p:cNvGrpSpPr>
                  <a:grpSpLocks/>
                </p:cNvGrpSpPr>
                <p:nvPr/>
              </p:nvGrpSpPr>
              <p:grpSpPr bwMode="auto">
                <a:xfrm>
                  <a:off x="849" y="3651"/>
                  <a:ext cx="49" cy="22"/>
                  <a:chOff x="849" y="3651"/>
                  <a:chExt cx="49" cy="22"/>
                </a:xfrm>
              </p:grpSpPr>
              <p:sp>
                <p:nvSpPr>
                  <p:cNvPr id="138561" name="Freeform 321"/>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2" name="Freeform 322"/>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3" name="Freeform 323"/>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64" name="Group 324"/>
              <p:cNvGrpSpPr>
                <a:grpSpLocks/>
              </p:cNvGrpSpPr>
              <p:nvPr/>
            </p:nvGrpSpPr>
            <p:grpSpPr bwMode="auto">
              <a:xfrm>
                <a:off x="861" y="3665"/>
                <a:ext cx="99" cy="74"/>
                <a:chOff x="861" y="3665"/>
                <a:chExt cx="99" cy="74"/>
              </a:xfrm>
            </p:grpSpPr>
            <p:grpSp>
              <p:nvGrpSpPr>
                <p:cNvPr id="138565" name="Group 325"/>
                <p:cNvGrpSpPr>
                  <a:grpSpLocks/>
                </p:cNvGrpSpPr>
                <p:nvPr/>
              </p:nvGrpSpPr>
              <p:grpSpPr bwMode="auto">
                <a:xfrm>
                  <a:off x="861" y="3665"/>
                  <a:ext cx="50" cy="23"/>
                  <a:chOff x="861" y="3665"/>
                  <a:chExt cx="50" cy="23"/>
                </a:xfrm>
              </p:grpSpPr>
              <p:sp>
                <p:nvSpPr>
                  <p:cNvPr id="138566" name="Freeform 326"/>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7" name="Freeform 327"/>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68" name="Freeform 328"/>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69" name="Group 329"/>
                <p:cNvGrpSpPr>
                  <a:grpSpLocks/>
                </p:cNvGrpSpPr>
                <p:nvPr/>
              </p:nvGrpSpPr>
              <p:grpSpPr bwMode="auto">
                <a:xfrm>
                  <a:off x="873" y="3678"/>
                  <a:ext cx="49" cy="23"/>
                  <a:chOff x="873" y="3678"/>
                  <a:chExt cx="49" cy="23"/>
                </a:xfrm>
              </p:grpSpPr>
              <p:sp>
                <p:nvSpPr>
                  <p:cNvPr id="138570" name="Freeform 330"/>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1" name="Freeform 331"/>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2" name="Freeform 332"/>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73" name="Group 333"/>
                <p:cNvGrpSpPr>
                  <a:grpSpLocks/>
                </p:cNvGrpSpPr>
                <p:nvPr/>
              </p:nvGrpSpPr>
              <p:grpSpPr bwMode="auto">
                <a:xfrm>
                  <a:off x="886" y="3690"/>
                  <a:ext cx="49" cy="23"/>
                  <a:chOff x="886" y="3690"/>
                  <a:chExt cx="49" cy="23"/>
                </a:xfrm>
              </p:grpSpPr>
              <p:sp>
                <p:nvSpPr>
                  <p:cNvPr id="138574" name="Freeform 334"/>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5" name="Freeform 335"/>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6" name="Freeform 336"/>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77" name="Group 337"/>
                <p:cNvGrpSpPr>
                  <a:grpSpLocks/>
                </p:cNvGrpSpPr>
                <p:nvPr/>
              </p:nvGrpSpPr>
              <p:grpSpPr bwMode="auto">
                <a:xfrm>
                  <a:off x="899" y="3703"/>
                  <a:ext cx="48" cy="23"/>
                  <a:chOff x="899" y="3703"/>
                  <a:chExt cx="48" cy="23"/>
                </a:xfrm>
              </p:grpSpPr>
              <p:sp>
                <p:nvSpPr>
                  <p:cNvPr id="138578" name="Freeform 338"/>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79" name="Freeform 339"/>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0" name="Freeform 340"/>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81" name="Group 341"/>
                <p:cNvGrpSpPr>
                  <a:grpSpLocks/>
                </p:cNvGrpSpPr>
                <p:nvPr/>
              </p:nvGrpSpPr>
              <p:grpSpPr bwMode="auto">
                <a:xfrm>
                  <a:off x="912" y="3716"/>
                  <a:ext cx="48" cy="23"/>
                  <a:chOff x="912" y="3716"/>
                  <a:chExt cx="48" cy="23"/>
                </a:xfrm>
              </p:grpSpPr>
              <p:sp>
                <p:nvSpPr>
                  <p:cNvPr id="138582" name="Freeform 342"/>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3" name="Freeform 343"/>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4" name="Freeform 344"/>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585" name="Group 345"/>
              <p:cNvGrpSpPr>
                <a:grpSpLocks/>
              </p:cNvGrpSpPr>
              <p:nvPr/>
            </p:nvGrpSpPr>
            <p:grpSpPr bwMode="auto">
              <a:xfrm>
                <a:off x="922" y="3727"/>
                <a:ext cx="49" cy="23"/>
                <a:chOff x="922" y="3727"/>
                <a:chExt cx="49" cy="23"/>
              </a:xfrm>
            </p:grpSpPr>
            <p:sp>
              <p:nvSpPr>
                <p:cNvPr id="138586" name="Freeform 346"/>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7" name="Freeform 347"/>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88" name="Freeform 348"/>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89" name="Group 349"/>
              <p:cNvGrpSpPr>
                <a:grpSpLocks/>
              </p:cNvGrpSpPr>
              <p:nvPr/>
            </p:nvGrpSpPr>
            <p:grpSpPr bwMode="auto">
              <a:xfrm>
                <a:off x="895" y="3526"/>
                <a:ext cx="44" cy="23"/>
                <a:chOff x="895" y="3526"/>
                <a:chExt cx="44" cy="23"/>
              </a:xfrm>
            </p:grpSpPr>
            <p:sp>
              <p:nvSpPr>
                <p:cNvPr id="138590" name="Freeform 350"/>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1" name="Freeform 351"/>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2" name="Freeform 352"/>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93" name="Group 353"/>
              <p:cNvGrpSpPr>
                <a:grpSpLocks/>
              </p:cNvGrpSpPr>
              <p:nvPr/>
            </p:nvGrpSpPr>
            <p:grpSpPr bwMode="auto">
              <a:xfrm>
                <a:off x="907" y="3540"/>
                <a:ext cx="45" cy="22"/>
                <a:chOff x="907" y="3540"/>
                <a:chExt cx="45" cy="22"/>
              </a:xfrm>
            </p:grpSpPr>
            <p:sp>
              <p:nvSpPr>
                <p:cNvPr id="138594" name="Freeform 354"/>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5" name="Freeform 355"/>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6" name="Freeform 356"/>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597" name="Group 357"/>
              <p:cNvGrpSpPr>
                <a:grpSpLocks/>
              </p:cNvGrpSpPr>
              <p:nvPr/>
            </p:nvGrpSpPr>
            <p:grpSpPr bwMode="auto">
              <a:xfrm>
                <a:off x="920" y="3553"/>
                <a:ext cx="45" cy="23"/>
                <a:chOff x="920" y="3553"/>
                <a:chExt cx="45" cy="23"/>
              </a:xfrm>
            </p:grpSpPr>
            <p:sp>
              <p:nvSpPr>
                <p:cNvPr id="138598" name="Freeform 358"/>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599" name="Freeform 359"/>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0" name="Freeform 360"/>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01" name="Group 361"/>
              <p:cNvGrpSpPr>
                <a:grpSpLocks/>
              </p:cNvGrpSpPr>
              <p:nvPr/>
            </p:nvGrpSpPr>
            <p:grpSpPr bwMode="auto">
              <a:xfrm>
                <a:off x="934" y="3566"/>
                <a:ext cx="44" cy="23"/>
                <a:chOff x="934" y="3566"/>
                <a:chExt cx="44" cy="23"/>
              </a:xfrm>
            </p:grpSpPr>
            <p:sp>
              <p:nvSpPr>
                <p:cNvPr id="138602" name="Freeform 362"/>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3" name="Freeform 363"/>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4" name="Freeform 364"/>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05" name="Group 365"/>
              <p:cNvGrpSpPr>
                <a:grpSpLocks/>
              </p:cNvGrpSpPr>
              <p:nvPr/>
            </p:nvGrpSpPr>
            <p:grpSpPr bwMode="auto">
              <a:xfrm>
                <a:off x="949" y="3579"/>
                <a:ext cx="83" cy="63"/>
                <a:chOff x="949" y="3579"/>
                <a:chExt cx="83" cy="63"/>
              </a:xfrm>
            </p:grpSpPr>
            <p:grpSp>
              <p:nvGrpSpPr>
                <p:cNvPr id="138606" name="Group 366"/>
                <p:cNvGrpSpPr>
                  <a:grpSpLocks/>
                </p:cNvGrpSpPr>
                <p:nvPr/>
              </p:nvGrpSpPr>
              <p:grpSpPr bwMode="auto">
                <a:xfrm>
                  <a:off x="949" y="3579"/>
                  <a:ext cx="44" cy="23"/>
                  <a:chOff x="949" y="3579"/>
                  <a:chExt cx="44" cy="23"/>
                </a:xfrm>
              </p:grpSpPr>
              <p:sp>
                <p:nvSpPr>
                  <p:cNvPr id="138607" name="Freeform 367"/>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8" name="Freeform 368"/>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09" name="Freeform 369"/>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0" name="Group 370"/>
                <p:cNvGrpSpPr>
                  <a:grpSpLocks/>
                </p:cNvGrpSpPr>
                <p:nvPr/>
              </p:nvGrpSpPr>
              <p:grpSpPr bwMode="auto">
                <a:xfrm>
                  <a:off x="961" y="3592"/>
                  <a:ext cx="45" cy="23"/>
                  <a:chOff x="961" y="3592"/>
                  <a:chExt cx="45" cy="23"/>
                </a:xfrm>
              </p:grpSpPr>
              <p:sp>
                <p:nvSpPr>
                  <p:cNvPr id="138611" name="Freeform 371"/>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2" name="Freeform 372"/>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3" name="Freeform 373"/>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4" name="Group 374"/>
                <p:cNvGrpSpPr>
                  <a:grpSpLocks/>
                </p:cNvGrpSpPr>
                <p:nvPr/>
              </p:nvGrpSpPr>
              <p:grpSpPr bwMode="auto">
                <a:xfrm>
                  <a:off x="974" y="3606"/>
                  <a:ext cx="44" cy="23"/>
                  <a:chOff x="974" y="3606"/>
                  <a:chExt cx="44" cy="23"/>
                </a:xfrm>
              </p:grpSpPr>
              <p:sp>
                <p:nvSpPr>
                  <p:cNvPr id="138615" name="Freeform 375"/>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6" name="Freeform 376"/>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17" name="Freeform 377"/>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18" name="Group 378"/>
                <p:cNvGrpSpPr>
                  <a:grpSpLocks/>
                </p:cNvGrpSpPr>
                <p:nvPr/>
              </p:nvGrpSpPr>
              <p:grpSpPr bwMode="auto">
                <a:xfrm>
                  <a:off x="987" y="3619"/>
                  <a:ext cx="45" cy="23"/>
                  <a:chOff x="987" y="3619"/>
                  <a:chExt cx="45" cy="23"/>
                </a:xfrm>
              </p:grpSpPr>
              <p:sp>
                <p:nvSpPr>
                  <p:cNvPr id="138619" name="Freeform 379"/>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0" name="Freeform 380"/>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1" name="Freeform 381"/>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622" name="Group 382"/>
              <p:cNvGrpSpPr>
                <a:grpSpLocks/>
              </p:cNvGrpSpPr>
              <p:nvPr/>
            </p:nvGrpSpPr>
            <p:grpSpPr bwMode="auto">
              <a:xfrm>
                <a:off x="1002" y="3632"/>
                <a:ext cx="83" cy="63"/>
                <a:chOff x="1002" y="3632"/>
                <a:chExt cx="83" cy="63"/>
              </a:xfrm>
            </p:grpSpPr>
            <p:grpSp>
              <p:nvGrpSpPr>
                <p:cNvPr id="138623" name="Group 383"/>
                <p:cNvGrpSpPr>
                  <a:grpSpLocks/>
                </p:cNvGrpSpPr>
                <p:nvPr/>
              </p:nvGrpSpPr>
              <p:grpSpPr bwMode="auto">
                <a:xfrm>
                  <a:off x="1002" y="3632"/>
                  <a:ext cx="44" cy="22"/>
                  <a:chOff x="1002" y="3632"/>
                  <a:chExt cx="44" cy="22"/>
                </a:xfrm>
              </p:grpSpPr>
              <p:sp>
                <p:nvSpPr>
                  <p:cNvPr id="138624" name="Freeform 384"/>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5" name="Freeform 385"/>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6" name="Freeform 386"/>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27" name="Group 387"/>
                <p:cNvGrpSpPr>
                  <a:grpSpLocks/>
                </p:cNvGrpSpPr>
                <p:nvPr/>
              </p:nvGrpSpPr>
              <p:grpSpPr bwMode="auto">
                <a:xfrm>
                  <a:off x="1014" y="3645"/>
                  <a:ext cx="44" cy="23"/>
                  <a:chOff x="1014" y="3645"/>
                  <a:chExt cx="44" cy="23"/>
                </a:xfrm>
              </p:grpSpPr>
              <p:sp>
                <p:nvSpPr>
                  <p:cNvPr id="138628" name="Freeform 388"/>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29" name="Freeform 389"/>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0" name="Freeform 390"/>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31" name="Group 391"/>
                <p:cNvGrpSpPr>
                  <a:grpSpLocks/>
                </p:cNvGrpSpPr>
                <p:nvPr/>
              </p:nvGrpSpPr>
              <p:grpSpPr bwMode="auto">
                <a:xfrm>
                  <a:off x="1027" y="3659"/>
                  <a:ext cx="45" cy="23"/>
                  <a:chOff x="1027" y="3659"/>
                  <a:chExt cx="45" cy="23"/>
                </a:xfrm>
              </p:grpSpPr>
              <p:sp>
                <p:nvSpPr>
                  <p:cNvPr id="138632" name="Freeform 392"/>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3" name="Freeform 393"/>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4" name="Freeform 394"/>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35" name="Group 395"/>
                <p:cNvGrpSpPr>
                  <a:grpSpLocks/>
                </p:cNvGrpSpPr>
                <p:nvPr/>
              </p:nvGrpSpPr>
              <p:grpSpPr bwMode="auto">
                <a:xfrm>
                  <a:off x="1040" y="3672"/>
                  <a:ext cx="45" cy="23"/>
                  <a:chOff x="1040" y="3672"/>
                  <a:chExt cx="45" cy="23"/>
                </a:xfrm>
              </p:grpSpPr>
              <p:sp>
                <p:nvSpPr>
                  <p:cNvPr id="138636" name="Freeform 396"/>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7" name="Freeform 397"/>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38" name="Freeform 398"/>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639" name="Group 399"/>
              <p:cNvGrpSpPr>
                <a:grpSpLocks/>
              </p:cNvGrpSpPr>
              <p:nvPr/>
            </p:nvGrpSpPr>
            <p:grpSpPr bwMode="auto">
              <a:xfrm>
                <a:off x="1054" y="3685"/>
                <a:ext cx="45" cy="23"/>
                <a:chOff x="1054" y="3685"/>
                <a:chExt cx="45" cy="23"/>
              </a:xfrm>
            </p:grpSpPr>
            <p:sp>
              <p:nvSpPr>
                <p:cNvPr id="138640" name="Freeform 400"/>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1" name="Freeform 401"/>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2" name="Freeform 402"/>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43" name="Group 403"/>
              <p:cNvGrpSpPr>
                <a:grpSpLocks/>
              </p:cNvGrpSpPr>
              <p:nvPr/>
            </p:nvGrpSpPr>
            <p:grpSpPr bwMode="auto">
              <a:xfrm>
                <a:off x="1067" y="3698"/>
                <a:ext cx="45" cy="23"/>
                <a:chOff x="1067" y="3698"/>
                <a:chExt cx="45" cy="23"/>
              </a:xfrm>
            </p:grpSpPr>
            <p:sp>
              <p:nvSpPr>
                <p:cNvPr id="138644" name="Freeform 404"/>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5" name="Freeform 405"/>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6" name="Freeform 406"/>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47" name="Group 407"/>
              <p:cNvGrpSpPr>
                <a:grpSpLocks/>
              </p:cNvGrpSpPr>
              <p:nvPr/>
            </p:nvGrpSpPr>
            <p:grpSpPr bwMode="auto">
              <a:xfrm>
                <a:off x="1079" y="3712"/>
                <a:ext cx="44" cy="23"/>
                <a:chOff x="1079" y="3712"/>
                <a:chExt cx="44" cy="23"/>
              </a:xfrm>
            </p:grpSpPr>
            <p:sp>
              <p:nvSpPr>
                <p:cNvPr id="138648" name="Freeform 408"/>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49" name="Freeform 409"/>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0" name="Freeform 410"/>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1" name="Group 411"/>
              <p:cNvGrpSpPr>
                <a:grpSpLocks/>
              </p:cNvGrpSpPr>
              <p:nvPr/>
            </p:nvGrpSpPr>
            <p:grpSpPr bwMode="auto">
              <a:xfrm>
                <a:off x="1093" y="3725"/>
                <a:ext cx="45" cy="23"/>
                <a:chOff x="1093" y="3725"/>
                <a:chExt cx="45" cy="23"/>
              </a:xfrm>
            </p:grpSpPr>
            <p:sp>
              <p:nvSpPr>
                <p:cNvPr id="138652" name="Freeform 412"/>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3" name="Freeform 413"/>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4" name="Freeform 414"/>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5" name="Group 415"/>
              <p:cNvGrpSpPr>
                <a:grpSpLocks/>
              </p:cNvGrpSpPr>
              <p:nvPr/>
            </p:nvGrpSpPr>
            <p:grpSpPr bwMode="auto">
              <a:xfrm>
                <a:off x="1108" y="3739"/>
                <a:ext cx="44" cy="23"/>
                <a:chOff x="1108" y="3739"/>
                <a:chExt cx="44" cy="23"/>
              </a:xfrm>
            </p:grpSpPr>
            <p:sp>
              <p:nvSpPr>
                <p:cNvPr id="138656" name="Freeform 416"/>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7" name="Freeform 417"/>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58" name="Freeform 418"/>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59" name="Group 419"/>
              <p:cNvGrpSpPr>
                <a:grpSpLocks/>
              </p:cNvGrpSpPr>
              <p:nvPr/>
            </p:nvGrpSpPr>
            <p:grpSpPr bwMode="auto">
              <a:xfrm>
                <a:off x="1121" y="3753"/>
                <a:ext cx="45" cy="23"/>
                <a:chOff x="1121" y="3753"/>
                <a:chExt cx="45" cy="23"/>
              </a:xfrm>
            </p:grpSpPr>
            <p:sp>
              <p:nvSpPr>
                <p:cNvPr id="138660" name="Freeform 420"/>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1" name="Freeform 421"/>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2" name="Freeform 422"/>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63" name="Group 423"/>
              <p:cNvGrpSpPr>
                <a:grpSpLocks/>
              </p:cNvGrpSpPr>
              <p:nvPr/>
            </p:nvGrpSpPr>
            <p:grpSpPr bwMode="auto">
              <a:xfrm>
                <a:off x="1133" y="3767"/>
                <a:ext cx="44" cy="23"/>
                <a:chOff x="1133" y="3767"/>
                <a:chExt cx="44" cy="23"/>
              </a:xfrm>
            </p:grpSpPr>
            <p:sp>
              <p:nvSpPr>
                <p:cNvPr id="138664" name="Freeform 424"/>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5" name="Freeform 425"/>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6" name="Freeform 426"/>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667" name="Freeform 427"/>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8" name="Freeform 428"/>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69" name="Freeform 429"/>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0" name="Freeform 430"/>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1" name="Freeform 431"/>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2" name="Freeform 432"/>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3" name="Freeform 433"/>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4" name="Freeform 434"/>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5" name="Freeform 435"/>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6" name="Freeform 436"/>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77" name="Freeform 437"/>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38678" name="Group 438"/>
              <p:cNvGrpSpPr>
                <a:grpSpLocks/>
              </p:cNvGrpSpPr>
              <p:nvPr/>
            </p:nvGrpSpPr>
            <p:grpSpPr bwMode="auto">
              <a:xfrm>
                <a:off x="700" y="3535"/>
                <a:ext cx="49" cy="24"/>
                <a:chOff x="700" y="3535"/>
                <a:chExt cx="49" cy="24"/>
              </a:xfrm>
            </p:grpSpPr>
            <p:sp>
              <p:nvSpPr>
                <p:cNvPr id="138679" name="Freeform 439"/>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0" name="Freeform 440"/>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1" name="Freeform 441"/>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82" name="Group 442"/>
              <p:cNvGrpSpPr>
                <a:grpSpLocks/>
              </p:cNvGrpSpPr>
              <p:nvPr/>
            </p:nvGrpSpPr>
            <p:grpSpPr bwMode="auto">
              <a:xfrm>
                <a:off x="714" y="3551"/>
                <a:ext cx="49" cy="22"/>
                <a:chOff x="714" y="3551"/>
                <a:chExt cx="49" cy="22"/>
              </a:xfrm>
            </p:grpSpPr>
            <p:sp>
              <p:nvSpPr>
                <p:cNvPr id="138683" name="Freeform 443"/>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4" name="Freeform 444"/>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5" name="Freeform 445"/>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86" name="Group 446"/>
              <p:cNvGrpSpPr>
                <a:grpSpLocks/>
              </p:cNvGrpSpPr>
              <p:nvPr/>
            </p:nvGrpSpPr>
            <p:grpSpPr bwMode="auto">
              <a:xfrm>
                <a:off x="728" y="3564"/>
                <a:ext cx="48" cy="23"/>
                <a:chOff x="728" y="3564"/>
                <a:chExt cx="48" cy="23"/>
              </a:xfrm>
            </p:grpSpPr>
            <p:sp>
              <p:nvSpPr>
                <p:cNvPr id="138687" name="Freeform 447"/>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8" name="Freeform 448"/>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89" name="Freeform 449"/>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0" name="Group 450"/>
              <p:cNvGrpSpPr>
                <a:grpSpLocks/>
              </p:cNvGrpSpPr>
              <p:nvPr/>
            </p:nvGrpSpPr>
            <p:grpSpPr bwMode="auto">
              <a:xfrm>
                <a:off x="742" y="3582"/>
                <a:ext cx="49" cy="23"/>
                <a:chOff x="742" y="3582"/>
                <a:chExt cx="49" cy="23"/>
              </a:xfrm>
            </p:grpSpPr>
            <p:sp>
              <p:nvSpPr>
                <p:cNvPr id="138691" name="Freeform 451"/>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2" name="Freeform 452"/>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3" name="Freeform 453"/>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4" name="Group 454"/>
              <p:cNvGrpSpPr>
                <a:grpSpLocks/>
              </p:cNvGrpSpPr>
              <p:nvPr/>
            </p:nvGrpSpPr>
            <p:grpSpPr bwMode="auto">
              <a:xfrm>
                <a:off x="752" y="3597"/>
                <a:ext cx="133" cy="106"/>
                <a:chOff x="752" y="3597"/>
                <a:chExt cx="133" cy="106"/>
              </a:xfrm>
            </p:grpSpPr>
            <p:sp>
              <p:nvSpPr>
                <p:cNvPr id="138695" name="Freeform 455"/>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6" name="Freeform 456"/>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697" name="Freeform 457"/>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698" name="Group 458"/>
              <p:cNvGrpSpPr>
                <a:grpSpLocks/>
              </p:cNvGrpSpPr>
              <p:nvPr/>
            </p:nvGrpSpPr>
            <p:grpSpPr bwMode="auto">
              <a:xfrm>
                <a:off x="844" y="3694"/>
                <a:ext cx="48" cy="23"/>
                <a:chOff x="844" y="3694"/>
                <a:chExt cx="48" cy="23"/>
              </a:xfrm>
            </p:grpSpPr>
            <p:sp>
              <p:nvSpPr>
                <p:cNvPr id="138699" name="Freeform 459"/>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0" name="Freeform 460"/>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1" name="Freeform 461"/>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02" name="Group 462"/>
              <p:cNvGrpSpPr>
                <a:grpSpLocks/>
              </p:cNvGrpSpPr>
              <p:nvPr/>
            </p:nvGrpSpPr>
            <p:grpSpPr bwMode="auto">
              <a:xfrm>
                <a:off x="857" y="3710"/>
                <a:ext cx="49" cy="22"/>
                <a:chOff x="857" y="3710"/>
                <a:chExt cx="49" cy="22"/>
              </a:xfrm>
            </p:grpSpPr>
            <p:sp>
              <p:nvSpPr>
                <p:cNvPr id="138703" name="Freeform 463"/>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4" name="Freeform 464"/>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5" name="Freeform 465"/>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06" name="Group 466"/>
              <p:cNvGrpSpPr>
                <a:grpSpLocks/>
              </p:cNvGrpSpPr>
              <p:nvPr/>
            </p:nvGrpSpPr>
            <p:grpSpPr bwMode="auto">
              <a:xfrm>
                <a:off x="1086" y="3766"/>
                <a:ext cx="49" cy="23"/>
                <a:chOff x="1086" y="3766"/>
                <a:chExt cx="49" cy="23"/>
              </a:xfrm>
            </p:grpSpPr>
            <p:sp>
              <p:nvSpPr>
                <p:cNvPr id="138707" name="Freeform 467"/>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8" name="Freeform 468"/>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09" name="Freeform 469"/>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10" name="Group 470"/>
              <p:cNvGrpSpPr>
                <a:grpSpLocks/>
              </p:cNvGrpSpPr>
              <p:nvPr/>
            </p:nvGrpSpPr>
            <p:grpSpPr bwMode="auto">
              <a:xfrm>
                <a:off x="934" y="3740"/>
                <a:ext cx="48" cy="23"/>
                <a:chOff x="934" y="3740"/>
                <a:chExt cx="48" cy="23"/>
              </a:xfrm>
            </p:grpSpPr>
            <p:sp>
              <p:nvSpPr>
                <p:cNvPr id="138711" name="Freeform 471"/>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2" name="Freeform 472"/>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3" name="Freeform 473"/>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14" name="Group 474"/>
              <p:cNvGrpSpPr>
                <a:grpSpLocks/>
              </p:cNvGrpSpPr>
              <p:nvPr/>
            </p:nvGrpSpPr>
            <p:grpSpPr bwMode="auto">
              <a:xfrm>
                <a:off x="943" y="3754"/>
                <a:ext cx="49" cy="23"/>
                <a:chOff x="943" y="3754"/>
                <a:chExt cx="49" cy="23"/>
              </a:xfrm>
            </p:grpSpPr>
            <p:sp>
              <p:nvSpPr>
                <p:cNvPr id="138715" name="Freeform 475"/>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6" name="Freeform 476"/>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7" name="Freeform 477"/>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38718" name="Freeform 478"/>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19" name="Freeform 479"/>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0" name="Freeform 480"/>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38721" name="Group 481"/>
            <p:cNvGrpSpPr>
              <a:grpSpLocks/>
            </p:cNvGrpSpPr>
            <p:nvPr/>
          </p:nvGrpSpPr>
          <p:grpSpPr bwMode="auto">
            <a:xfrm>
              <a:off x="920" y="3821"/>
              <a:ext cx="413" cy="50"/>
              <a:chOff x="920" y="3821"/>
              <a:chExt cx="413" cy="50"/>
            </a:xfrm>
          </p:grpSpPr>
          <p:sp>
            <p:nvSpPr>
              <p:cNvPr id="138722" name="Freeform 482"/>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23" name="Freeform 483"/>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4"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138725"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b="1">
                  <a:solidFill>
                    <a:srgbClr val="000099"/>
                  </a:solidFill>
                  <a:latin typeface="+mn-lt"/>
                  <a:ea typeface="黑体" pitchFamily="2" charset="-122"/>
                </a:endParaRPr>
              </a:p>
            </p:txBody>
          </p:sp>
        </p:grpSp>
        <p:grpSp>
          <p:nvGrpSpPr>
            <p:cNvPr id="138726" name="Group 486"/>
            <p:cNvGrpSpPr>
              <a:grpSpLocks/>
            </p:cNvGrpSpPr>
            <p:nvPr/>
          </p:nvGrpSpPr>
          <p:grpSpPr bwMode="auto">
            <a:xfrm>
              <a:off x="1227" y="3477"/>
              <a:ext cx="508" cy="321"/>
              <a:chOff x="1227" y="3477"/>
              <a:chExt cx="508" cy="321"/>
            </a:xfrm>
          </p:grpSpPr>
          <p:sp>
            <p:nvSpPr>
              <p:cNvPr id="138727" name="Freeform 487"/>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28" name="Freeform 488"/>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29" name="Freeform 489"/>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0" name="Line 490"/>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itchFamily="2" charset="-122"/>
                </a:endParaRPr>
              </a:p>
            </p:txBody>
          </p:sp>
          <p:sp>
            <p:nvSpPr>
              <p:cNvPr id="138731" name="Freeform 491"/>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2" name="Freeform 492"/>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3" name="Freeform 493"/>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4" name="Freeform 494"/>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5" name="Freeform 495"/>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6" name="Freeform 496"/>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7" name="Freeform 497"/>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8" name="Freeform 498"/>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39" name="Freeform 499"/>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40" name="Freeform 500"/>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38741"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2"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3" name="Freeform 503"/>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4"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38745"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38746" name="Group 506"/>
          <p:cNvGrpSpPr>
            <a:grpSpLocks/>
          </p:cNvGrpSpPr>
          <p:nvPr/>
        </p:nvGrpSpPr>
        <p:grpSpPr bwMode="auto">
          <a:xfrm>
            <a:off x="7631236" y="2251224"/>
            <a:ext cx="1222772" cy="781050"/>
            <a:chOff x="1680" y="240"/>
            <a:chExt cx="2529" cy="1270"/>
          </a:xfrm>
        </p:grpSpPr>
        <p:sp>
          <p:nvSpPr>
            <p:cNvPr id="138747" name="Oval 507"/>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48" name="Oval 508"/>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49" name="Oval 509"/>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0" name="Oval 510"/>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1" name="Oval 511"/>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2" name="Oval 512"/>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3" name="Oval 513"/>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4" name="Oval 514"/>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5" name="Oval 515"/>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38756" name="Text Box 516"/>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sp>
        <p:nvSpPr>
          <p:cNvPr id="138757" name="Line 517"/>
          <p:cNvSpPr>
            <a:spLocks noChangeShapeType="1"/>
          </p:cNvSpPr>
          <p:nvPr/>
        </p:nvSpPr>
        <p:spPr bwMode="auto">
          <a:xfrm flipV="1">
            <a:off x="1176858" y="2317899"/>
            <a:ext cx="1325959" cy="360362"/>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8" name="Line 518"/>
          <p:cNvSpPr>
            <a:spLocks noChangeShapeType="1"/>
          </p:cNvSpPr>
          <p:nvPr/>
        </p:nvSpPr>
        <p:spPr bwMode="auto">
          <a:xfrm flipV="1">
            <a:off x="5435063" y="2330600"/>
            <a:ext cx="1523735" cy="115887"/>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59" name="Line 519"/>
          <p:cNvSpPr>
            <a:spLocks noChangeShapeType="1"/>
          </p:cNvSpPr>
          <p:nvPr/>
        </p:nvSpPr>
        <p:spPr bwMode="auto">
          <a:xfrm>
            <a:off x="7608879" y="2376636"/>
            <a:ext cx="1719792" cy="26193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60" name="Line 520"/>
          <p:cNvSpPr>
            <a:spLocks noChangeShapeType="1"/>
          </p:cNvSpPr>
          <p:nvPr/>
        </p:nvSpPr>
        <p:spPr bwMode="auto">
          <a:xfrm>
            <a:off x="3199333" y="2287737"/>
            <a:ext cx="1671638" cy="142875"/>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761" name="Text Box 521"/>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itchFamily="2" charset="-122"/>
              </a:rPr>
              <a:t>主机</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1</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向</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2</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发送数据</a:t>
            </a:r>
            <a:endParaRPr kumimoji="1" lang="zh-CN" altLang="en-US" sz="3200" b="1" baseline="-25000" dirty="0">
              <a:solidFill>
                <a:srgbClr val="000099"/>
              </a:solidFill>
              <a:latin typeface="+mn-lt"/>
              <a:ea typeface="黑体" pitchFamily="2" charset="-122"/>
            </a:endParaRPr>
          </a:p>
        </p:txBody>
      </p:sp>
      <p:grpSp>
        <p:nvGrpSpPr>
          <p:cNvPr id="138827" name="Group 587"/>
          <p:cNvGrpSpPr>
            <a:grpSpLocks/>
          </p:cNvGrpSpPr>
          <p:nvPr/>
        </p:nvGrpSpPr>
        <p:grpSpPr bwMode="auto">
          <a:xfrm>
            <a:off x="322121" y="3386039"/>
            <a:ext cx="9455415" cy="2419350"/>
            <a:chOff x="158" y="2405"/>
            <a:chExt cx="5498" cy="1524"/>
          </a:xfrm>
        </p:grpSpPr>
        <p:sp>
          <p:nvSpPr>
            <p:cNvPr id="138764"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5" name="Freeform 525"/>
            <p:cNvSpPr>
              <a:spLocks/>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8" name="Freeform 528"/>
            <p:cNvSpPr>
              <a:spLocks/>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6" name="Freeform 526"/>
            <p:cNvSpPr>
              <a:spLocks/>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7" name="Freeform 527"/>
            <p:cNvSpPr>
              <a:spLocks/>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69"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0"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71"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138772"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138773"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74"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76"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7" name="Freeform 537"/>
            <p:cNvSpPr>
              <a:spLocks/>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8" name="Freeform 538"/>
            <p:cNvSpPr>
              <a:spLocks/>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79" name="Freeform 539"/>
            <p:cNvSpPr>
              <a:spLocks/>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0" name="Freeform 540"/>
            <p:cNvSpPr>
              <a:spLocks/>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1"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2"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itchFamily="2" charset="-122"/>
                </a:rPr>
                <a:t>链路层</a:t>
              </a:r>
            </a:p>
          </p:txBody>
        </p:sp>
        <p:sp>
          <p:nvSpPr>
            <p:cNvPr id="138783"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138784"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138785"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86"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87"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8" name="Freeform 548"/>
            <p:cNvSpPr>
              <a:spLocks/>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89"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0" name="Freeform 550"/>
            <p:cNvSpPr>
              <a:spLocks/>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1"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92"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793"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794"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5" name="Freeform 555"/>
            <p:cNvSpPr>
              <a:spLocks/>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6"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7" name="Freeform 557"/>
            <p:cNvSpPr>
              <a:spLocks/>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798"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799"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800"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801"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2" name="Freeform 562"/>
            <p:cNvSpPr>
              <a:spLocks/>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3"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4" name="Freeform 564"/>
            <p:cNvSpPr>
              <a:spLocks/>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8805"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138806"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138807"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138812" name="Freeform 572"/>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3" name="Freeform 573"/>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4" name="Freeform 574"/>
            <p:cNvSpPr>
              <a:spLocks/>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5" name="Freeform 575"/>
            <p:cNvSpPr>
              <a:spLocks/>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8816"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38817"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38818"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38819"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38820"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grpSp>
      <p:sp>
        <p:nvSpPr>
          <p:cNvPr id="138822" name="Text Box 582"/>
          <p:cNvSpPr txBox="1">
            <a:spLocks noChangeArrowheads="1"/>
          </p:cNvSpPr>
          <p:nvPr/>
        </p:nvSpPr>
        <p:spPr bwMode="auto">
          <a:xfrm>
            <a:off x="2576736" y="3492297"/>
            <a:ext cx="47163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99"/>
                </a:solidFill>
                <a:latin typeface="+mn-lt"/>
                <a:ea typeface="黑体" pitchFamily="2" charset="-122"/>
              </a:rPr>
              <a:t>从层次上来看数据的流动</a:t>
            </a:r>
          </a:p>
        </p:txBody>
      </p:sp>
      <p:sp>
        <p:nvSpPr>
          <p:cNvPr id="138823" name="Freeform 583"/>
          <p:cNvSpPr>
            <a:spLocks/>
          </p:cNvSpPr>
          <p:nvPr/>
        </p:nvSpPr>
        <p:spPr bwMode="auto">
          <a:xfrm>
            <a:off x="1281228"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2" name="矩形 1"/>
          <p:cNvSpPr/>
          <p:nvPr/>
        </p:nvSpPr>
        <p:spPr>
          <a:xfrm>
            <a:off x="1893765" y="6093296"/>
            <a:ext cx="6423701" cy="461665"/>
          </a:xfrm>
          <a:prstGeom prst="rect">
            <a:avLst/>
          </a:prstGeom>
        </p:spPr>
        <p:txBody>
          <a:bodyPr wrap="square">
            <a:spAutoFit/>
          </a:bodyPr>
          <a:lstStyle/>
          <a:p>
            <a:pPr algn="ctr"/>
            <a:r>
              <a:rPr lang="zh-CN" altLang="zh-CN" sz="2400" b="1" dirty="0">
                <a:latin typeface="+mn-lt"/>
                <a:ea typeface="黑体" pitchFamily="2" charset="-122"/>
              </a:rPr>
              <a:t>数据链路层的地位</a:t>
            </a:r>
            <a:endParaRPr lang="zh-CN" altLang="en-US" sz="2400" b="1" dirty="0">
              <a:latin typeface="+mn-lt"/>
              <a:ea typeface="黑体" pitchFamily="2" charset="-122"/>
            </a:endParaRPr>
          </a:p>
        </p:txBody>
      </p:sp>
      <p:sp>
        <p:nvSpPr>
          <p:cNvPr id="578" name="矩形 577"/>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1</a:t>
            </a:r>
            <a:r>
              <a:rPr lang="en-US" altLang="zh-CN" sz="2000" b="1" dirty="0">
                <a:solidFill>
                  <a:schemeClr val="bg1"/>
                </a:solidFill>
                <a:latin typeface="+mn-lt"/>
                <a:ea typeface="黑体" pitchFamily="2" charset="-122"/>
              </a:rPr>
              <a:t> </a:t>
            </a:r>
            <a:r>
              <a:rPr lang="zh-CN" altLang="en-US" sz="2000" b="1" dirty="0">
                <a:solidFill>
                  <a:schemeClr val="bg1"/>
                </a:solidFill>
                <a:latin typeface="+mn-lt"/>
                <a:ea typeface="黑体" pitchFamily="2" charset="-122"/>
              </a:rPr>
              <a:t>到</a:t>
            </a:r>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2</a:t>
            </a:r>
            <a:r>
              <a:rPr lang="en-US" altLang="zh-CN" sz="2000" b="1" dirty="0">
                <a:solidFill>
                  <a:schemeClr val="bg1"/>
                </a:solidFill>
                <a:latin typeface="+mn-lt"/>
                <a:ea typeface="黑体" pitchFamily="2" charset="-122"/>
              </a:rPr>
              <a:t> </a:t>
            </a:r>
            <a:r>
              <a:rPr lang="zh-CN" altLang="zh-CN" sz="2000" b="1" dirty="0">
                <a:solidFill>
                  <a:schemeClr val="bg1"/>
                </a:solidFill>
                <a:latin typeface="+mn-lt"/>
                <a:ea typeface="黑体" pitchFamily="2" charset="-122"/>
              </a:rPr>
              <a:t>所经过的网络可以是多种的</a:t>
            </a:r>
            <a:endParaRPr lang="zh-CN" altLang="en-US" sz="2000" b="1" dirty="0">
              <a:solidFill>
                <a:schemeClr val="bg1"/>
              </a:solidFill>
              <a:latin typeface="+mn-lt"/>
              <a:ea typeface="黑体" pitchFamily="2" charset="-122"/>
            </a:endParaRPr>
          </a:p>
        </p:txBody>
      </p:sp>
    </p:spTree>
    <p:extLst>
      <p:ext uri="{BB962C8B-B14F-4D97-AF65-F5344CB8AC3E}">
        <p14:creationId xmlns:p14="http://schemas.microsoft.com/office/powerpoint/2010/main" val="3237955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76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138757"/>
                                        </p:tgtEl>
                                        <p:attrNameLst>
                                          <p:attrName>style.visibility</p:attrName>
                                        </p:attrNameLst>
                                      </p:cBhvr>
                                      <p:to>
                                        <p:strVal val="visible"/>
                                      </p:to>
                                    </p:set>
                                    <p:animEffect transition="in" filter="wipe(left)">
                                      <p:cBhvr>
                                        <p:cTn id="10" dur="500"/>
                                        <p:tgtEl>
                                          <p:spTgt spid="138757"/>
                                        </p:tgtEl>
                                      </p:cBhvr>
                                    </p:animEffect>
                                  </p:childTnLst>
                                </p:cTn>
                              </p:par>
                            </p:childTnLst>
                          </p:cTn>
                        </p:par>
                        <p:par>
                          <p:cTn id="11" fill="hold" nodeType="afterGroup">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138760"/>
                                        </p:tgtEl>
                                        <p:attrNameLst>
                                          <p:attrName>style.visibility</p:attrName>
                                        </p:attrNameLst>
                                      </p:cBhvr>
                                      <p:to>
                                        <p:strVal val="visible"/>
                                      </p:to>
                                    </p:set>
                                    <p:animEffect transition="in" filter="wipe(left)">
                                      <p:cBhvr>
                                        <p:cTn id="14" dur="500"/>
                                        <p:tgtEl>
                                          <p:spTgt spid="138760"/>
                                        </p:tgtEl>
                                      </p:cBhvr>
                                    </p:animEffect>
                                  </p:childTnLst>
                                </p:cTn>
                              </p:par>
                            </p:childTnLst>
                          </p:cTn>
                        </p:par>
                        <p:par>
                          <p:cTn id="15" fill="hold" nodeType="afterGroup">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138758"/>
                                        </p:tgtEl>
                                        <p:attrNameLst>
                                          <p:attrName>style.visibility</p:attrName>
                                        </p:attrNameLst>
                                      </p:cBhvr>
                                      <p:to>
                                        <p:strVal val="visible"/>
                                      </p:to>
                                    </p:set>
                                    <p:animEffect transition="in" filter="wipe(left)">
                                      <p:cBhvr>
                                        <p:cTn id="18" dur="500"/>
                                        <p:tgtEl>
                                          <p:spTgt spid="138758"/>
                                        </p:tgtEl>
                                      </p:cBhvr>
                                    </p:animEffect>
                                  </p:childTnLst>
                                </p:cTn>
                              </p:par>
                            </p:childTnLst>
                          </p:cTn>
                        </p:par>
                        <p:par>
                          <p:cTn id="19" fill="hold" nodeType="afterGroup">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138759"/>
                                        </p:tgtEl>
                                        <p:attrNameLst>
                                          <p:attrName>style.visibility</p:attrName>
                                        </p:attrNameLst>
                                      </p:cBhvr>
                                      <p:to>
                                        <p:strVal val="visible"/>
                                      </p:to>
                                    </p:set>
                                    <p:animEffect transition="in" filter="wipe(left)">
                                      <p:cBhvr>
                                        <p:cTn id="22" dur="500"/>
                                        <p:tgtEl>
                                          <p:spTgt spid="1387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822"/>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138827"/>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138823"/>
                                        </p:tgtEl>
                                        <p:attrNameLst>
                                          <p:attrName>style.visibility</p:attrName>
                                        </p:attrNameLst>
                                      </p:cBhvr>
                                      <p:to>
                                        <p:strVal val="visible"/>
                                      </p:to>
                                    </p:set>
                                    <p:animEffect transition="in" filter="wipe(left)">
                                      <p:cBhvr>
                                        <p:cTn id="33" dur="2000"/>
                                        <p:tgtEl>
                                          <p:spTgt spid="138823"/>
                                        </p:tgtEl>
                                      </p:cBhvr>
                                    </p:animEffec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7" grpId="0" animBg="1"/>
      <p:bldP spid="138758" grpId="0" animBg="1"/>
      <p:bldP spid="138759" grpId="0" animBg="1"/>
      <p:bldP spid="138760" grpId="0" animBg="1"/>
      <p:bldP spid="138761" grpId="0"/>
      <p:bldP spid="138822" grpId="0"/>
      <p:bldP spid="138823" grpId="0" animBg="1"/>
      <p:bldP spid="5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a:extLst>
              <a:ext uri="{FF2B5EF4-FFF2-40B4-BE49-F238E27FC236}">
                <a16:creationId xmlns:a16="http://schemas.microsoft.com/office/drawing/2014/main" id="{C5BF2703-8234-42BB-A6CC-2525AC41B253}"/>
              </a:ext>
            </a:extLst>
          </p:cNvPr>
          <p:cNvSpPr>
            <a:spLocks noGrp="1" noChangeArrowheads="1"/>
          </p:cNvSpPr>
          <p:nvPr>
            <p:ph type="title"/>
          </p:nvPr>
        </p:nvSpPr>
        <p:spPr bwMode="auto">
          <a:xfrm>
            <a:off x="1639889" y="188640"/>
            <a:ext cx="7129535"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b="1" dirty="0"/>
              <a:t>常用的生成多项式</a:t>
            </a:r>
          </a:p>
        </p:txBody>
      </p:sp>
      <p:sp>
        <p:nvSpPr>
          <p:cNvPr id="437251" name="Rectangle 3">
            <a:extLst>
              <a:ext uri="{FF2B5EF4-FFF2-40B4-BE49-F238E27FC236}">
                <a16:creationId xmlns:a16="http://schemas.microsoft.com/office/drawing/2014/main" id="{6E691829-6AF1-48D2-BA89-9802664BBB62}"/>
              </a:ext>
            </a:extLst>
          </p:cNvPr>
          <p:cNvSpPr>
            <a:spLocks noGrp="1" noChangeArrowheads="1"/>
          </p:cNvSpPr>
          <p:nvPr>
            <p:ph type="body" idx="1"/>
          </p:nvPr>
        </p:nvSpPr>
        <p:spPr bwMode="auto">
          <a:xfrm>
            <a:off x="920552" y="1412776"/>
            <a:ext cx="8147248" cy="45371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zh-CN" b="1" dirty="0">
                <a:latin typeface="Times New Roman" panose="02020603050405020304" pitchFamily="18" charset="0"/>
                <a:cs typeface="Times New Roman" panose="02020603050405020304" pitchFamily="18" charset="0"/>
              </a:rPr>
              <a:t>CRC-12：   G(x)=</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12</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11</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3</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+x+1</a:t>
            </a:r>
          </a:p>
          <a:p>
            <a:pPr>
              <a:spcBef>
                <a:spcPct val="50000"/>
              </a:spcBef>
            </a:pPr>
            <a:r>
              <a:rPr lang="en-US" altLang="zh-CN" b="1" dirty="0">
                <a:latin typeface="Times New Roman" panose="02020603050405020304" pitchFamily="18" charset="0"/>
                <a:cs typeface="Times New Roman" panose="02020603050405020304" pitchFamily="18" charset="0"/>
              </a:rPr>
              <a:t>CRC-16：</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G(x)=</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16</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15</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+1</a:t>
            </a:r>
          </a:p>
          <a:p>
            <a:pPr>
              <a:spcBef>
                <a:spcPct val="50000"/>
              </a:spcBef>
            </a:pPr>
            <a:r>
              <a:rPr lang="en-US" altLang="zh-CN" b="1" dirty="0">
                <a:latin typeface="Times New Roman" panose="02020603050405020304" pitchFamily="18" charset="0"/>
                <a:cs typeface="Times New Roman" panose="02020603050405020304" pitchFamily="18" charset="0"/>
              </a:rPr>
              <a:t>CRC-CCITT：G(x)=</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16</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12</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5</a:t>
            </a:r>
            <a:r>
              <a:rPr lang="en-US" altLang="zh-CN" sz="3600" dirty="0">
                <a:latin typeface="Times New Roman" panose="02020603050405020304" pitchFamily="18" charset="0"/>
                <a:cs typeface="Times New Roman" panose="02020603050405020304" pitchFamily="18" charset="0"/>
              </a:rPr>
              <a:t>+1</a:t>
            </a:r>
          </a:p>
          <a:p>
            <a:pPr>
              <a:spcBef>
                <a:spcPct val="50000"/>
              </a:spcBef>
            </a:pPr>
            <a:r>
              <a:rPr lang="en-US" altLang="zh-CN" b="1" dirty="0">
                <a:latin typeface="Times New Roman" panose="02020603050405020304" pitchFamily="18" charset="0"/>
                <a:cs typeface="Times New Roman" panose="02020603050405020304" pitchFamily="18" charset="0"/>
              </a:rPr>
              <a:t>CRC-32：   G(x)=</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32</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26</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23</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22</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16    </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12</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11</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10</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8</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7</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5</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4</a:t>
            </a:r>
            <a:r>
              <a:rPr lang="en-US" altLang="zh-CN" sz="3600" dirty="0">
                <a:latin typeface="Times New Roman" panose="02020603050405020304" pitchFamily="18" charset="0"/>
                <a:cs typeface="Times New Roman" panose="02020603050405020304" pitchFamily="18" charset="0"/>
              </a:rPr>
              <a:t>+x</a:t>
            </a:r>
            <a:r>
              <a:rPr lang="en-US" altLang="zh-CN" sz="3600" baseline="30000" dirty="0">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+x+1</a:t>
            </a:r>
            <a:endParaRPr lang="zh-CN" alt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en-US" sz="2800" dirty="0"/>
              <a:t>仅用循环冗余检验 </a:t>
            </a:r>
            <a:r>
              <a:rPr lang="en-US" altLang="zh-CN" sz="2800" dirty="0"/>
              <a:t>CRC </a:t>
            </a:r>
            <a:r>
              <a:rPr lang="zh-CN" altLang="en-US" sz="2800" dirty="0"/>
              <a:t>差错检测技术只能做到</a:t>
            </a:r>
            <a:r>
              <a:rPr lang="zh-CN" altLang="en-US" sz="2800" dirty="0">
                <a:solidFill>
                  <a:srgbClr val="FF0000"/>
                </a:solidFill>
              </a:rPr>
              <a:t>无差错接受 </a:t>
            </a:r>
            <a:r>
              <a:rPr lang="en-US" altLang="zh-CN" sz="2800" dirty="0"/>
              <a:t>(accept)</a:t>
            </a:r>
            <a:r>
              <a:rPr lang="zh-CN" altLang="en-US" sz="2800" dirty="0"/>
              <a:t>。</a:t>
            </a:r>
          </a:p>
          <a:p>
            <a:pPr algn="just"/>
            <a:r>
              <a:rPr lang="zh-CN" altLang="en-US" sz="2800" dirty="0">
                <a:solidFill>
                  <a:srgbClr val="00B050"/>
                </a:solidFill>
              </a:rPr>
              <a:t>“无差错接受”是指：“凡是接受的帧（即不包括丢弃的帧），我们都能以非常接近于 </a:t>
            </a:r>
            <a:r>
              <a:rPr lang="en-US" altLang="zh-CN" sz="2800" dirty="0">
                <a:solidFill>
                  <a:srgbClr val="00B050"/>
                </a:solidFill>
              </a:rPr>
              <a:t>1 </a:t>
            </a:r>
            <a:r>
              <a:rPr lang="zh-CN" altLang="en-US" sz="2800" dirty="0">
                <a:solidFill>
                  <a:srgbClr val="00B050"/>
                </a:solidFill>
              </a:rPr>
              <a:t>的概率认为这些帧在传输过程中没有产生差错”。</a:t>
            </a:r>
          </a:p>
          <a:p>
            <a:pPr algn="just"/>
            <a:r>
              <a:rPr lang="zh-CN" altLang="en-US" sz="2800" dirty="0"/>
              <a:t>也就是说：“凡是接收端数据链路层接受的帧都没有传输差错”（有差错的帧就丢弃而不接受）。</a:t>
            </a:r>
          </a:p>
          <a:p>
            <a:pPr algn="just"/>
            <a:r>
              <a:rPr lang="zh-CN" altLang="en-US" sz="2800" dirty="0">
                <a:solidFill>
                  <a:srgbClr val="FF0000"/>
                </a:solidFill>
              </a:rPr>
              <a:t>要做到“可靠传输”（即发送什么就收到什么）就必须再加上确认和重传机制。</a:t>
            </a:r>
            <a:r>
              <a:rPr lang="zh-CN" altLang="en-US" sz="2800" dirty="0">
                <a:solidFill>
                  <a:srgbClr val="C00000"/>
                </a:solidFill>
              </a:rPr>
              <a:t>  </a:t>
            </a:r>
          </a:p>
        </p:txBody>
      </p:sp>
    </p:spTree>
    <p:extLst>
      <p:ext uri="{BB962C8B-B14F-4D97-AF65-F5344CB8AC3E}">
        <p14:creationId xmlns:p14="http://schemas.microsoft.com/office/powerpoint/2010/main" val="1121827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dirty="0"/>
              <a:t>应当注意 </a:t>
            </a:r>
          </a:p>
        </p:txBody>
      </p:sp>
      <p:sp>
        <p:nvSpPr>
          <p:cNvPr id="1495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zh-CN" dirty="0"/>
              <a:t>应当明确，</a:t>
            </a:r>
            <a:r>
              <a:rPr lang="zh-CN" altLang="zh-CN" dirty="0">
                <a:solidFill>
                  <a:srgbClr val="FF0000"/>
                </a:solidFill>
              </a:rPr>
              <a:t>“无比特差错”与“无传输差错”</a:t>
            </a:r>
            <a:r>
              <a:rPr lang="zh-CN" altLang="en-US" dirty="0">
                <a:solidFill>
                  <a:srgbClr val="FF0000"/>
                </a:solidFill>
              </a:rPr>
              <a:t>是</a:t>
            </a:r>
            <a:r>
              <a:rPr lang="zh-CN" altLang="zh-CN" dirty="0">
                <a:solidFill>
                  <a:srgbClr val="FF0000"/>
                </a:solidFill>
              </a:rPr>
              <a:t>不</a:t>
            </a:r>
            <a:r>
              <a:rPr lang="zh-CN" altLang="en-US" dirty="0">
                <a:solidFill>
                  <a:srgbClr val="FF0000"/>
                </a:solidFill>
              </a:rPr>
              <a:t>同</a:t>
            </a:r>
            <a:r>
              <a:rPr lang="zh-CN" altLang="zh-CN" dirty="0">
                <a:solidFill>
                  <a:srgbClr val="FF0000"/>
                </a:solidFill>
              </a:rPr>
              <a:t>的概念。</a:t>
            </a:r>
            <a:endParaRPr lang="en-US" altLang="zh-CN" dirty="0">
              <a:solidFill>
                <a:srgbClr val="FF0000"/>
              </a:solidFill>
            </a:endParaRPr>
          </a:p>
          <a:p>
            <a:pPr algn="just"/>
            <a:r>
              <a:rPr lang="zh-CN" altLang="zh-CN" dirty="0">
                <a:solidFill>
                  <a:srgbClr val="00B050"/>
                </a:solidFill>
              </a:rPr>
              <a:t>在数据链路层使用</a:t>
            </a:r>
            <a:r>
              <a:rPr lang="en-US" altLang="zh-CN" dirty="0">
                <a:solidFill>
                  <a:srgbClr val="00B050"/>
                </a:solidFill>
              </a:rPr>
              <a:t> CRC </a:t>
            </a:r>
            <a:r>
              <a:rPr lang="zh-CN" altLang="zh-CN" dirty="0">
                <a:solidFill>
                  <a:srgbClr val="00B050"/>
                </a:solidFill>
              </a:rPr>
              <a:t>检验，能够实现无比特差错的传输，但这还不是可靠传输。</a:t>
            </a:r>
            <a:endParaRPr lang="en-US" altLang="zh-CN" dirty="0">
              <a:solidFill>
                <a:srgbClr val="00B050"/>
              </a:solidFill>
            </a:endParaRPr>
          </a:p>
          <a:p>
            <a:pPr algn="just"/>
            <a:r>
              <a:rPr lang="zh-CN" altLang="zh-CN" dirty="0"/>
              <a:t>本章介绍的数据链路层协议都不是可靠传输的协议。</a:t>
            </a:r>
            <a:endParaRPr lang="en-US" altLang="zh-CN" dirty="0">
              <a:solidFill>
                <a:srgbClr val="0000FF"/>
              </a:solidFill>
            </a:endParaRPr>
          </a:p>
          <a:p>
            <a:pPr algn="just"/>
            <a:endParaRPr lang="zh-CN" altLang="zh-CN" dirty="0"/>
          </a:p>
          <a:p>
            <a:pPr algn="just"/>
            <a:endParaRPr lang="zh-CN" altLang="en-US" dirty="0">
              <a:solidFill>
                <a:srgbClr val="C00000"/>
              </a:solidFill>
            </a:endParaRPr>
          </a:p>
        </p:txBody>
      </p:sp>
    </p:spTree>
    <p:extLst>
      <p:ext uri="{BB962C8B-B14F-4D97-AF65-F5344CB8AC3E}">
        <p14:creationId xmlns:p14="http://schemas.microsoft.com/office/powerpoint/2010/main" val="233266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下列关于循环冗余校验的说法中</a:t>
            </a:r>
            <a:r>
              <a:rPr lang="en-US" altLang="zh-CN" sz="2800" dirty="0"/>
              <a:t>,()</a:t>
            </a:r>
            <a:r>
              <a:rPr lang="zh-CN" altLang="en-US" sz="2800" dirty="0"/>
              <a:t>是错误的。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000" dirty="0"/>
              <a:t>带</a:t>
            </a:r>
            <a:r>
              <a:rPr lang="en-US" altLang="zh-CN" sz="2000" dirty="0"/>
              <a:t>r</a:t>
            </a:r>
            <a:r>
              <a:rPr lang="zh-CN" altLang="en-US" sz="2000" dirty="0"/>
              <a:t>个校验位的多项式编码可以检测到所有长度小于等于</a:t>
            </a:r>
            <a:r>
              <a:rPr lang="en-US" altLang="zh-CN" sz="2000" dirty="0"/>
              <a:t>r</a:t>
            </a:r>
            <a:r>
              <a:rPr lang="zh-CN" altLang="en-US" sz="2000" dirty="0"/>
              <a:t>的突发性错误</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000" dirty="0"/>
              <a:t>通信双方可以无须商定就直接使用多项式编码</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000" dirty="0"/>
              <a:t>CRC</a:t>
            </a:r>
            <a:r>
              <a:rPr lang="zh-CN" altLang="en-US" sz="2000" dirty="0"/>
              <a:t>校验可以使用硬件来完成</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a:t>有一些特殊的多项式</a:t>
            </a:r>
            <a:r>
              <a:rPr lang="en-US" altLang="zh-CN" sz="2000" dirty="0"/>
              <a:t>,</a:t>
            </a:r>
            <a:r>
              <a:rPr lang="zh-CN" altLang="en-US" sz="2000" dirty="0"/>
              <a:t>因为其有很好的特性</a:t>
            </a:r>
            <a:r>
              <a:rPr lang="en-US" altLang="zh-CN" sz="2000" dirty="0"/>
              <a:t>,</a:t>
            </a:r>
            <a:r>
              <a:rPr lang="zh-CN" altLang="en-US" sz="2000" dirty="0"/>
              <a:t>而成了国际标准</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35440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2600" y="2492896"/>
            <a:ext cx="8054192" cy="856680"/>
          </a:xfrm>
          <a:prstGeom prst="rect">
            <a:avLst/>
          </a:prstGeom>
        </p:spPr>
      </p:pic>
    </p:spTree>
    <p:extLst>
      <p:ext uri="{BB962C8B-B14F-4D97-AF65-F5344CB8AC3E}">
        <p14:creationId xmlns:p14="http://schemas.microsoft.com/office/powerpoint/2010/main" val="185871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zh-CN" dirty="0"/>
              <a:t>点对点协议</a:t>
            </a:r>
            <a:r>
              <a:rPr lang="en-US" altLang="zh-CN" dirty="0"/>
              <a:t> PPP</a:t>
            </a:r>
            <a:endParaRPr lang="zh-CN" altLang="en-US" dirty="0"/>
          </a:p>
        </p:txBody>
      </p:sp>
      <p:sp>
        <p:nvSpPr>
          <p:cNvPr id="3" name="内容占位符 2"/>
          <p:cNvSpPr>
            <a:spLocks noGrp="1"/>
          </p:cNvSpPr>
          <p:nvPr>
            <p:ph idx="1"/>
          </p:nvPr>
        </p:nvSpPr>
        <p:spPr/>
        <p:txBody>
          <a:bodyPr/>
          <a:lstStyle/>
          <a:p>
            <a:r>
              <a:rPr lang="en-US" altLang="zh-CN" dirty="0"/>
              <a:t>3.2.1  PPP </a:t>
            </a:r>
            <a:r>
              <a:rPr lang="zh-CN" altLang="zh-CN" dirty="0"/>
              <a:t>协议的特点</a:t>
            </a:r>
          </a:p>
          <a:p>
            <a:r>
              <a:rPr lang="en-US" altLang="zh-CN" dirty="0"/>
              <a:t>3.2.2  PPP </a:t>
            </a:r>
            <a:r>
              <a:rPr lang="zh-CN" altLang="zh-CN" dirty="0"/>
              <a:t>协议的帧格式</a:t>
            </a:r>
          </a:p>
          <a:p>
            <a:r>
              <a:rPr lang="en-US" altLang="zh-CN" dirty="0"/>
              <a:t>3.2.3  PPP </a:t>
            </a:r>
            <a:r>
              <a:rPr lang="zh-CN" altLang="zh-CN" dirty="0"/>
              <a:t>协议的工作状态</a:t>
            </a:r>
          </a:p>
        </p:txBody>
      </p:sp>
    </p:spTree>
    <p:extLst>
      <p:ext uri="{BB962C8B-B14F-4D97-AF65-F5344CB8AC3E}">
        <p14:creationId xmlns:p14="http://schemas.microsoft.com/office/powerpoint/2010/main" val="228549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a:t>3.2.1  PPP </a:t>
            </a:r>
            <a:r>
              <a:rPr lang="zh-CN" altLang="en-US" dirty="0"/>
              <a:t>协议的特点 </a:t>
            </a:r>
          </a:p>
        </p:txBody>
      </p:sp>
      <p:sp>
        <p:nvSpPr>
          <p:cNvPr id="190467" name="Rectangle 3"/>
          <p:cNvSpPr>
            <a:spLocks noGrp="1" noChangeArrowheads="1"/>
          </p:cNvSpPr>
          <p:nvPr>
            <p:ph idx="1"/>
          </p:nvPr>
        </p:nvSpPr>
        <p:spPr/>
        <p:txBody>
          <a:bodyPr/>
          <a:lstStyle/>
          <a:p>
            <a:r>
              <a:rPr lang="zh-CN" altLang="zh-CN" dirty="0"/>
              <a:t>对于点对点的链路</a:t>
            </a:r>
            <a:r>
              <a:rPr lang="zh-CN" altLang="en-US" dirty="0"/>
              <a:t>，</a:t>
            </a:r>
            <a:r>
              <a:rPr lang="zh-CN" altLang="zh-CN" dirty="0">
                <a:solidFill>
                  <a:srgbClr val="00B050"/>
                </a:solidFill>
              </a:rPr>
              <a:t>目前使用得最广泛的数据链路层协议</a:t>
            </a:r>
            <a:r>
              <a:rPr lang="zh-CN" altLang="en-US" dirty="0">
                <a:solidFill>
                  <a:srgbClr val="00B050"/>
                </a:solidFill>
              </a:rPr>
              <a:t>是点对点协议 </a:t>
            </a:r>
            <a:r>
              <a:rPr lang="en-US" altLang="zh-CN" dirty="0">
                <a:solidFill>
                  <a:srgbClr val="00B050"/>
                </a:solidFill>
              </a:rPr>
              <a:t>PPP (Point-to-Point Protocol)</a:t>
            </a:r>
            <a:r>
              <a:rPr lang="zh-CN" altLang="en-US" dirty="0">
                <a:solidFill>
                  <a:srgbClr val="00B050"/>
                </a:solidFill>
              </a:rPr>
              <a:t>。</a:t>
            </a:r>
            <a:endParaRPr lang="en-US" altLang="zh-CN" dirty="0">
              <a:solidFill>
                <a:srgbClr val="00B050"/>
              </a:solidFill>
            </a:endParaRPr>
          </a:p>
          <a:p>
            <a:r>
              <a:rPr lang="zh-CN" altLang="en-US" dirty="0">
                <a:solidFill>
                  <a:srgbClr val="00B050"/>
                </a:solidFill>
              </a:rPr>
              <a:t>用户使用拨号电话线接入互联网时，</a:t>
            </a:r>
            <a:r>
              <a:rPr lang="en-US" altLang="zh-CN" dirty="0">
                <a:solidFill>
                  <a:srgbClr val="00B050"/>
                </a:solidFill>
              </a:rPr>
              <a:t> </a:t>
            </a:r>
            <a:r>
              <a:rPr lang="zh-CN" altLang="zh-CN" dirty="0">
                <a:solidFill>
                  <a:srgbClr val="00B050"/>
                </a:solidFill>
              </a:rPr>
              <a:t>用户计算机和</a:t>
            </a:r>
            <a:r>
              <a:rPr lang="en-US" altLang="zh-CN" dirty="0">
                <a:solidFill>
                  <a:srgbClr val="00B050"/>
                </a:solidFill>
              </a:rPr>
              <a:t> ISP </a:t>
            </a:r>
            <a:r>
              <a:rPr lang="zh-CN" altLang="zh-CN" dirty="0">
                <a:solidFill>
                  <a:srgbClr val="00B050"/>
                </a:solidFill>
              </a:rPr>
              <a:t>进行通信时所使用的数据链路层协议就是</a:t>
            </a:r>
            <a:r>
              <a:rPr lang="en-US" altLang="zh-CN" dirty="0">
                <a:solidFill>
                  <a:srgbClr val="00B050"/>
                </a:solidFill>
              </a:rPr>
              <a:t> PPP </a:t>
            </a:r>
            <a:r>
              <a:rPr lang="zh-CN" altLang="zh-CN" dirty="0">
                <a:solidFill>
                  <a:srgbClr val="00B050"/>
                </a:solidFill>
              </a:rPr>
              <a:t>协议</a:t>
            </a:r>
            <a:r>
              <a:rPr lang="zh-CN" altLang="en-US" dirty="0">
                <a:solidFill>
                  <a:srgbClr val="00B050"/>
                </a:solidFill>
              </a:rPr>
              <a:t>。</a:t>
            </a:r>
            <a:endParaRPr lang="en-US" altLang="zh-CN" dirty="0">
              <a:solidFill>
                <a:srgbClr val="00B050"/>
              </a:solidFill>
            </a:endParaRPr>
          </a:p>
          <a:p>
            <a:r>
              <a:rPr lang="en-US" altLang="zh-CN" dirty="0"/>
              <a:t>PPP </a:t>
            </a:r>
            <a:r>
              <a:rPr lang="zh-CN" altLang="zh-CN" dirty="0"/>
              <a:t>协议在</a:t>
            </a:r>
            <a:r>
              <a:rPr lang="en-US" altLang="zh-CN" dirty="0"/>
              <a:t>1994</a:t>
            </a:r>
            <a:r>
              <a:rPr lang="zh-CN" altLang="zh-CN" dirty="0"/>
              <a:t>年就已成为互联网的正式标准</a:t>
            </a:r>
            <a:r>
              <a:rPr lang="zh-CN" altLang="en-US" dirty="0"/>
              <a:t>。</a:t>
            </a:r>
            <a:endParaRPr lang="en-US" altLang="zh-CN" dirty="0"/>
          </a:p>
        </p:txBody>
      </p:sp>
    </p:spTree>
    <p:extLst>
      <p:ext uri="{BB962C8B-B14F-4D97-AF65-F5344CB8AC3E}">
        <p14:creationId xmlns:p14="http://schemas.microsoft.com/office/powerpoint/2010/main" val="1991593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a:t>3.2.1  PPP </a:t>
            </a:r>
            <a:r>
              <a:rPr lang="zh-CN" altLang="en-US" dirty="0"/>
              <a:t>协议的特点 </a:t>
            </a:r>
          </a:p>
        </p:txBody>
      </p:sp>
      <p:sp>
        <p:nvSpPr>
          <p:cNvPr id="190467" name="Rectangle 3"/>
          <p:cNvSpPr>
            <a:spLocks noGrp="1" noChangeArrowheads="1"/>
          </p:cNvSpPr>
          <p:nvPr>
            <p:ph idx="1"/>
          </p:nvPr>
        </p:nvSpPr>
        <p:spPr/>
        <p:txBody>
          <a:bodyPr/>
          <a:lstStyle/>
          <a:p>
            <a:pPr>
              <a:spcBef>
                <a:spcPct val="50000"/>
              </a:spcBef>
            </a:pPr>
            <a:r>
              <a:rPr lang="en-US" altLang="zh-CN" sz="2800" dirty="0"/>
              <a:t>PPP</a:t>
            </a:r>
            <a:r>
              <a:rPr lang="zh-CN" altLang="en-US" sz="2800" dirty="0"/>
              <a:t>（</a:t>
            </a:r>
            <a:r>
              <a:rPr lang="en-US" altLang="zh-CN" sz="2800" dirty="0"/>
              <a:t>Point-to-Point Protocol </a:t>
            </a:r>
            <a:r>
              <a:rPr lang="zh-CN" altLang="en-US" sz="2800" dirty="0"/>
              <a:t>点对点协议）是为在</a:t>
            </a:r>
            <a:r>
              <a:rPr lang="zh-CN" altLang="en-US" sz="2800" dirty="0">
                <a:solidFill>
                  <a:srgbClr val="FF0000"/>
                </a:solidFill>
              </a:rPr>
              <a:t>同等单元</a:t>
            </a:r>
            <a:r>
              <a:rPr lang="zh-CN" altLang="en-US" sz="2800" dirty="0"/>
              <a:t>之间传输数据包这样的简单链路设计的数据链路层协议。</a:t>
            </a:r>
            <a:r>
              <a:rPr lang="zh-CN" altLang="en-US" sz="2800" dirty="0">
                <a:solidFill>
                  <a:srgbClr val="00B050"/>
                </a:solidFill>
              </a:rPr>
              <a:t>这种链路提供全双工操作，并按照顺序传递数据包。</a:t>
            </a:r>
            <a:endParaRPr lang="en-US" altLang="zh-CN" sz="2800" dirty="0">
              <a:solidFill>
                <a:srgbClr val="00B050"/>
              </a:solidFill>
            </a:endParaRPr>
          </a:p>
          <a:p>
            <a:pPr>
              <a:spcBef>
                <a:spcPct val="50000"/>
              </a:spcBef>
            </a:pPr>
            <a:r>
              <a:rPr lang="zh-CN" altLang="en-US" sz="2800" dirty="0"/>
              <a:t>设计目的</a:t>
            </a:r>
            <a:r>
              <a:rPr lang="zh-CN" altLang="en-US" sz="2800" dirty="0">
                <a:solidFill>
                  <a:srgbClr val="00B050"/>
                </a:solidFill>
              </a:rPr>
              <a:t>主要是用来通过拨号或专线方式建立点对点连接发送数据，</a:t>
            </a:r>
            <a:r>
              <a:rPr lang="zh-CN" altLang="en-US" sz="2800" dirty="0"/>
              <a:t>使其成为各种主机、网桥和路由器之间简单连接的一种共通的解决方案。</a:t>
            </a:r>
          </a:p>
          <a:p>
            <a:endParaRPr lang="en-US" altLang="zh-CN" sz="2800" dirty="0"/>
          </a:p>
        </p:txBody>
      </p:sp>
      <p:pic>
        <p:nvPicPr>
          <p:cNvPr id="7170" name="Picture 2" descr="https://imgconvert.csdnimg.cn/aHR0cDovL3BpYy5jeHluYi5jbi8yMDIwMDUyMDEwMTQzOC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44" y="5051548"/>
            <a:ext cx="8534400"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078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lgn="ctr"/>
            <a:r>
              <a:rPr lang="zh-CN" altLang="en-US" sz="4000" dirty="0"/>
              <a:t>用户到 </a:t>
            </a:r>
            <a:r>
              <a:rPr lang="en-US" altLang="zh-CN" sz="4000" dirty="0"/>
              <a:t>ISP </a:t>
            </a:r>
            <a:r>
              <a:rPr lang="zh-CN" altLang="en-US" sz="4000" dirty="0"/>
              <a:t>的链路使用 </a:t>
            </a:r>
            <a:r>
              <a:rPr lang="en-US" altLang="zh-CN" sz="4000" dirty="0"/>
              <a:t>PPP </a:t>
            </a:r>
            <a:r>
              <a:rPr lang="zh-CN" altLang="en-US" sz="4000" dirty="0"/>
              <a:t>协议 </a:t>
            </a:r>
          </a:p>
        </p:txBody>
      </p:sp>
      <p:grpSp>
        <p:nvGrpSpPr>
          <p:cNvPr id="2" name="组合 1"/>
          <p:cNvGrpSpPr/>
          <p:nvPr/>
        </p:nvGrpSpPr>
        <p:grpSpPr>
          <a:xfrm>
            <a:off x="261778" y="1916832"/>
            <a:ext cx="9558149" cy="3065165"/>
            <a:chOff x="261778" y="1916832"/>
            <a:chExt cx="9558149" cy="3065165"/>
          </a:xfrm>
        </p:grpSpPr>
        <p:sp>
          <p:nvSpPr>
            <p:cNvPr id="192565" name="Line 53"/>
            <p:cNvSpPr>
              <a:spLocks noChangeShapeType="1"/>
            </p:cNvSpPr>
            <p:nvPr/>
          </p:nvSpPr>
          <p:spPr bwMode="auto">
            <a:xfrm>
              <a:off x="1052512" y="4725119"/>
              <a:ext cx="436827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66" name="Oval 54"/>
            <p:cNvSpPr>
              <a:spLocks noChangeArrowheads="1"/>
            </p:cNvSpPr>
            <p:nvPr/>
          </p:nvSpPr>
          <p:spPr bwMode="auto">
            <a:xfrm>
              <a:off x="2691475" y="1916832"/>
              <a:ext cx="1014677" cy="2520950"/>
            </a:xfrm>
            <a:prstGeom prst="ellipse">
              <a:avLst/>
            </a:prstGeom>
            <a:solidFill>
              <a:srgbClr val="CCFF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92567" name="Text Box 55"/>
            <p:cNvSpPr txBox="1">
              <a:spLocks noChangeArrowheads="1"/>
            </p:cNvSpPr>
            <p:nvPr/>
          </p:nvSpPr>
          <p:spPr bwMode="auto">
            <a:xfrm>
              <a:off x="261778" y="2721446"/>
              <a:ext cx="4940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用</a:t>
              </a:r>
            </a:p>
            <a:p>
              <a:endParaRPr kumimoji="1" lang="zh-CN" altLang="en-US" sz="2400" b="1" dirty="0">
                <a:solidFill>
                  <a:srgbClr val="000099"/>
                </a:solidFill>
                <a:latin typeface="+mn-lt"/>
                <a:ea typeface="黑体" pitchFamily="2" charset="-122"/>
              </a:endParaRPr>
            </a:p>
            <a:p>
              <a:r>
                <a:rPr kumimoji="1" lang="zh-CN" altLang="en-US" sz="2400" b="1" dirty="0">
                  <a:solidFill>
                    <a:srgbClr val="000099"/>
                  </a:solidFill>
                  <a:latin typeface="+mn-lt"/>
                  <a:ea typeface="黑体" pitchFamily="2" charset="-122"/>
                </a:rPr>
                <a:t>户</a:t>
              </a:r>
            </a:p>
          </p:txBody>
        </p:sp>
        <p:sp>
          <p:nvSpPr>
            <p:cNvPr id="192568" name="Text Box 56"/>
            <p:cNvSpPr txBox="1">
              <a:spLocks noChangeArrowheads="1"/>
            </p:cNvSpPr>
            <p:nvPr/>
          </p:nvSpPr>
          <p:spPr bwMode="auto">
            <a:xfrm>
              <a:off x="8397743" y="2865462"/>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至互联网</a:t>
              </a:r>
              <a:endParaRPr kumimoji="1" lang="zh-CN" altLang="en-US" sz="2400" b="1" dirty="0">
                <a:solidFill>
                  <a:srgbClr val="00FF00"/>
                </a:solidFill>
                <a:latin typeface="+mn-lt"/>
                <a:ea typeface="黑体" pitchFamily="2" charset="-122"/>
              </a:endParaRPr>
            </a:p>
          </p:txBody>
        </p:sp>
        <p:sp>
          <p:nvSpPr>
            <p:cNvPr id="192570"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92571" name="Text Box 59"/>
            <p:cNvSpPr txBox="1">
              <a:spLocks noChangeArrowheads="1"/>
            </p:cNvSpPr>
            <p:nvPr/>
          </p:nvSpPr>
          <p:spPr bwMode="auto">
            <a:xfrm>
              <a:off x="5385048" y="2174007"/>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itchFamily="2" charset="-122"/>
                </a:rPr>
                <a:t>已向互联网管理机构</a:t>
              </a:r>
            </a:p>
            <a:p>
              <a:pPr algn="ctr"/>
              <a:r>
                <a:rPr kumimoji="1" lang="zh-CN" altLang="en-US" sz="2000" b="1" dirty="0">
                  <a:solidFill>
                    <a:srgbClr val="000099"/>
                  </a:solidFill>
                  <a:latin typeface="+mn-lt"/>
                  <a:ea typeface="黑体" pitchFamily="2" charset="-122"/>
                </a:rPr>
                <a:t>申请到一批 </a:t>
              </a:r>
              <a:r>
                <a:rPr kumimoji="1" lang="en-US" altLang="zh-CN" sz="2000" b="1" dirty="0">
                  <a:solidFill>
                    <a:srgbClr val="000099"/>
                  </a:solidFill>
                  <a:latin typeface="+mn-lt"/>
                  <a:ea typeface="黑体" pitchFamily="2" charset="-122"/>
                </a:rPr>
                <a:t>IP </a:t>
              </a:r>
              <a:r>
                <a:rPr kumimoji="1" lang="zh-CN" altLang="en-US" sz="2000" b="1" dirty="0">
                  <a:solidFill>
                    <a:srgbClr val="000099"/>
                  </a:solidFill>
                  <a:latin typeface="+mn-lt"/>
                  <a:ea typeface="黑体" pitchFamily="2" charset="-122"/>
                </a:rPr>
                <a:t>地址</a:t>
              </a:r>
            </a:p>
          </p:txBody>
        </p:sp>
        <p:sp>
          <p:nvSpPr>
            <p:cNvPr id="192572" name="Text Box 60"/>
            <p:cNvSpPr txBox="1">
              <a:spLocks noChangeArrowheads="1"/>
            </p:cNvSpPr>
            <p:nvPr/>
          </p:nvSpPr>
          <p:spPr bwMode="auto">
            <a:xfrm>
              <a:off x="6387306" y="3056657"/>
              <a:ext cx="67999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itchFamily="2" charset="-122"/>
                </a:rPr>
                <a:t>ISP</a:t>
              </a:r>
            </a:p>
          </p:txBody>
        </p:sp>
        <p:sp>
          <p:nvSpPr>
            <p:cNvPr id="192573" name="Freeform 61"/>
            <p:cNvSpPr>
              <a:spLocks/>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571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92578" name="Line 66"/>
            <p:cNvSpPr>
              <a:spLocks noChangeShapeType="1"/>
            </p:cNvSpPr>
            <p:nvPr/>
          </p:nvSpPr>
          <p:spPr bwMode="auto">
            <a:xfrm>
              <a:off x="1052512" y="2277195"/>
              <a:ext cx="4368271" cy="288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79" name="Text Box 67"/>
            <p:cNvSpPr txBox="1">
              <a:spLocks noChangeArrowheads="1"/>
            </p:cNvSpPr>
            <p:nvPr/>
          </p:nvSpPr>
          <p:spPr bwMode="auto">
            <a:xfrm>
              <a:off x="2648744" y="2897907"/>
              <a:ext cx="111280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itchFamily="2" charset="-122"/>
                </a:rPr>
                <a:t>接入网</a:t>
              </a:r>
            </a:p>
          </p:txBody>
        </p:sp>
        <p:sp>
          <p:nvSpPr>
            <p:cNvPr id="192580" name="Line 68"/>
            <p:cNvSpPr>
              <a:spLocks noChangeShapeType="1"/>
            </p:cNvSpPr>
            <p:nvPr/>
          </p:nvSpPr>
          <p:spPr bwMode="auto">
            <a:xfrm>
              <a:off x="1052512" y="2782020"/>
              <a:ext cx="4368271" cy="1428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81" name="Line 69"/>
            <p:cNvSpPr>
              <a:spLocks noChangeShapeType="1"/>
            </p:cNvSpPr>
            <p:nvPr/>
          </p:nvSpPr>
          <p:spPr bwMode="auto">
            <a:xfrm>
              <a:off x="1052512" y="3285257"/>
              <a:ext cx="436827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82" name="Line 70"/>
            <p:cNvSpPr>
              <a:spLocks noChangeShapeType="1"/>
            </p:cNvSpPr>
            <p:nvPr/>
          </p:nvSpPr>
          <p:spPr bwMode="auto">
            <a:xfrm flipV="1">
              <a:off x="1052513" y="3577357"/>
              <a:ext cx="4387189" cy="139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83" name="Line 71"/>
            <p:cNvSpPr>
              <a:spLocks noChangeShapeType="1"/>
            </p:cNvSpPr>
            <p:nvPr/>
          </p:nvSpPr>
          <p:spPr bwMode="auto">
            <a:xfrm flipV="1">
              <a:off x="1052512" y="3932958"/>
              <a:ext cx="4368271" cy="288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92584" name="Text Box 72"/>
            <p:cNvSpPr txBox="1">
              <a:spLocks noChangeArrowheads="1"/>
            </p:cNvSpPr>
            <p:nvPr/>
          </p:nvSpPr>
          <p:spPr bwMode="auto">
            <a:xfrm>
              <a:off x="2504728" y="4520332"/>
              <a:ext cx="149835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itchFamily="2" charset="-122"/>
                </a:rPr>
                <a:t>PPP </a:t>
              </a:r>
              <a:r>
                <a:rPr kumimoji="1" lang="zh-CN" altLang="en-US" sz="2400" b="1" dirty="0">
                  <a:solidFill>
                    <a:srgbClr val="000099"/>
                  </a:solidFill>
                  <a:latin typeface="+mn-lt"/>
                  <a:ea typeface="黑体" pitchFamily="2" charset="-122"/>
                </a:rPr>
                <a:t>协议</a:t>
              </a:r>
            </a:p>
          </p:txBody>
        </p:sp>
        <p:pic>
          <p:nvPicPr>
            <p:cNvPr id="192569"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2061294"/>
              <a:ext cx="40759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4"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25359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5"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012207"/>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48845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7"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31" y="3964708"/>
              <a:ext cx="40759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矩形 2"/>
          <p:cNvSpPr/>
          <p:nvPr/>
        </p:nvSpPr>
        <p:spPr>
          <a:xfrm>
            <a:off x="721480" y="5669661"/>
            <a:ext cx="8984048" cy="954107"/>
          </a:xfrm>
          <a:prstGeom prst="rect">
            <a:avLst/>
          </a:prstGeom>
        </p:spPr>
        <p:txBody>
          <a:bodyPr wrap="square">
            <a:spAutoFit/>
          </a:bodyPr>
          <a:lstStyle/>
          <a:p>
            <a:r>
              <a:rPr lang="zh-CN" altLang="en-US" sz="2800" b="1">
                <a:solidFill>
                  <a:srgbClr val="00B050"/>
                </a:solidFill>
                <a:latin typeface="-apple-system"/>
              </a:rPr>
              <a:t>点到点信道是指的一条链路上就一个发送端和接收端的信道，通常用在广域网链路。</a:t>
            </a:r>
            <a:endParaRPr lang="zh-CN" altLang="en-US" sz="2800" b="1">
              <a:solidFill>
                <a:srgbClr val="00B050"/>
              </a:solidFill>
            </a:endParaRPr>
          </a:p>
        </p:txBody>
      </p:sp>
    </p:spTree>
    <p:extLst>
      <p:ext uri="{BB962C8B-B14F-4D97-AF65-F5344CB8AC3E}">
        <p14:creationId xmlns:p14="http://schemas.microsoft.com/office/powerpoint/2010/main" val="3534993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302" name="Rectangle 6">
            <a:extLst>
              <a:ext uri="{FF2B5EF4-FFF2-40B4-BE49-F238E27FC236}">
                <a16:creationId xmlns:a16="http://schemas.microsoft.com/office/drawing/2014/main" id="{55AA494E-5F69-4B54-9567-9AF8ABFF88F7}"/>
              </a:ext>
            </a:extLst>
          </p:cNvPr>
          <p:cNvSpPr>
            <a:spLocks noChangeArrowheads="1"/>
          </p:cNvSpPr>
          <p:nvPr/>
        </p:nvSpPr>
        <p:spPr bwMode="auto">
          <a:xfrm>
            <a:off x="381000" y="1752600"/>
            <a:ext cx="9144000" cy="4495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06" name="Rectangle 10">
            <a:extLst>
              <a:ext uri="{FF2B5EF4-FFF2-40B4-BE49-F238E27FC236}">
                <a16:creationId xmlns:a16="http://schemas.microsoft.com/office/drawing/2014/main" id="{DCC4908B-3746-418D-9D05-FD10EDCEFC3D}"/>
              </a:ext>
            </a:extLst>
          </p:cNvPr>
          <p:cNvSpPr>
            <a:spLocks noChangeArrowheads="1"/>
          </p:cNvSpPr>
          <p:nvPr/>
        </p:nvSpPr>
        <p:spPr bwMode="auto">
          <a:xfrm>
            <a:off x="682626" y="2827338"/>
            <a:ext cx="2441575" cy="3124200"/>
          </a:xfrm>
          <a:prstGeom prst="rect">
            <a:avLst/>
          </a:prstGeom>
          <a:solidFill>
            <a:srgbClr val="FFFF99"/>
          </a:solidFill>
          <a:ln w="1905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07" name="Rectangle 11">
            <a:extLst>
              <a:ext uri="{FF2B5EF4-FFF2-40B4-BE49-F238E27FC236}">
                <a16:creationId xmlns:a16="http://schemas.microsoft.com/office/drawing/2014/main" id="{E3848A03-2C62-49E6-A386-92510CB0C9DB}"/>
              </a:ext>
            </a:extLst>
          </p:cNvPr>
          <p:cNvSpPr>
            <a:spLocks noChangeArrowheads="1"/>
          </p:cNvSpPr>
          <p:nvPr/>
        </p:nvSpPr>
        <p:spPr bwMode="auto">
          <a:xfrm>
            <a:off x="5489575" y="2827338"/>
            <a:ext cx="3124200" cy="3124200"/>
          </a:xfrm>
          <a:prstGeom prst="rect">
            <a:avLst/>
          </a:prstGeom>
          <a:solidFill>
            <a:srgbClr val="66CCFF"/>
          </a:solidFill>
          <a:ln w="1905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08" name="Freeform 12">
            <a:extLst>
              <a:ext uri="{FF2B5EF4-FFF2-40B4-BE49-F238E27FC236}">
                <a16:creationId xmlns:a16="http://schemas.microsoft.com/office/drawing/2014/main" id="{7E58220B-116D-4952-A52D-4047664C2450}"/>
              </a:ext>
            </a:extLst>
          </p:cNvPr>
          <p:cNvSpPr>
            <a:spLocks/>
          </p:cNvSpPr>
          <p:nvPr/>
        </p:nvSpPr>
        <p:spPr bwMode="auto">
          <a:xfrm>
            <a:off x="8004175" y="4427538"/>
            <a:ext cx="1506538"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57150">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09" name="Freeform 13">
            <a:extLst>
              <a:ext uri="{FF2B5EF4-FFF2-40B4-BE49-F238E27FC236}">
                <a16:creationId xmlns:a16="http://schemas.microsoft.com/office/drawing/2014/main" id="{6A64152E-09C8-4824-A3F1-BB8224E1796B}"/>
              </a:ext>
            </a:extLst>
          </p:cNvPr>
          <p:cNvSpPr>
            <a:spLocks/>
          </p:cNvSpPr>
          <p:nvPr/>
        </p:nvSpPr>
        <p:spPr bwMode="auto">
          <a:xfrm>
            <a:off x="2019301" y="4503738"/>
            <a:ext cx="792163" cy="508000"/>
          </a:xfrm>
          <a:custGeom>
            <a:avLst/>
            <a:gdLst>
              <a:gd name="T0" fmla="*/ 0 w 499"/>
              <a:gd name="T1" fmla="*/ 0 h 320"/>
              <a:gd name="T2" fmla="*/ 416 w 499"/>
              <a:gd name="T3" fmla="*/ 88 h 320"/>
              <a:gd name="T4" fmla="*/ 496 w 499"/>
              <a:gd name="T5" fmla="*/ 152 h 320"/>
              <a:gd name="T6" fmla="*/ 428 w 499"/>
              <a:gd name="T7" fmla="*/ 320 h 320"/>
            </a:gdLst>
            <a:ahLst/>
            <a:cxnLst>
              <a:cxn ang="0">
                <a:pos x="T0" y="T1"/>
              </a:cxn>
              <a:cxn ang="0">
                <a:pos x="T2" y="T3"/>
              </a:cxn>
              <a:cxn ang="0">
                <a:pos x="T4" y="T5"/>
              </a:cxn>
              <a:cxn ang="0">
                <a:pos x="T6" y="T7"/>
              </a:cxn>
            </a:cxnLst>
            <a:rect l="0" t="0" r="r" b="b"/>
            <a:pathLst>
              <a:path w="499" h="320">
                <a:moveTo>
                  <a:pt x="0" y="0"/>
                </a:moveTo>
                <a:lnTo>
                  <a:pt x="416" y="88"/>
                </a:lnTo>
                <a:cubicBezTo>
                  <a:pt x="499" y="113"/>
                  <a:pt x="494" y="113"/>
                  <a:pt x="496" y="152"/>
                </a:cubicBezTo>
                <a:cubicBezTo>
                  <a:pt x="498" y="191"/>
                  <a:pt x="442" y="285"/>
                  <a:pt x="428" y="32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0" name="Freeform 14">
            <a:extLst>
              <a:ext uri="{FF2B5EF4-FFF2-40B4-BE49-F238E27FC236}">
                <a16:creationId xmlns:a16="http://schemas.microsoft.com/office/drawing/2014/main" id="{122829E4-E1F6-4B3D-8C64-08C6AB9A9173}"/>
              </a:ext>
            </a:extLst>
          </p:cNvPr>
          <p:cNvSpPr>
            <a:spLocks/>
          </p:cNvSpPr>
          <p:nvPr/>
        </p:nvSpPr>
        <p:spPr bwMode="auto">
          <a:xfrm>
            <a:off x="2689225" y="5145088"/>
            <a:ext cx="2514600" cy="152400"/>
          </a:xfrm>
          <a:custGeom>
            <a:avLst/>
            <a:gdLst>
              <a:gd name="T0" fmla="*/ 0 w 1584"/>
              <a:gd name="T1" fmla="*/ 0 h 96"/>
              <a:gd name="T2" fmla="*/ 1248 w 1584"/>
              <a:gd name="T3" fmla="*/ 0 h 96"/>
              <a:gd name="T4" fmla="*/ 1116 w 1584"/>
              <a:gd name="T5" fmla="*/ 92 h 96"/>
              <a:gd name="T6" fmla="*/ 1584 w 1584"/>
              <a:gd name="T7" fmla="*/ 96 h 96"/>
            </a:gdLst>
            <a:ahLst/>
            <a:cxnLst>
              <a:cxn ang="0">
                <a:pos x="T0" y="T1"/>
              </a:cxn>
              <a:cxn ang="0">
                <a:pos x="T2" y="T3"/>
              </a:cxn>
              <a:cxn ang="0">
                <a:pos x="T4" y="T5"/>
              </a:cxn>
              <a:cxn ang="0">
                <a:pos x="T6" y="T7"/>
              </a:cxn>
            </a:cxnLst>
            <a:rect l="0" t="0" r="r" b="b"/>
            <a:pathLst>
              <a:path w="1584" h="96">
                <a:moveTo>
                  <a:pt x="0" y="0"/>
                </a:moveTo>
                <a:lnTo>
                  <a:pt x="1248" y="0"/>
                </a:lnTo>
                <a:lnTo>
                  <a:pt x="1116" y="92"/>
                </a:lnTo>
                <a:lnTo>
                  <a:pt x="1584" y="96"/>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1" name="Freeform 15">
            <a:extLst>
              <a:ext uri="{FF2B5EF4-FFF2-40B4-BE49-F238E27FC236}">
                <a16:creationId xmlns:a16="http://schemas.microsoft.com/office/drawing/2014/main" id="{3E01A12F-8ED4-4F38-9B12-CDAF199124F8}"/>
              </a:ext>
            </a:extLst>
          </p:cNvPr>
          <p:cNvSpPr>
            <a:spLocks/>
          </p:cNvSpPr>
          <p:nvPr/>
        </p:nvSpPr>
        <p:spPr bwMode="auto">
          <a:xfrm>
            <a:off x="5229225" y="4106864"/>
            <a:ext cx="1936750" cy="92075"/>
          </a:xfrm>
          <a:custGeom>
            <a:avLst/>
            <a:gdLst>
              <a:gd name="T0" fmla="*/ 0 w 1220"/>
              <a:gd name="T1" fmla="*/ 0 h 58"/>
              <a:gd name="T2" fmla="*/ 967 w 1220"/>
              <a:gd name="T3" fmla="*/ 0 h 58"/>
              <a:gd name="T4" fmla="*/ 1220 w 1220"/>
              <a:gd name="T5" fmla="*/ 58 h 58"/>
            </a:gdLst>
            <a:ahLst/>
            <a:cxnLst>
              <a:cxn ang="0">
                <a:pos x="T0" y="T1"/>
              </a:cxn>
              <a:cxn ang="0">
                <a:pos x="T2" y="T3"/>
              </a:cxn>
              <a:cxn ang="0">
                <a:pos x="T4" y="T5"/>
              </a:cxn>
            </a:cxnLst>
            <a:rect l="0" t="0" r="r" b="b"/>
            <a:pathLst>
              <a:path w="1220" h="58">
                <a:moveTo>
                  <a:pt x="0" y="0"/>
                </a:moveTo>
                <a:lnTo>
                  <a:pt x="967" y="0"/>
                </a:lnTo>
                <a:lnTo>
                  <a:pt x="1220" y="58"/>
                </a:lnTo>
              </a:path>
            </a:pathLst>
          </a:custGeom>
          <a:noFill/>
          <a:ln w="28575">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2" name="Freeform 16">
            <a:extLst>
              <a:ext uri="{FF2B5EF4-FFF2-40B4-BE49-F238E27FC236}">
                <a16:creationId xmlns:a16="http://schemas.microsoft.com/office/drawing/2014/main" id="{ECA70096-CD5F-406C-A545-466CC44FBEDF}"/>
              </a:ext>
            </a:extLst>
          </p:cNvPr>
          <p:cNvSpPr>
            <a:spLocks/>
          </p:cNvSpPr>
          <p:nvPr/>
        </p:nvSpPr>
        <p:spPr bwMode="auto">
          <a:xfrm>
            <a:off x="5199063" y="4656138"/>
            <a:ext cx="2195512" cy="641350"/>
          </a:xfrm>
          <a:custGeom>
            <a:avLst/>
            <a:gdLst>
              <a:gd name="T0" fmla="*/ 0 w 1343"/>
              <a:gd name="T1" fmla="*/ 260 h 260"/>
              <a:gd name="T2" fmla="*/ 1031 w 1343"/>
              <a:gd name="T3" fmla="*/ 260 h 260"/>
              <a:gd name="T4" fmla="*/ 1343 w 1343"/>
              <a:gd name="T5" fmla="*/ 0 h 260"/>
            </a:gdLst>
            <a:ahLst/>
            <a:cxnLst>
              <a:cxn ang="0">
                <a:pos x="T0" y="T1"/>
              </a:cxn>
              <a:cxn ang="0">
                <a:pos x="T2" y="T3"/>
              </a:cxn>
              <a:cxn ang="0">
                <a:pos x="T4" y="T5"/>
              </a:cxn>
            </a:cxnLst>
            <a:rect l="0" t="0" r="r" b="b"/>
            <a:pathLst>
              <a:path w="1343" h="260">
                <a:moveTo>
                  <a:pt x="0" y="260"/>
                </a:moveTo>
                <a:lnTo>
                  <a:pt x="1031" y="260"/>
                </a:lnTo>
                <a:lnTo>
                  <a:pt x="1343"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3" name="Freeform 17">
            <a:extLst>
              <a:ext uri="{FF2B5EF4-FFF2-40B4-BE49-F238E27FC236}">
                <a16:creationId xmlns:a16="http://schemas.microsoft.com/office/drawing/2014/main" id="{02DF60E0-00D9-4ACB-9337-8F908B44923A}"/>
              </a:ext>
            </a:extLst>
          </p:cNvPr>
          <p:cNvSpPr>
            <a:spLocks/>
          </p:cNvSpPr>
          <p:nvPr/>
        </p:nvSpPr>
        <p:spPr bwMode="auto">
          <a:xfrm>
            <a:off x="5260975" y="3436938"/>
            <a:ext cx="2133600" cy="762000"/>
          </a:xfrm>
          <a:custGeom>
            <a:avLst/>
            <a:gdLst>
              <a:gd name="T0" fmla="*/ 0 w 1296"/>
              <a:gd name="T1" fmla="*/ 0 h 184"/>
              <a:gd name="T2" fmla="*/ 967 w 1296"/>
              <a:gd name="T3" fmla="*/ 0 h 184"/>
              <a:gd name="T4" fmla="*/ 1296 w 1296"/>
              <a:gd name="T5" fmla="*/ 184 h 184"/>
            </a:gdLst>
            <a:ahLst/>
            <a:cxnLst>
              <a:cxn ang="0">
                <a:pos x="T0" y="T1"/>
              </a:cxn>
              <a:cxn ang="0">
                <a:pos x="T2" y="T3"/>
              </a:cxn>
              <a:cxn ang="0">
                <a:pos x="T4" y="T5"/>
              </a:cxn>
            </a:cxnLst>
            <a:rect l="0" t="0" r="r" b="b"/>
            <a:pathLst>
              <a:path w="1296" h="184">
                <a:moveTo>
                  <a:pt x="0" y="0"/>
                </a:moveTo>
                <a:lnTo>
                  <a:pt x="967" y="0"/>
                </a:lnTo>
                <a:lnTo>
                  <a:pt x="1296" y="184"/>
                </a:lnTo>
              </a:path>
            </a:pathLst>
          </a:custGeom>
          <a:noFill/>
          <a:ln w="28575">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4" name="Text Box 18">
            <a:extLst>
              <a:ext uri="{FF2B5EF4-FFF2-40B4-BE49-F238E27FC236}">
                <a16:creationId xmlns:a16="http://schemas.microsoft.com/office/drawing/2014/main" id="{3B0FA079-C03B-4BA6-B183-826E6EB6B75E}"/>
              </a:ext>
            </a:extLst>
          </p:cNvPr>
          <p:cNvSpPr txBox="1">
            <a:spLocks noChangeArrowheads="1"/>
          </p:cNvSpPr>
          <p:nvPr/>
        </p:nvSpPr>
        <p:spPr bwMode="auto">
          <a:xfrm>
            <a:off x="7242176" y="3716339"/>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333399"/>
                </a:solidFill>
              </a:rPr>
              <a:t>路由器</a:t>
            </a:r>
          </a:p>
        </p:txBody>
      </p:sp>
      <p:sp>
        <p:nvSpPr>
          <p:cNvPr id="439315" name="Text Box 19">
            <a:extLst>
              <a:ext uri="{FF2B5EF4-FFF2-40B4-BE49-F238E27FC236}">
                <a16:creationId xmlns:a16="http://schemas.microsoft.com/office/drawing/2014/main" id="{264394AD-ACD6-4251-8FB3-B1B312829D43}"/>
              </a:ext>
            </a:extLst>
          </p:cNvPr>
          <p:cNvSpPr txBox="1">
            <a:spLocks noChangeArrowheads="1"/>
          </p:cNvSpPr>
          <p:nvPr/>
        </p:nvSpPr>
        <p:spPr bwMode="auto">
          <a:xfrm>
            <a:off x="5456239" y="2860676"/>
            <a:ext cx="1462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333399"/>
                </a:solidFill>
              </a:rPr>
              <a:t>调制解调器</a:t>
            </a:r>
          </a:p>
        </p:txBody>
      </p:sp>
      <p:sp>
        <p:nvSpPr>
          <p:cNvPr id="439316" name="Text Box 20">
            <a:extLst>
              <a:ext uri="{FF2B5EF4-FFF2-40B4-BE49-F238E27FC236}">
                <a16:creationId xmlns:a16="http://schemas.microsoft.com/office/drawing/2014/main" id="{125B2A3E-C71E-4BA8-AD19-19A1A406082B}"/>
              </a:ext>
            </a:extLst>
          </p:cNvPr>
          <p:cNvSpPr txBox="1">
            <a:spLocks noChangeArrowheads="1"/>
          </p:cNvSpPr>
          <p:nvPr/>
        </p:nvSpPr>
        <p:spPr bwMode="auto">
          <a:xfrm>
            <a:off x="1797050" y="5240339"/>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333399"/>
                </a:solidFill>
              </a:rPr>
              <a:t>调制解调器</a:t>
            </a:r>
          </a:p>
        </p:txBody>
      </p:sp>
      <p:sp>
        <p:nvSpPr>
          <p:cNvPr id="439317" name="Text Box 21">
            <a:extLst>
              <a:ext uri="{FF2B5EF4-FFF2-40B4-BE49-F238E27FC236}">
                <a16:creationId xmlns:a16="http://schemas.microsoft.com/office/drawing/2014/main" id="{86F4801D-9492-471C-9BF8-C11A1827EDB0}"/>
              </a:ext>
            </a:extLst>
          </p:cNvPr>
          <p:cNvSpPr txBox="1">
            <a:spLocks noChangeArrowheads="1"/>
          </p:cNvSpPr>
          <p:nvPr/>
        </p:nvSpPr>
        <p:spPr bwMode="auto">
          <a:xfrm>
            <a:off x="5075238" y="2262188"/>
            <a:ext cx="3833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333399"/>
                </a:solidFill>
              </a:rPr>
              <a:t>因特网服务提供者</a:t>
            </a:r>
            <a:r>
              <a:rPr kumimoji="1" lang="en-US" altLang="zh-CN" sz="2800" b="1">
                <a:solidFill>
                  <a:srgbClr val="333399"/>
                </a:solidFill>
                <a:ea typeface="黑体" panose="02010609060101010101" pitchFamily="49" charset="-122"/>
              </a:rPr>
              <a:t>(</a:t>
            </a:r>
            <a:r>
              <a:rPr kumimoji="1" lang="en-US" altLang="zh-CN" sz="2800" b="1">
                <a:solidFill>
                  <a:srgbClr val="333399"/>
                </a:solidFill>
                <a:latin typeface="Times New Roman" panose="02020603050405020304" pitchFamily="18" charset="0"/>
                <a:ea typeface="黑体" panose="02010609060101010101" pitchFamily="49" charset="-122"/>
              </a:rPr>
              <a:t>ISP</a:t>
            </a:r>
            <a:r>
              <a:rPr kumimoji="1" lang="en-US" altLang="zh-CN" sz="2800" b="1">
                <a:solidFill>
                  <a:srgbClr val="333399"/>
                </a:solidFill>
                <a:ea typeface="黑体" panose="02010609060101010101" pitchFamily="49" charset="-122"/>
              </a:rPr>
              <a:t>)</a:t>
            </a:r>
          </a:p>
        </p:txBody>
      </p:sp>
      <p:sp>
        <p:nvSpPr>
          <p:cNvPr id="439318" name="Text Box 22">
            <a:extLst>
              <a:ext uri="{FF2B5EF4-FFF2-40B4-BE49-F238E27FC236}">
                <a16:creationId xmlns:a16="http://schemas.microsoft.com/office/drawing/2014/main" id="{5A47811A-03E2-4C89-BE8B-E4B7D624CB7D}"/>
              </a:ext>
            </a:extLst>
          </p:cNvPr>
          <p:cNvSpPr txBox="1">
            <a:spLocks noChangeArrowheads="1"/>
          </p:cNvSpPr>
          <p:nvPr/>
        </p:nvSpPr>
        <p:spPr bwMode="auto">
          <a:xfrm>
            <a:off x="1065213" y="2211388"/>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333399"/>
                </a:solidFill>
              </a:rPr>
              <a:t>用户家庭</a:t>
            </a:r>
          </a:p>
        </p:txBody>
      </p:sp>
      <p:sp>
        <p:nvSpPr>
          <p:cNvPr id="439319" name="Text Box 23">
            <a:extLst>
              <a:ext uri="{FF2B5EF4-FFF2-40B4-BE49-F238E27FC236}">
                <a16:creationId xmlns:a16="http://schemas.microsoft.com/office/drawing/2014/main" id="{287C68B2-2817-4C1B-80E3-BDD6EE88F558}"/>
              </a:ext>
            </a:extLst>
          </p:cNvPr>
          <p:cNvSpPr txBox="1">
            <a:spLocks noChangeArrowheads="1"/>
          </p:cNvSpPr>
          <p:nvPr/>
        </p:nvSpPr>
        <p:spPr bwMode="auto">
          <a:xfrm>
            <a:off x="3355975" y="4732339"/>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333399"/>
                </a:solidFill>
              </a:rPr>
              <a:t>拨号电话线</a:t>
            </a:r>
          </a:p>
        </p:txBody>
      </p:sp>
      <p:sp>
        <p:nvSpPr>
          <p:cNvPr id="439320" name="Text Box 24">
            <a:extLst>
              <a:ext uri="{FF2B5EF4-FFF2-40B4-BE49-F238E27FC236}">
                <a16:creationId xmlns:a16="http://schemas.microsoft.com/office/drawing/2014/main" id="{255461F1-08A7-4615-8CCE-CCE41AF67B1E}"/>
              </a:ext>
            </a:extLst>
          </p:cNvPr>
          <p:cNvSpPr txBox="1">
            <a:spLocks noChangeArrowheads="1"/>
          </p:cNvSpPr>
          <p:nvPr/>
        </p:nvSpPr>
        <p:spPr bwMode="auto">
          <a:xfrm>
            <a:off x="3216276" y="5391151"/>
            <a:ext cx="2111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a:solidFill>
                  <a:srgbClr val="333399"/>
                </a:solidFill>
                <a:ea typeface="黑体" panose="02010609060101010101" pitchFamily="49" charset="-122"/>
              </a:rPr>
              <a:t> </a:t>
            </a:r>
            <a:r>
              <a:rPr kumimoji="1" lang="zh-CN" altLang="en-US" sz="2000" b="1">
                <a:solidFill>
                  <a:srgbClr val="333399"/>
                </a:solidFill>
                <a:latin typeface="宋体" panose="02010600030101010101" pitchFamily="2" charset="-122"/>
              </a:rPr>
              <a:t>使用 </a:t>
            </a:r>
            <a:r>
              <a:rPr kumimoji="1" lang="en-US" altLang="zh-CN" sz="2000" b="1">
                <a:solidFill>
                  <a:srgbClr val="333399"/>
                </a:solidFill>
                <a:latin typeface="Times New Roman" panose="02020603050405020304" pitchFamily="18" charset="0"/>
              </a:rPr>
              <a:t>TCP/IP</a:t>
            </a:r>
            <a:r>
              <a:rPr kumimoji="1" lang="en-US" altLang="zh-CN" sz="2000" b="1">
                <a:solidFill>
                  <a:srgbClr val="333399"/>
                </a:solidFill>
                <a:latin typeface="宋体" panose="02010600030101010101" pitchFamily="2" charset="-122"/>
              </a:rPr>
              <a:t> </a:t>
            </a:r>
            <a:r>
              <a:rPr kumimoji="1" lang="zh-CN" altLang="en-US" sz="2000" b="1">
                <a:solidFill>
                  <a:srgbClr val="333399"/>
                </a:solidFill>
                <a:latin typeface="宋体" panose="02010600030101010101" pitchFamily="2" charset="-122"/>
              </a:rPr>
              <a:t>的</a:t>
            </a:r>
          </a:p>
          <a:p>
            <a:pPr algn="l"/>
            <a:r>
              <a:rPr kumimoji="1" lang="zh-CN" altLang="en-US" sz="2000" b="1">
                <a:solidFill>
                  <a:srgbClr val="333399"/>
                </a:solidFill>
                <a:latin typeface="宋体" panose="02010600030101010101" pitchFamily="2" charset="-122"/>
              </a:rPr>
              <a:t>    </a:t>
            </a:r>
            <a:r>
              <a:rPr kumimoji="1" lang="zh-CN" altLang="en-US" sz="2000" b="1">
                <a:solidFill>
                  <a:srgbClr val="333399"/>
                </a:solidFill>
                <a:latin typeface="Times New Roman" panose="02020603050405020304" pitchFamily="18" charset="0"/>
              </a:rPr>
              <a:t> </a:t>
            </a:r>
            <a:r>
              <a:rPr kumimoji="1" lang="en-US" altLang="zh-CN" sz="2000" b="1">
                <a:solidFill>
                  <a:srgbClr val="333399"/>
                </a:solidFill>
                <a:latin typeface="Times New Roman" panose="02020603050405020304" pitchFamily="18" charset="0"/>
              </a:rPr>
              <a:t>PPP</a:t>
            </a:r>
            <a:r>
              <a:rPr kumimoji="1" lang="en-US" altLang="zh-CN" sz="2000" b="1">
                <a:solidFill>
                  <a:srgbClr val="333399"/>
                </a:solidFill>
                <a:latin typeface="宋体" panose="02010600030101010101" pitchFamily="2" charset="-122"/>
              </a:rPr>
              <a:t> </a:t>
            </a:r>
            <a:r>
              <a:rPr kumimoji="1" lang="zh-CN" altLang="en-US" sz="2000" b="1">
                <a:solidFill>
                  <a:srgbClr val="333399"/>
                </a:solidFill>
                <a:latin typeface="宋体" panose="02010600030101010101" pitchFamily="2" charset="-122"/>
              </a:rPr>
              <a:t>连接</a:t>
            </a:r>
          </a:p>
        </p:txBody>
      </p:sp>
      <p:pic>
        <p:nvPicPr>
          <p:cNvPr id="439321" name="Picture 25">
            <a:extLst>
              <a:ext uri="{FF2B5EF4-FFF2-40B4-BE49-F238E27FC236}">
                <a16:creationId xmlns:a16="http://schemas.microsoft.com/office/drawing/2014/main" id="{71287CF3-B547-46DD-8FDA-4173137B30A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208338"/>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322" name="Picture 26">
            <a:extLst>
              <a:ext uri="{FF2B5EF4-FFF2-40B4-BE49-F238E27FC236}">
                <a16:creationId xmlns:a16="http://schemas.microsoft.com/office/drawing/2014/main" id="{061F6194-23BD-4096-9858-64E9E15BC8D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376" y="4122738"/>
            <a:ext cx="1063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9323" name="Picture 27">
            <a:extLst>
              <a:ext uri="{FF2B5EF4-FFF2-40B4-BE49-F238E27FC236}">
                <a16:creationId xmlns:a16="http://schemas.microsoft.com/office/drawing/2014/main" id="{793DCFC4-745D-4BAA-AE77-EA71B37DE6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08338"/>
            <a:ext cx="1752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9324" name="Picture 28">
            <a:extLst>
              <a:ext uri="{FF2B5EF4-FFF2-40B4-BE49-F238E27FC236}">
                <a16:creationId xmlns:a16="http://schemas.microsoft.com/office/drawing/2014/main" id="{CC91981F-84E1-4027-AF21-C07034C3A04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849688"/>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325" name="Picture 29">
            <a:extLst>
              <a:ext uri="{FF2B5EF4-FFF2-40B4-BE49-F238E27FC236}">
                <a16:creationId xmlns:a16="http://schemas.microsoft.com/office/drawing/2014/main" id="{FF63DC62-5B82-43FE-ACBF-E4C15D50964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5068888"/>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326" name="Picture 30">
            <a:extLst>
              <a:ext uri="{FF2B5EF4-FFF2-40B4-BE49-F238E27FC236}">
                <a16:creationId xmlns:a16="http://schemas.microsoft.com/office/drawing/2014/main" id="{49F6975B-005D-45EC-9967-D453FE3D149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884738"/>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9327" name="Freeform 31">
            <a:extLst>
              <a:ext uri="{FF2B5EF4-FFF2-40B4-BE49-F238E27FC236}">
                <a16:creationId xmlns:a16="http://schemas.microsoft.com/office/drawing/2014/main" id="{C850F2BE-14CE-4C3F-88B9-3D29ED1729DD}"/>
              </a:ext>
            </a:extLst>
          </p:cNvPr>
          <p:cNvSpPr>
            <a:spLocks/>
          </p:cNvSpPr>
          <p:nvPr/>
        </p:nvSpPr>
        <p:spPr bwMode="auto">
          <a:xfrm>
            <a:off x="1730375" y="4465638"/>
            <a:ext cx="5703888" cy="1041400"/>
          </a:xfrm>
          <a:custGeom>
            <a:avLst/>
            <a:gdLst>
              <a:gd name="T0" fmla="*/ 0 w 3593"/>
              <a:gd name="T1" fmla="*/ 0 h 656"/>
              <a:gd name="T2" fmla="*/ 94 w 3593"/>
              <a:gd name="T3" fmla="*/ 282 h 656"/>
              <a:gd name="T4" fmla="*/ 376 w 3593"/>
              <a:gd name="T5" fmla="*/ 452 h 656"/>
              <a:gd name="T6" fmla="*/ 986 w 3593"/>
              <a:gd name="T7" fmla="*/ 565 h 656"/>
              <a:gd name="T8" fmla="*/ 1690 w 3593"/>
              <a:gd name="T9" fmla="*/ 621 h 656"/>
              <a:gd name="T10" fmla="*/ 2207 w 3593"/>
              <a:gd name="T11" fmla="*/ 621 h 656"/>
              <a:gd name="T12" fmla="*/ 2676 w 3593"/>
              <a:gd name="T13" fmla="*/ 565 h 656"/>
              <a:gd name="T14" fmla="*/ 3593 w 3593"/>
              <a:gd name="T15" fmla="*/ 74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3" h="656">
                <a:moveTo>
                  <a:pt x="0" y="0"/>
                </a:moveTo>
                <a:cubicBezTo>
                  <a:pt x="16" y="104"/>
                  <a:pt x="31" y="207"/>
                  <a:pt x="94" y="282"/>
                </a:cubicBezTo>
                <a:cubicBezTo>
                  <a:pt x="156" y="358"/>
                  <a:pt x="227" y="405"/>
                  <a:pt x="376" y="452"/>
                </a:cubicBezTo>
                <a:cubicBezTo>
                  <a:pt x="524" y="499"/>
                  <a:pt x="767" y="536"/>
                  <a:pt x="986" y="565"/>
                </a:cubicBezTo>
                <a:cubicBezTo>
                  <a:pt x="1205" y="593"/>
                  <a:pt x="1487" y="612"/>
                  <a:pt x="1690" y="621"/>
                </a:cubicBezTo>
                <a:cubicBezTo>
                  <a:pt x="1894" y="631"/>
                  <a:pt x="2042" y="631"/>
                  <a:pt x="2207" y="621"/>
                </a:cubicBezTo>
                <a:cubicBezTo>
                  <a:pt x="2371" y="612"/>
                  <a:pt x="2445" y="656"/>
                  <a:pt x="2676" y="565"/>
                </a:cubicBezTo>
                <a:cubicBezTo>
                  <a:pt x="2907" y="474"/>
                  <a:pt x="3402" y="176"/>
                  <a:pt x="3593" y="74"/>
                </a:cubicBezTo>
              </a:path>
            </a:pathLst>
          </a:custGeom>
          <a:noFill/>
          <a:ln w="28575" cap="flat" cmpd="sng">
            <a:solidFill>
              <a:srgbClr val="3333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28" name="Oval 32">
            <a:extLst>
              <a:ext uri="{FF2B5EF4-FFF2-40B4-BE49-F238E27FC236}">
                <a16:creationId xmlns:a16="http://schemas.microsoft.com/office/drawing/2014/main" id="{0FB4314E-005C-43CC-AF3C-81FA6D2E152B}"/>
              </a:ext>
            </a:extLst>
          </p:cNvPr>
          <p:cNvSpPr>
            <a:spLocks noChangeArrowheads="1"/>
          </p:cNvSpPr>
          <p:nvPr/>
        </p:nvSpPr>
        <p:spPr bwMode="auto">
          <a:xfrm>
            <a:off x="7175501" y="4503738"/>
            <a:ext cx="536575" cy="138112"/>
          </a:xfrm>
          <a:prstGeom prst="ellipse">
            <a:avLst/>
          </a:prstGeom>
          <a:solidFill>
            <a:srgbClr val="FFCCFF"/>
          </a:solidFill>
          <a:ln w="9525">
            <a:solidFill>
              <a:schemeClr val="tx1"/>
            </a:solidFill>
            <a:prstDash val="sysDot"/>
            <a:round/>
            <a:headEnd/>
            <a:tailEnd/>
          </a:ln>
          <a:effectLst/>
          <a:extLst>
            <a:ext uri="{AF507438-7753-43E0-B8FC-AC1667EBCBE1}">
              <a14:hiddenEffects xmlns:a14="http://schemas.microsoft.com/office/drawing/2010/main">
                <a:effectLst>
                  <a:outerShdw dist="53882" dir="13500000" algn="ctr" rotWithShape="0">
                    <a:schemeClr val="bg2"/>
                  </a:outerShdw>
                </a:effectLst>
              </a14:hiddenEffects>
            </a:ext>
          </a:extLst>
        </p:spPr>
        <p:txBody>
          <a:bodyPr wrap="none" anchor="ctr"/>
          <a:lstStyle/>
          <a:p>
            <a:endParaRPr lang="zh-CN" altLang="en-US"/>
          </a:p>
        </p:txBody>
      </p:sp>
      <p:sp>
        <p:nvSpPr>
          <p:cNvPr id="439329" name="Oval 33">
            <a:extLst>
              <a:ext uri="{FF2B5EF4-FFF2-40B4-BE49-F238E27FC236}">
                <a16:creationId xmlns:a16="http://schemas.microsoft.com/office/drawing/2014/main" id="{E3972F34-120A-41EC-9330-AEB8E9AE5DC7}"/>
              </a:ext>
            </a:extLst>
          </p:cNvPr>
          <p:cNvSpPr>
            <a:spLocks noChangeArrowheads="1"/>
          </p:cNvSpPr>
          <p:nvPr/>
        </p:nvSpPr>
        <p:spPr bwMode="auto">
          <a:xfrm>
            <a:off x="1524000" y="4351338"/>
            <a:ext cx="609600" cy="177800"/>
          </a:xfrm>
          <a:prstGeom prst="ellipse">
            <a:avLst/>
          </a:prstGeom>
          <a:solidFill>
            <a:srgbClr val="00FFCC"/>
          </a:solidFill>
          <a:ln w="9525">
            <a:solidFill>
              <a:schemeClr val="tx1"/>
            </a:solidFill>
            <a:prstDash val="sysDot"/>
            <a:round/>
            <a:headEnd/>
            <a:tailEnd/>
          </a:ln>
          <a:effectLst/>
          <a:extLst>
            <a:ext uri="{AF507438-7753-43E0-B8FC-AC1667EBCBE1}">
              <a14:hiddenEffects xmlns:a14="http://schemas.microsoft.com/office/drawing/2010/main">
                <a:effectLst>
                  <a:outerShdw dist="53882" dir="13500000" algn="ctr" rotWithShape="0">
                    <a:schemeClr val="bg2"/>
                  </a:outerShdw>
                </a:effectLst>
              </a14:hiddenEffects>
            </a:ext>
          </a:extLst>
        </p:spPr>
        <p:txBody>
          <a:bodyPr wrap="none" anchor="ctr"/>
          <a:lstStyle/>
          <a:p>
            <a:endParaRPr lang="zh-CN" altLang="en-US"/>
          </a:p>
        </p:txBody>
      </p:sp>
      <p:grpSp>
        <p:nvGrpSpPr>
          <p:cNvPr id="439330" name="Group 34">
            <a:extLst>
              <a:ext uri="{FF2B5EF4-FFF2-40B4-BE49-F238E27FC236}">
                <a16:creationId xmlns:a16="http://schemas.microsoft.com/office/drawing/2014/main" id="{F97F8726-FE55-4386-8ADC-B2F15808C616}"/>
              </a:ext>
            </a:extLst>
          </p:cNvPr>
          <p:cNvGrpSpPr>
            <a:grpSpLocks/>
          </p:cNvGrpSpPr>
          <p:nvPr/>
        </p:nvGrpSpPr>
        <p:grpSpPr bwMode="auto">
          <a:xfrm>
            <a:off x="2400301" y="3513138"/>
            <a:ext cx="2041525" cy="722312"/>
            <a:chOff x="1272" y="816"/>
            <a:chExt cx="984" cy="455"/>
          </a:xfrm>
        </p:grpSpPr>
        <p:sp>
          <p:nvSpPr>
            <p:cNvPr id="439331" name="AutoShape 35">
              <a:extLst>
                <a:ext uri="{FF2B5EF4-FFF2-40B4-BE49-F238E27FC236}">
                  <a16:creationId xmlns:a16="http://schemas.microsoft.com/office/drawing/2014/main" id="{D740FED4-0CA8-479C-A4BB-545A0D7C127C}"/>
                </a:ext>
              </a:extLst>
            </p:cNvPr>
            <p:cNvSpPr>
              <a:spLocks noChangeArrowheads="1"/>
            </p:cNvSpPr>
            <p:nvPr/>
          </p:nvSpPr>
          <p:spPr bwMode="auto">
            <a:xfrm>
              <a:off x="1296" y="816"/>
              <a:ext cx="936" cy="432"/>
            </a:xfrm>
            <a:prstGeom prst="wedgeRoundRectCallout">
              <a:avLst>
                <a:gd name="adj1" fmla="val -82157"/>
                <a:gd name="adj2" fmla="val 8287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000">
                <a:solidFill>
                  <a:srgbClr val="333399"/>
                </a:solidFill>
                <a:ea typeface="黑体" panose="02010609060101010101" pitchFamily="49" charset="-122"/>
              </a:endParaRPr>
            </a:p>
          </p:txBody>
        </p:sp>
        <p:sp>
          <p:nvSpPr>
            <p:cNvPr id="439332" name="Text Box 36">
              <a:extLst>
                <a:ext uri="{FF2B5EF4-FFF2-40B4-BE49-F238E27FC236}">
                  <a16:creationId xmlns:a16="http://schemas.microsoft.com/office/drawing/2014/main" id="{7DD6D960-D18B-4905-9980-BFA383923227}"/>
                </a:ext>
              </a:extLst>
            </p:cNvPr>
            <p:cNvSpPr txBox="1">
              <a:spLocks noChangeArrowheads="1"/>
            </p:cNvSpPr>
            <p:nvPr/>
          </p:nvSpPr>
          <p:spPr bwMode="auto">
            <a:xfrm>
              <a:off x="1272" y="829"/>
              <a:ext cx="98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latin typeface="宋体" panose="02010600030101010101" pitchFamily="2" charset="-122"/>
                </a:rPr>
                <a:t>使用 </a:t>
              </a:r>
              <a:r>
                <a:rPr kumimoji="1" lang="en-US" altLang="zh-CN" sz="2000" b="1">
                  <a:latin typeface="Times New Roman" panose="02020603050405020304" pitchFamily="18" charset="0"/>
                </a:rPr>
                <a:t>TCP/IP</a:t>
              </a:r>
              <a:r>
                <a:rPr kumimoji="1" lang="en-US" altLang="zh-CN" sz="2000" b="1">
                  <a:latin typeface="宋体" panose="02010600030101010101" pitchFamily="2" charset="-122"/>
                </a:rPr>
                <a:t> </a:t>
              </a:r>
              <a:r>
                <a:rPr kumimoji="1" lang="zh-CN" altLang="en-US" sz="2000" b="1">
                  <a:latin typeface="宋体" panose="02010600030101010101" pitchFamily="2" charset="-122"/>
                </a:rPr>
                <a:t>的</a:t>
              </a:r>
            </a:p>
            <a:p>
              <a:pPr algn="l"/>
              <a:r>
                <a:rPr kumimoji="1" lang="zh-CN" altLang="en-US" sz="2000" b="1">
                  <a:latin typeface="宋体" panose="02010600030101010101" pitchFamily="2" charset="-122"/>
                </a:rPr>
                <a:t>    客户进程</a:t>
              </a:r>
            </a:p>
          </p:txBody>
        </p:sp>
      </p:grpSp>
      <p:sp>
        <p:nvSpPr>
          <p:cNvPr id="439333" name="AutoShape 37">
            <a:extLst>
              <a:ext uri="{FF2B5EF4-FFF2-40B4-BE49-F238E27FC236}">
                <a16:creationId xmlns:a16="http://schemas.microsoft.com/office/drawing/2014/main" id="{DE268640-98B3-49B7-9688-ACC2D7D4AB8A}"/>
              </a:ext>
            </a:extLst>
          </p:cNvPr>
          <p:cNvSpPr>
            <a:spLocks noChangeArrowheads="1"/>
          </p:cNvSpPr>
          <p:nvPr/>
        </p:nvSpPr>
        <p:spPr bwMode="auto">
          <a:xfrm flipH="1" flipV="1">
            <a:off x="7400925" y="4960939"/>
            <a:ext cx="1136650" cy="700087"/>
          </a:xfrm>
          <a:prstGeom prst="wedgeRoundRectCallout">
            <a:avLst>
              <a:gd name="adj1" fmla="val 41477"/>
              <a:gd name="adj2" fmla="val 10736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kumimoji="1" lang="zh-CN" altLang="en-US" sz="3200">
              <a:solidFill>
                <a:srgbClr val="333399"/>
              </a:solidFill>
              <a:ea typeface="黑体" panose="02010609060101010101" pitchFamily="49" charset="-122"/>
            </a:endParaRPr>
          </a:p>
        </p:txBody>
      </p:sp>
      <p:sp>
        <p:nvSpPr>
          <p:cNvPr id="439334" name="Text Box 38">
            <a:extLst>
              <a:ext uri="{FF2B5EF4-FFF2-40B4-BE49-F238E27FC236}">
                <a16:creationId xmlns:a16="http://schemas.microsoft.com/office/drawing/2014/main" id="{E67CD527-98CF-4249-B0E1-0101CF8EE8BE}"/>
              </a:ext>
            </a:extLst>
          </p:cNvPr>
          <p:cNvSpPr txBox="1">
            <a:spLocks noChangeArrowheads="1"/>
          </p:cNvSpPr>
          <p:nvPr/>
        </p:nvSpPr>
        <p:spPr bwMode="auto">
          <a:xfrm>
            <a:off x="7353300" y="4959351"/>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a:solidFill>
                  <a:srgbClr val="333399"/>
                </a:solidFill>
                <a:ea typeface="黑体" panose="02010609060101010101" pitchFamily="49" charset="-122"/>
              </a:rPr>
              <a:t>路由选择</a:t>
            </a:r>
          </a:p>
          <a:p>
            <a:pPr algn="l"/>
            <a:r>
              <a:rPr kumimoji="1" lang="zh-CN" altLang="en-US" sz="2000">
                <a:solidFill>
                  <a:srgbClr val="333399"/>
                </a:solidFill>
                <a:ea typeface="黑体" panose="02010609060101010101" pitchFamily="49" charset="-122"/>
              </a:rPr>
              <a:t>    进程</a:t>
            </a:r>
          </a:p>
        </p:txBody>
      </p:sp>
      <p:sp>
        <p:nvSpPr>
          <p:cNvPr id="439335" name="Text Box 39">
            <a:extLst>
              <a:ext uri="{FF2B5EF4-FFF2-40B4-BE49-F238E27FC236}">
                <a16:creationId xmlns:a16="http://schemas.microsoft.com/office/drawing/2014/main" id="{82B941EE-C486-459B-AB94-74AF9C880577}"/>
              </a:ext>
            </a:extLst>
          </p:cNvPr>
          <p:cNvSpPr txBox="1">
            <a:spLocks noChangeArrowheads="1"/>
          </p:cNvSpPr>
          <p:nvPr/>
        </p:nvSpPr>
        <p:spPr bwMode="auto">
          <a:xfrm>
            <a:off x="8769350" y="3317876"/>
            <a:ext cx="438150" cy="1190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333399"/>
                </a:solidFill>
              </a:rPr>
              <a:t>至</a:t>
            </a:r>
          </a:p>
          <a:p>
            <a:pPr algn="l">
              <a:lnSpc>
                <a:spcPct val="90000"/>
              </a:lnSpc>
            </a:pPr>
            <a:r>
              <a:rPr kumimoji="1" lang="zh-CN" altLang="en-US" sz="2000" b="1">
                <a:solidFill>
                  <a:srgbClr val="333399"/>
                </a:solidFill>
              </a:rPr>
              <a:t>因</a:t>
            </a:r>
          </a:p>
          <a:p>
            <a:pPr algn="l">
              <a:lnSpc>
                <a:spcPct val="90000"/>
              </a:lnSpc>
            </a:pPr>
            <a:r>
              <a:rPr kumimoji="1" lang="zh-CN" altLang="en-US" sz="2000" b="1">
                <a:solidFill>
                  <a:srgbClr val="333399"/>
                </a:solidFill>
              </a:rPr>
              <a:t>特</a:t>
            </a:r>
          </a:p>
          <a:p>
            <a:pPr algn="l">
              <a:lnSpc>
                <a:spcPct val="90000"/>
              </a:lnSpc>
            </a:pPr>
            <a:r>
              <a:rPr kumimoji="1" lang="zh-CN" altLang="en-US" sz="2000" b="1">
                <a:solidFill>
                  <a:srgbClr val="333399"/>
                </a:solidFill>
              </a:rPr>
              <a:t>网</a:t>
            </a:r>
          </a:p>
        </p:txBody>
      </p:sp>
      <p:sp>
        <p:nvSpPr>
          <p:cNvPr id="439336" name="Text Box 40">
            <a:extLst>
              <a:ext uri="{FF2B5EF4-FFF2-40B4-BE49-F238E27FC236}">
                <a16:creationId xmlns:a16="http://schemas.microsoft.com/office/drawing/2014/main" id="{AAE55DE3-9118-4484-8BF0-B11C4A375194}"/>
              </a:ext>
            </a:extLst>
          </p:cNvPr>
          <p:cNvSpPr txBox="1">
            <a:spLocks noChangeArrowheads="1"/>
          </p:cNvSpPr>
          <p:nvPr/>
        </p:nvSpPr>
        <p:spPr bwMode="auto">
          <a:xfrm rot="5400000">
            <a:off x="5903913" y="4354513"/>
            <a:ext cx="742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4400" b="1">
                <a:solidFill>
                  <a:srgbClr val="333399"/>
                </a:solidFill>
                <a:ea typeface="黑体" panose="02010609060101010101" pitchFamily="49" charset="-122"/>
              </a:rPr>
              <a:t>…</a:t>
            </a:r>
          </a:p>
        </p:txBody>
      </p:sp>
      <p:sp>
        <p:nvSpPr>
          <p:cNvPr id="439337" name="Text Box 41">
            <a:extLst>
              <a:ext uri="{FF2B5EF4-FFF2-40B4-BE49-F238E27FC236}">
                <a16:creationId xmlns:a16="http://schemas.microsoft.com/office/drawing/2014/main" id="{B8D30CBF-26A1-4D85-B805-31B2686ECAF6}"/>
              </a:ext>
            </a:extLst>
          </p:cNvPr>
          <p:cNvSpPr txBox="1">
            <a:spLocks noChangeArrowheads="1"/>
          </p:cNvSpPr>
          <p:nvPr/>
        </p:nvSpPr>
        <p:spPr bwMode="auto">
          <a:xfrm>
            <a:off x="1065213" y="3646489"/>
            <a:ext cx="849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333399"/>
                </a:solidFill>
                <a:latin typeface="Times New Roman" panose="02020603050405020304" pitchFamily="18" charset="0"/>
                <a:ea typeface="黑体" panose="02010609060101010101" pitchFamily="49" charset="-122"/>
              </a:rPr>
              <a:t>PC</a:t>
            </a:r>
            <a:r>
              <a:rPr kumimoji="1" lang="en-US" altLang="zh-CN" sz="2000" b="1">
                <a:solidFill>
                  <a:srgbClr val="333399"/>
                </a:solidFill>
                <a:ea typeface="黑体" panose="02010609060101010101" pitchFamily="49" charset="-122"/>
              </a:rPr>
              <a:t> </a:t>
            </a:r>
            <a:r>
              <a:rPr kumimoji="1" lang="zh-CN" altLang="en-US" sz="2000" b="1">
                <a:solidFill>
                  <a:srgbClr val="333399"/>
                </a:solidFill>
              </a:rPr>
              <a:t>机</a:t>
            </a:r>
          </a:p>
        </p:txBody>
      </p:sp>
      <p:sp>
        <p:nvSpPr>
          <p:cNvPr id="439339" name="Rectangle 2">
            <a:extLst>
              <a:ext uri="{FF2B5EF4-FFF2-40B4-BE49-F238E27FC236}">
                <a16:creationId xmlns:a16="http://schemas.microsoft.com/office/drawing/2014/main" id="{2A26760B-09A9-4357-8764-7BDE9B499F64}"/>
              </a:ext>
            </a:extLst>
          </p:cNvPr>
          <p:cNvSpPr>
            <a:spLocks noGrp="1" noChangeArrowheads="1"/>
          </p:cNvSpPr>
          <p:nvPr>
            <p:ph type="title"/>
          </p:nvPr>
        </p:nvSpPr>
        <p:spPr bwMode="auto">
          <a:xfrm>
            <a:off x="410146" y="106362"/>
            <a:ext cx="9223374" cy="8444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nSpc>
                <a:spcPct val="75000"/>
              </a:lnSpc>
            </a:pPr>
            <a:r>
              <a:rPr lang="zh-CN" altLang="en-US" b="1" dirty="0">
                <a:latin typeface="Times New Roman" panose="02020603050405020304" pitchFamily="18" charset="0"/>
                <a:cs typeface="Times New Roman" panose="02020603050405020304" pitchFamily="18" charset="0"/>
              </a:rPr>
              <a:t>用户到 </a:t>
            </a:r>
            <a:r>
              <a:rPr lang="en-US" altLang="zh-CN" b="1" dirty="0">
                <a:latin typeface="Times New Roman" panose="02020603050405020304" pitchFamily="18" charset="0"/>
                <a:cs typeface="Times New Roman" panose="02020603050405020304" pitchFamily="18" charset="0"/>
              </a:rPr>
              <a:t>ISP </a:t>
            </a:r>
            <a:r>
              <a:rPr lang="zh-CN" altLang="en-US" b="1" dirty="0">
                <a:latin typeface="Times New Roman" panose="02020603050405020304" pitchFamily="18" charset="0"/>
                <a:cs typeface="Times New Roman" panose="02020603050405020304" pitchFamily="18" charset="0"/>
              </a:rPr>
              <a:t>的链路使用 </a:t>
            </a:r>
            <a:r>
              <a:rPr lang="en-US" altLang="zh-CN" b="1" dirty="0">
                <a:latin typeface="Times New Roman" panose="02020603050405020304" pitchFamily="18" charset="0"/>
                <a:cs typeface="Times New Roman" panose="02020603050405020304" pitchFamily="18" charset="0"/>
              </a:rPr>
              <a:t>PPP </a:t>
            </a:r>
            <a:r>
              <a:rPr lang="zh-CN" altLang="en-US" b="1" dirty="0">
                <a:latin typeface="Times New Roman" panose="02020603050405020304" pitchFamily="18" charset="0"/>
                <a:cs typeface="Times New Roman" panose="02020603050405020304" pitchFamily="18" charset="0"/>
              </a:rPr>
              <a:t>协议</a:t>
            </a:r>
            <a:r>
              <a:rPr lang="zh-CN" alt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dirty="0">
                <a:latin typeface="黑体" pitchFamily="2" charset="-122"/>
              </a:rPr>
              <a:t>数据链路层的简单模型</a:t>
            </a:r>
            <a:r>
              <a:rPr lang="en-US" altLang="zh-CN" dirty="0">
                <a:latin typeface="黑体" pitchFamily="2" charset="-122"/>
              </a:rPr>
              <a:t>( </a:t>
            </a:r>
            <a:r>
              <a:rPr lang="zh-CN" altLang="en-US" dirty="0">
                <a:latin typeface="黑体" pitchFamily="2" charset="-122"/>
              </a:rPr>
              <a:t>续）</a:t>
            </a:r>
          </a:p>
        </p:txBody>
      </p:sp>
      <p:sp>
        <p:nvSpPr>
          <p:cNvPr id="118788" name="Line 4"/>
          <p:cNvSpPr>
            <a:spLocks noChangeShapeType="1"/>
          </p:cNvSpPr>
          <p:nvPr/>
        </p:nvSpPr>
        <p:spPr bwMode="auto">
          <a:xfrm flipH="1" flipV="1">
            <a:off x="8539286" y="2721124"/>
            <a:ext cx="729192" cy="63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89" name="Line 5"/>
          <p:cNvSpPr>
            <a:spLocks noChangeShapeType="1"/>
          </p:cNvSpPr>
          <p:nvPr/>
        </p:nvSpPr>
        <p:spPr bwMode="auto">
          <a:xfrm flipH="1" flipV="1">
            <a:off x="7356069" y="2416324"/>
            <a:ext cx="687917" cy="215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0" name="Line 6"/>
          <p:cNvSpPr>
            <a:spLocks noChangeShapeType="1"/>
          </p:cNvSpPr>
          <p:nvPr/>
        </p:nvSpPr>
        <p:spPr bwMode="auto">
          <a:xfrm flipV="1">
            <a:off x="6392986" y="2403624"/>
            <a:ext cx="825500" cy="15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1" name="Line 7"/>
          <p:cNvSpPr>
            <a:spLocks noChangeShapeType="1"/>
          </p:cNvSpPr>
          <p:nvPr/>
        </p:nvSpPr>
        <p:spPr bwMode="auto">
          <a:xfrm flipV="1">
            <a:off x="5237286" y="2479824"/>
            <a:ext cx="990600" cy="76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2" name="Line 8"/>
          <p:cNvSpPr>
            <a:spLocks noChangeShapeType="1"/>
          </p:cNvSpPr>
          <p:nvPr/>
        </p:nvSpPr>
        <p:spPr bwMode="auto">
          <a:xfrm>
            <a:off x="4081586" y="2556024"/>
            <a:ext cx="990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3" name="Line 9"/>
          <p:cNvSpPr>
            <a:spLocks noChangeShapeType="1"/>
          </p:cNvSpPr>
          <p:nvPr/>
        </p:nvSpPr>
        <p:spPr bwMode="auto">
          <a:xfrm>
            <a:off x="2843336" y="2327424"/>
            <a:ext cx="990600" cy="228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8794" name="Freeform 10"/>
          <p:cNvSpPr>
            <a:spLocks/>
          </p:cNvSpPr>
          <p:nvPr/>
        </p:nvSpPr>
        <p:spPr bwMode="auto">
          <a:xfrm>
            <a:off x="889652" y="2365524"/>
            <a:ext cx="1898650" cy="508000"/>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118795" name="Group 11"/>
          <p:cNvGrpSpPr>
            <a:grpSpLocks/>
          </p:cNvGrpSpPr>
          <p:nvPr/>
        </p:nvGrpSpPr>
        <p:grpSpPr bwMode="auto">
          <a:xfrm>
            <a:off x="1274886" y="2175024"/>
            <a:ext cx="1222772" cy="781050"/>
            <a:chOff x="1680" y="240"/>
            <a:chExt cx="2529" cy="1270"/>
          </a:xfrm>
        </p:grpSpPr>
        <p:sp>
          <p:nvSpPr>
            <p:cNvPr id="118796" name="Oval 12"/>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7" name="Oval 13"/>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8" name="Oval 14"/>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799" name="Oval 15"/>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0" name="Oval 16"/>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1" name="Oval 17"/>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2" name="Oval 18"/>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3" name="Oval 19"/>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04" name="Oval 20"/>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118812" name="Group 28"/>
          <p:cNvGrpSpPr>
            <a:grpSpLocks/>
          </p:cNvGrpSpPr>
          <p:nvPr/>
        </p:nvGrpSpPr>
        <p:grpSpPr bwMode="auto">
          <a:xfrm>
            <a:off x="3338636" y="2175024"/>
            <a:ext cx="1222772" cy="781050"/>
            <a:chOff x="1680" y="240"/>
            <a:chExt cx="2529" cy="1270"/>
          </a:xfrm>
        </p:grpSpPr>
        <p:sp>
          <p:nvSpPr>
            <p:cNvPr id="118813" name="Oval 29"/>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4" name="Oval 30"/>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5" name="Oval 31"/>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6" name="Oval 32"/>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7" name="Oval 33"/>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8" name="Oval 34"/>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19" name="Oval 35"/>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20" name="Oval 36"/>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21" name="Oval 37"/>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8822" name="Text Box 38"/>
          <p:cNvSpPr txBox="1">
            <a:spLocks noChangeArrowheads="1"/>
          </p:cNvSpPr>
          <p:nvPr/>
        </p:nvSpPr>
        <p:spPr bwMode="auto">
          <a:xfrm>
            <a:off x="3545011"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pic>
        <p:nvPicPr>
          <p:cNvPr id="118823"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6643" y="220677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1" name="Picture 8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086" y="2403625"/>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8872" name="Picture 8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2036" y="2467124"/>
            <a:ext cx="5778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873" name="Picture 8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386" y="2254400"/>
            <a:ext cx="47810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8874" name="Group 90"/>
          <p:cNvGrpSpPr>
            <a:grpSpLocks/>
          </p:cNvGrpSpPr>
          <p:nvPr/>
        </p:nvGrpSpPr>
        <p:grpSpPr bwMode="auto">
          <a:xfrm>
            <a:off x="5650036" y="2175024"/>
            <a:ext cx="1222772" cy="781050"/>
            <a:chOff x="1680" y="240"/>
            <a:chExt cx="2529" cy="1270"/>
          </a:xfrm>
        </p:grpSpPr>
        <p:sp>
          <p:nvSpPr>
            <p:cNvPr id="118875" name="Oval 91"/>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6" name="Oval 92"/>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7" name="Oval 93"/>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8" name="Oval 94"/>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79" name="Oval 95"/>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0" name="Oval 96"/>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1" name="Oval 97"/>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2" name="Oval 98"/>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8883" name="Oval 99"/>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8884" name="Text Box 100"/>
          <p:cNvSpPr txBox="1">
            <a:spLocks noChangeArrowheads="1"/>
          </p:cNvSpPr>
          <p:nvPr/>
        </p:nvSpPr>
        <p:spPr bwMode="auto">
          <a:xfrm>
            <a:off x="5828894" y="23639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广域网</a:t>
            </a:r>
          </a:p>
        </p:txBody>
      </p:sp>
      <p:sp>
        <p:nvSpPr>
          <p:cNvPr id="118885" name="Text Box 101"/>
          <p:cNvSpPr txBox="1">
            <a:spLocks noChangeArrowheads="1"/>
          </p:cNvSpPr>
          <p:nvPr/>
        </p:nvSpPr>
        <p:spPr bwMode="auto">
          <a:xfrm>
            <a:off x="396073" y="2028974"/>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118886" name="Text Box 102"/>
          <p:cNvSpPr txBox="1">
            <a:spLocks noChangeArrowheads="1"/>
          </p:cNvSpPr>
          <p:nvPr/>
        </p:nvSpPr>
        <p:spPr bwMode="auto">
          <a:xfrm>
            <a:off x="8743941" y="2148037"/>
            <a:ext cx="9476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主机</a:t>
            </a:r>
            <a:r>
              <a:rPr kumimoji="1" lang="zh-CN" altLang="en-US" sz="14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sp>
        <p:nvSpPr>
          <p:cNvPr id="118887" name="Text Box 103"/>
          <p:cNvSpPr txBox="1">
            <a:spLocks noChangeArrowheads="1"/>
          </p:cNvSpPr>
          <p:nvPr/>
        </p:nvSpPr>
        <p:spPr bwMode="auto">
          <a:xfrm>
            <a:off x="2268925" y="184482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118888" name="Text Box 104"/>
          <p:cNvSpPr txBox="1">
            <a:spLocks noChangeArrowheads="1"/>
          </p:cNvSpPr>
          <p:nvPr/>
        </p:nvSpPr>
        <p:spPr bwMode="auto">
          <a:xfrm>
            <a:off x="4607842" y="20416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118889" name="Text Box 105"/>
          <p:cNvSpPr txBox="1">
            <a:spLocks noChangeArrowheads="1"/>
          </p:cNvSpPr>
          <p:nvPr/>
        </p:nvSpPr>
        <p:spPr bwMode="auto">
          <a:xfrm>
            <a:off x="6714588" y="1901974"/>
            <a:ext cx="1160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路由器</a:t>
            </a:r>
            <a:r>
              <a:rPr kumimoji="1" lang="zh-CN" altLang="en-US" sz="900" b="1">
                <a:solidFill>
                  <a:srgbClr val="000099"/>
                </a:solidFill>
                <a:latin typeface="+mn-lt"/>
                <a:ea typeface="黑体" pitchFamily="2" charset="-122"/>
              </a:rPr>
              <a:t> </a:t>
            </a:r>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118890" name="Text Box 106"/>
          <p:cNvSpPr txBox="1">
            <a:spLocks noChangeArrowheads="1"/>
          </p:cNvSpPr>
          <p:nvPr/>
        </p:nvSpPr>
        <p:spPr bwMode="auto">
          <a:xfrm>
            <a:off x="1439986" y="23766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电话网</a:t>
            </a:r>
          </a:p>
        </p:txBody>
      </p:sp>
      <p:grpSp>
        <p:nvGrpSpPr>
          <p:cNvPr id="118898" name="Group 114"/>
          <p:cNvGrpSpPr>
            <a:grpSpLocks/>
          </p:cNvGrpSpPr>
          <p:nvPr/>
        </p:nvGrpSpPr>
        <p:grpSpPr bwMode="auto">
          <a:xfrm>
            <a:off x="449386" y="2403624"/>
            <a:ext cx="720593" cy="546100"/>
            <a:chOff x="624" y="2968"/>
            <a:chExt cx="1331" cy="920"/>
          </a:xfrm>
        </p:grpSpPr>
        <p:sp>
          <p:nvSpPr>
            <p:cNvPr id="118899" name="Freeform 115"/>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0" name="Freeform 116"/>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1" name="Freeform 117"/>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2" name="Freeform 118"/>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3" name="Freeform 119"/>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8904" name="Freeform 120"/>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5" name="Freeform 121"/>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6" name="Freeform 122"/>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7" name="Freeform 123"/>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8" name="Freeform 124"/>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09" name="Freeform 125"/>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0" name="Freeform 126"/>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11" name="Group 127"/>
            <p:cNvGrpSpPr>
              <a:grpSpLocks/>
            </p:cNvGrpSpPr>
            <p:nvPr/>
          </p:nvGrpSpPr>
          <p:grpSpPr bwMode="auto">
            <a:xfrm>
              <a:off x="700" y="3526"/>
              <a:ext cx="515" cy="270"/>
              <a:chOff x="700" y="3526"/>
              <a:chExt cx="515" cy="270"/>
            </a:xfrm>
          </p:grpSpPr>
          <p:grpSp>
            <p:nvGrpSpPr>
              <p:cNvPr id="118912" name="Group 128"/>
              <p:cNvGrpSpPr>
                <a:grpSpLocks/>
              </p:cNvGrpSpPr>
              <p:nvPr/>
            </p:nvGrpSpPr>
            <p:grpSpPr bwMode="auto">
              <a:xfrm>
                <a:off x="737" y="3534"/>
                <a:ext cx="49" cy="23"/>
                <a:chOff x="737" y="3534"/>
                <a:chExt cx="49" cy="23"/>
              </a:xfrm>
            </p:grpSpPr>
            <p:sp>
              <p:nvSpPr>
                <p:cNvPr id="118913" name="Freeform 129"/>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4" name="Freeform 130"/>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5" name="Freeform 131"/>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16" name="Group 132"/>
              <p:cNvGrpSpPr>
                <a:grpSpLocks/>
              </p:cNvGrpSpPr>
              <p:nvPr/>
            </p:nvGrpSpPr>
            <p:grpSpPr bwMode="auto">
              <a:xfrm>
                <a:off x="748" y="3547"/>
                <a:ext cx="50" cy="23"/>
                <a:chOff x="748" y="3547"/>
                <a:chExt cx="50" cy="23"/>
              </a:xfrm>
            </p:grpSpPr>
            <p:sp>
              <p:nvSpPr>
                <p:cNvPr id="118917" name="Freeform 133"/>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8" name="Freeform 134"/>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19" name="Freeform 135"/>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8920" name="Freeform 136"/>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1" name="Freeform 137"/>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2" name="Freeform 138"/>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3" name="Freeform 139"/>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24" name="Group 140"/>
              <p:cNvGrpSpPr>
                <a:grpSpLocks/>
              </p:cNvGrpSpPr>
              <p:nvPr/>
            </p:nvGrpSpPr>
            <p:grpSpPr bwMode="auto">
              <a:xfrm>
                <a:off x="872" y="3547"/>
                <a:ext cx="50" cy="23"/>
                <a:chOff x="872" y="3547"/>
                <a:chExt cx="50" cy="23"/>
              </a:xfrm>
            </p:grpSpPr>
            <p:sp>
              <p:nvSpPr>
                <p:cNvPr id="118925" name="Freeform 141"/>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6" name="Freeform 142"/>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27" name="Freeform 143"/>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28" name="Group 144"/>
              <p:cNvGrpSpPr>
                <a:grpSpLocks/>
              </p:cNvGrpSpPr>
              <p:nvPr/>
            </p:nvGrpSpPr>
            <p:grpSpPr bwMode="auto">
              <a:xfrm>
                <a:off x="885" y="3559"/>
                <a:ext cx="50" cy="23"/>
                <a:chOff x="885" y="3559"/>
                <a:chExt cx="50" cy="23"/>
              </a:xfrm>
            </p:grpSpPr>
            <p:sp>
              <p:nvSpPr>
                <p:cNvPr id="118929" name="Freeform 145"/>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0" name="Freeform 146"/>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1" name="Freeform 147"/>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32" name="Group 148"/>
              <p:cNvGrpSpPr>
                <a:grpSpLocks/>
              </p:cNvGrpSpPr>
              <p:nvPr/>
            </p:nvGrpSpPr>
            <p:grpSpPr bwMode="auto">
              <a:xfrm>
                <a:off x="898" y="3571"/>
                <a:ext cx="49" cy="23"/>
                <a:chOff x="898" y="3571"/>
                <a:chExt cx="49" cy="23"/>
              </a:xfrm>
            </p:grpSpPr>
            <p:sp>
              <p:nvSpPr>
                <p:cNvPr id="118933" name="Freeform 149"/>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4" name="Freeform 150"/>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5" name="Freeform 151"/>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36" name="Group 152"/>
              <p:cNvGrpSpPr>
                <a:grpSpLocks/>
              </p:cNvGrpSpPr>
              <p:nvPr/>
            </p:nvGrpSpPr>
            <p:grpSpPr bwMode="auto">
              <a:xfrm>
                <a:off x="911" y="3585"/>
                <a:ext cx="49" cy="23"/>
                <a:chOff x="911" y="3585"/>
                <a:chExt cx="49" cy="23"/>
              </a:xfrm>
            </p:grpSpPr>
            <p:sp>
              <p:nvSpPr>
                <p:cNvPr id="118937" name="Freeform 153"/>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8" name="Freeform 154"/>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39" name="Freeform 155"/>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0" name="Group 156"/>
              <p:cNvGrpSpPr>
                <a:grpSpLocks/>
              </p:cNvGrpSpPr>
              <p:nvPr/>
            </p:nvGrpSpPr>
            <p:grpSpPr bwMode="auto">
              <a:xfrm>
                <a:off x="923" y="3600"/>
                <a:ext cx="99" cy="73"/>
                <a:chOff x="923" y="3600"/>
                <a:chExt cx="99" cy="73"/>
              </a:xfrm>
            </p:grpSpPr>
            <p:grpSp>
              <p:nvGrpSpPr>
                <p:cNvPr id="118941" name="Group 157"/>
                <p:cNvGrpSpPr>
                  <a:grpSpLocks/>
                </p:cNvGrpSpPr>
                <p:nvPr/>
              </p:nvGrpSpPr>
              <p:grpSpPr bwMode="auto">
                <a:xfrm>
                  <a:off x="923" y="3600"/>
                  <a:ext cx="49" cy="23"/>
                  <a:chOff x="923" y="3600"/>
                  <a:chExt cx="49" cy="23"/>
                </a:xfrm>
              </p:grpSpPr>
              <p:sp>
                <p:nvSpPr>
                  <p:cNvPr id="118942" name="Freeform 158"/>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3" name="Freeform 159"/>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4" name="Freeform 160"/>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5" name="Group 161"/>
                <p:cNvGrpSpPr>
                  <a:grpSpLocks/>
                </p:cNvGrpSpPr>
                <p:nvPr/>
              </p:nvGrpSpPr>
              <p:grpSpPr bwMode="auto">
                <a:xfrm>
                  <a:off x="935" y="3612"/>
                  <a:ext cx="48" cy="23"/>
                  <a:chOff x="935" y="3612"/>
                  <a:chExt cx="48" cy="23"/>
                </a:xfrm>
              </p:grpSpPr>
              <p:sp>
                <p:nvSpPr>
                  <p:cNvPr id="118946" name="Freeform 162"/>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7" name="Freeform 163"/>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48" name="Freeform 164"/>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49" name="Group 165"/>
                <p:cNvGrpSpPr>
                  <a:grpSpLocks/>
                </p:cNvGrpSpPr>
                <p:nvPr/>
              </p:nvGrpSpPr>
              <p:grpSpPr bwMode="auto">
                <a:xfrm>
                  <a:off x="947" y="3625"/>
                  <a:ext cx="50" cy="22"/>
                  <a:chOff x="947" y="3625"/>
                  <a:chExt cx="50" cy="22"/>
                </a:xfrm>
              </p:grpSpPr>
              <p:sp>
                <p:nvSpPr>
                  <p:cNvPr id="118950" name="Freeform 166"/>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1" name="Freeform 167"/>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2" name="Freeform 168"/>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53" name="Group 169"/>
                <p:cNvGrpSpPr>
                  <a:grpSpLocks/>
                </p:cNvGrpSpPr>
                <p:nvPr/>
              </p:nvGrpSpPr>
              <p:grpSpPr bwMode="auto">
                <a:xfrm>
                  <a:off x="960" y="3637"/>
                  <a:ext cx="50" cy="23"/>
                  <a:chOff x="960" y="3637"/>
                  <a:chExt cx="50" cy="23"/>
                </a:xfrm>
              </p:grpSpPr>
              <p:sp>
                <p:nvSpPr>
                  <p:cNvPr id="118954" name="Freeform 170"/>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5" name="Freeform 171"/>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6" name="Freeform 172"/>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57" name="Group 173"/>
                <p:cNvGrpSpPr>
                  <a:grpSpLocks/>
                </p:cNvGrpSpPr>
                <p:nvPr/>
              </p:nvGrpSpPr>
              <p:grpSpPr bwMode="auto">
                <a:xfrm>
                  <a:off x="973" y="3650"/>
                  <a:ext cx="49" cy="23"/>
                  <a:chOff x="973" y="3650"/>
                  <a:chExt cx="49" cy="23"/>
                </a:xfrm>
              </p:grpSpPr>
              <p:sp>
                <p:nvSpPr>
                  <p:cNvPr id="118958" name="Freeform 174"/>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59" name="Freeform 175"/>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0" name="Freeform 176"/>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8961" name="Group 177"/>
              <p:cNvGrpSpPr>
                <a:grpSpLocks/>
              </p:cNvGrpSpPr>
              <p:nvPr/>
            </p:nvGrpSpPr>
            <p:grpSpPr bwMode="auto">
              <a:xfrm>
                <a:off x="985" y="3665"/>
                <a:ext cx="100" cy="73"/>
                <a:chOff x="985" y="3665"/>
                <a:chExt cx="100" cy="73"/>
              </a:xfrm>
            </p:grpSpPr>
            <p:grpSp>
              <p:nvGrpSpPr>
                <p:cNvPr id="118962" name="Group 178"/>
                <p:cNvGrpSpPr>
                  <a:grpSpLocks/>
                </p:cNvGrpSpPr>
                <p:nvPr/>
              </p:nvGrpSpPr>
              <p:grpSpPr bwMode="auto">
                <a:xfrm>
                  <a:off x="985" y="3665"/>
                  <a:ext cx="50" cy="23"/>
                  <a:chOff x="985" y="3665"/>
                  <a:chExt cx="50" cy="23"/>
                </a:xfrm>
              </p:grpSpPr>
              <p:sp>
                <p:nvSpPr>
                  <p:cNvPr id="118963" name="Freeform 179"/>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4" name="Freeform 180"/>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5" name="Freeform 181"/>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66" name="Group 182"/>
                <p:cNvGrpSpPr>
                  <a:grpSpLocks/>
                </p:cNvGrpSpPr>
                <p:nvPr/>
              </p:nvGrpSpPr>
              <p:grpSpPr bwMode="auto">
                <a:xfrm>
                  <a:off x="997" y="3677"/>
                  <a:ext cx="49" cy="23"/>
                  <a:chOff x="997" y="3677"/>
                  <a:chExt cx="49" cy="23"/>
                </a:xfrm>
              </p:grpSpPr>
              <p:sp>
                <p:nvSpPr>
                  <p:cNvPr id="118967" name="Freeform 183"/>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8" name="Freeform 184"/>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69" name="Freeform 185"/>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0" name="Group 186"/>
                <p:cNvGrpSpPr>
                  <a:grpSpLocks/>
                </p:cNvGrpSpPr>
                <p:nvPr/>
              </p:nvGrpSpPr>
              <p:grpSpPr bwMode="auto">
                <a:xfrm>
                  <a:off x="1010" y="3690"/>
                  <a:ext cx="48" cy="23"/>
                  <a:chOff x="1010" y="3690"/>
                  <a:chExt cx="48" cy="23"/>
                </a:xfrm>
              </p:grpSpPr>
              <p:sp>
                <p:nvSpPr>
                  <p:cNvPr id="118971" name="Freeform 187"/>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2" name="Freeform 188"/>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3" name="Freeform 189"/>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4" name="Group 190"/>
                <p:cNvGrpSpPr>
                  <a:grpSpLocks/>
                </p:cNvGrpSpPr>
                <p:nvPr/>
              </p:nvGrpSpPr>
              <p:grpSpPr bwMode="auto">
                <a:xfrm>
                  <a:off x="1023" y="3703"/>
                  <a:ext cx="49" cy="22"/>
                  <a:chOff x="1023" y="3703"/>
                  <a:chExt cx="49" cy="22"/>
                </a:xfrm>
              </p:grpSpPr>
              <p:sp>
                <p:nvSpPr>
                  <p:cNvPr id="118975" name="Freeform 191"/>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6" name="Freeform 192"/>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77" name="Freeform 193"/>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78" name="Group 194"/>
                <p:cNvGrpSpPr>
                  <a:grpSpLocks/>
                </p:cNvGrpSpPr>
                <p:nvPr/>
              </p:nvGrpSpPr>
              <p:grpSpPr bwMode="auto">
                <a:xfrm>
                  <a:off x="1036" y="3716"/>
                  <a:ext cx="49" cy="22"/>
                  <a:chOff x="1036" y="3716"/>
                  <a:chExt cx="49" cy="22"/>
                </a:xfrm>
              </p:grpSpPr>
              <p:sp>
                <p:nvSpPr>
                  <p:cNvPr id="118979" name="Freeform 195"/>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0" name="Freeform 196"/>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1" name="Freeform 197"/>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8982" name="Group 198"/>
              <p:cNvGrpSpPr>
                <a:grpSpLocks/>
              </p:cNvGrpSpPr>
              <p:nvPr/>
            </p:nvGrpSpPr>
            <p:grpSpPr bwMode="auto">
              <a:xfrm>
                <a:off x="1046" y="3727"/>
                <a:ext cx="49" cy="23"/>
                <a:chOff x="1046" y="3727"/>
                <a:chExt cx="49" cy="23"/>
              </a:xfrm>
            </p:grpSpPr>
            <p:sp>
              <p:nvSpPr>
                <p:cNvPr id="118983" name="Freeform 199"/>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4" name="Freeform 200"/>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5" name="Freeform 201"/>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86" name="Group 202"/>
              <p:cNvGrpSpPr>
                <a:grpSpLocks/>
              </p:cNvGrpSpPr>
              <p:nvPr/>
            </p:nvGrpSpPr>
            <p:grpSpPr bwMode="auto">
              <a:xfrm>
                <a:off x="1058" y="3739"/>
                <a:ext cx="50" cy="23"/>
                <a:chOff x="1058" y="3739"/>
                <a:chExt cx="50" cy="23"/>
              </a:xfrm>
            </p:grpSpPr>
            <p:sp>
              <p:nvSpPr>
                <p:cNvPr id="118987" name="Freeform 203"/>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8" name="Freeform 204"/>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89" name="Freeform 205"/>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8990" name="Group 206"/>
              <p:cNvGrpSpPr>
                <a:grpSpLocks/>
              </p:cNvGrpSpPr>
              <p:nvPr/>
            </p:nvGrpSpPr>
            <p:grpSpPr bwMode="auto">
              <a:xfrm>
                <a:off x="1072" y="3753"/>
                <a:ext cx="48" cy="22"/>
                <a:chOff x="1072" y="3753"/>
                <a:chExt cx="48" cy="22"/>
              </a:xfrm>
            </p:grpSpPr>
            <p:sp>
              <p:nvSpPr>
                <p:cNvPr id="118991" name="Freeform 207"/>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2" name="Freeform 208"/>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3" name="Freeform 209"/>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8994" name="Freeform 210"/>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5" name="Freeform 211"/>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6" name="Freeform 212"/>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8997" name="Group 213"/>
              <p:cNvGrpSpPr>
                <a:grpSpLocks/>
              </p:cNvGrpSpPr>
              <p:nvPr/>
            </p:nvGrpSpPr>
            <p:grpSpPr bwMode="auto">
              <a:xfrm>
                <a:off x="832" y="3547"/>
                <a:ext cx="49" cy="23"/>
                <a:chOff x="832" y="3547"/>
                <a:chExt cx="49" cy="23"/>
              </a:xfrm>
            </p:grpSpPr>
            <p:sp>
              <p:nvSpPr>
                <p:cNvPr id="118998" name="Freeform 214"/>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8999" name="Freeform 215"/>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0" name="Freeform 216"/>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1" name="Group 217"/>
              <p:cNvGrpSpPr>
                <a:grpSpLocks/>
              </p:cNvGrpSpPr>
              <p:nvPr/>
            </p:nvGrpSpPr>
            <p:grpSpPr bwMode="auto">
              <a:xfrm>
                <a:off x="844" y="3560"/>
                <a:ext cx="49" cy="22"/>
                <a:chOff x="844" y="3560"/>
                <a:chExt cx="49" cy="22"/>
              </a:xfrm>
            </p:grpSpPr>
            <p:sp>
              <p:nvSpPr>
                <p:cNvPr id="119002" name="Freeform 218"/>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3" name="Freeform 219"/>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4" name="Freeform 220"/>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5" name="Group 221"/>
              <p:cNvGrpSpPr>
                <a:grpSpLocks/>
              </p:cNvGrpSpPr>
              <p:nvPr/>
            </p:nvGrpSpPr>
            <p:grpSpPr bwMode="auto">
              <a:xfrm>
                <a:off x="857" y="3572"/>
                <a:ext cx="50" cy="23"/>
                <a:chOff x="857" y="3572"/>
                <a:chExt cx="50" cy="23"/>
              </a:xfrm>
            </p:grpSpPr>
            <p:sp>
              <p:nvSpPr>
                <p:cNvPr id="119006" name="Freeform 222"/>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7" name="Freeform 223"/>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08" name="Freeform 224"/>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09" name="Group 225"/>
              <p:cNvGrpSpPr>
                <a:grpSpLocks/>
              </p:cNvGrpSpPr>
              <p:nvPr/>
            </p:nvGrpSpPr>
            <p:grpSpPr bwMode="auto">
              <a:xfrm>
                <a:off x="870" y="3585"/>
                <a:ext cx="48" cy="23"/>
                <a:chOff x="870" y="3585"/>
                <a:chExt cx="48" cy="23"/>
              </a:xfrm>
            </p:grpSpPr>
            <p:sp>
              <p:nvSpPr>
                <p:cNvPr id="119010" name="Freeform 226"/>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1" name="Freeform 227"/>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2" name="Freeform 228"/>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13" name="Group 229"/>
              <p:cNvGrpSpPr>
                <a:grpSpLocks/>
              </p:cNvGrpSpPr>
              <p:nvPr/>
            </p:nvGrpSpPr>
            <p:grpSpPr bwMode="auto">
              <a:xfrm>
                <a:off x="882" y="3600"/>
                <a:ext cx="100" cy="73"/>
                <a:chOff x="882" y="3600"/>
                <a:chExt cx="100" cy="73"/>
              </a:xfrm>
            </p:grpSpPr>
            <p:grpSp>
              <p:nvGrpSpPr>
                <p:cNvPr id="119014" name="Group 230"/>
                <p:cNvGrpSpPr>
                  <a:grpSpLocks/>
                </p:cNvGrpSpPr>
                <p:nvPr/>
              </p:nvGrpSpPr>
              <p:grpSpPr bwMode="auto">
                <a:xfrm>
                  <a:off x="882" y="3600"/>
                  <a:ext cx="49" cy="23"/>
                  <a:chOff x="882" y="3600"/>
                  <a:chExt cx="49" cy="23"/>
                </a:xfrm>
              </p:grpSpPr>
              <p:sp>
                <p:nvSpPr>
                  <p:cNvPr id="119015" name="Freeform 231"/>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6" name="Freeform 232"/>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17" name="Freeform 233"/>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18" name="Group 234"/>
                <p:cNvGrpSpPr>
                  <a:grpSpLocks/>
                </p:cNvGrpSpPr>
                <p:nvPr/>
              </p:nvGrpSpPr>
              <p:grpSpPr bwMode="auto">
                <a:xfrm>
                  <a:off x="894" y="3612"/>
                  <a:ext cx="49" cy="23"/>
                  <a:chOff x="894" y="3612"/>
                  <a:chExt cx="49" cy="23"/>
                </a:xfrm>
              </p:grpSpPr>
              <p:sp>
                <p:nvSpPr>
                  <p:cNvPr id="119019" name="Freeform 235"/>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0" name="Freeform 236"/>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1" name="Freeform 237"/>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22" name="Group 238"/>
                <p:cNvGrpSpPr>
                  <a:grpSpLocks/>
                </p:cNvGrpSpPr>
                <p:nvPr/>
              </p:nvGrpSpPr>
              <p:grpSpPr bwMode="auto">
                <a:xfrm>
                  <a:off x="907" y="3625"/>
                  <a:ext cx="49" cy="23"/>
                  <a:chOff x="907" y="3625"/>
                  <a:chExt cx="49" cy="23"/>
                </a:xfrm>
              </p:grpSpPr>
              <p:sp>
                <p:nvSpPr>
                  <p:cNvPr id="119023" name="Freeform 239"/>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4" name="Freeform 240"/>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5" name="Freeform 241"/>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26" name="Group 242"/>
                <p:cNvGrpSpPr>
                  <a:grpSpLocks/>
                </p:cNvGrpSpPr>
                <p:nvPr/>
              </p:nvGrpSpPr>
              <p:grpSpPr bwMode="auto">
                <a:xfrm>
                  <a:off x="919" y="3638"/>
                  <a:ext cx="49" cy="22"/>
                  <a:chOff x="919" y="3638"/>
                  <a:chExt cx="49" cy="22"/>
                </a:xfrm>
              </p:grpSpPr>
              <p:sp>
                <p:nvSpPr>
                  <p:cNvPr id="119027" name="Freeform 243"/>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8" name="Freeform 244"/>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29" name="Freeform 245"/>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30" name="Group 246"/>
                <p:cNvGrpSpPr>
                  <a:grpSpLocks/>
                </p:cNvGrpSpPr>
                <p:nvPr/>
              </p:nvGrpSpPr>
              <p:grpSpPr bwMode="auto">
                <a:xfrm>
                  <a:off x="932" y="3651"/>
                  <a:ext cx="50" cy="22"/>
                  <a:chOff x="932" y="3651"/>
                  <a:chExt cx="50" cy="22"/>
                </a:xfrm>
              </p:grpSpPr>
              <p:sp>
                <p:nvSpPr>
                  <p:cNvPr id="119031" name="Freeform 247"/>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2" name="Freeform 248"/>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3" name="Freeform 249"/>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034" name="Group 250"/>
              <p:cNvGrpSpPr>
                <a:grpSpLocks/>
              </p:cNvGrpSpPr>
              <p:nvPr/>
            </p:nvGrpSpPr>
            <p:grpSpPr bwMode="auto">
              <a:xfrm>
                <a:off x="944" y="3665"/>
                <a:ext cx="99" cy="74"/>
                <a:chOff x="944" y="3665"/>
                <a:chExt cx="99" cy="74"/>
              </a:xfrm>
            </p:grpSpPr>
            <p:grpSp>
              <p:nvGrpSpPr>
                <p:cNvPr id="119035" name="Group 251"/>
                <p:cNvGrpSpPr>
                  <a:grpSpLocks/>
                </p:cNvGrpSpPr>
                <p:nvPr/>
              </p:nvGrpSpPr>
              <p:grpSpPr bwMode="auto">
                <a:xfrm>
                  <a:off x="944" y="3665"/>
                  <a:ext cx="49" cy="23"/>
                  <a:chOff x="944" y="3665"/>
                  <a:chExt cx="49" cy="23"/>
                </a:xfrm>
              </p:grpSpPr>
              <p:sp>
                <p:nvSpPr>
                  <p:cNvPr id="119036" name="Freeform 252"/>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7" name="Freeform 253"/>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38" name="Freeform 254"/>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39" name="Group 255"/>
                <p:cNvGrpSpPr>
                  <a:grpSpLocks/>
                </p:cNvGrpSpPr>
                <p:nvPr/>
              </p:nvGrpSpPr>
              <p:grpSpPr bwMode="auto">
                <a:xfrm>
                  <a:off x="957" y="3678"/>
                  <a:ext cx="48" cy="23"/>
                  <a:chOff x="957" y="3678"/>
                  <a:chExt cx="48" cy="23"/>
                </a:xfrm>
              </p:grpSpPr>
              <p:sp>
                <p:nvSpPr>
                  <p:cNvPr id="119040" name="Freeform 256"/>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1" name="Freeform 257"/>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2" name="Freeform 258"/>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43" name="Group 259"/>
                <p:cNvGrpSpPr>
                  <a:grpSpLocks/>
                </p:cNvGrpSpPr>
                <p:nvPr/>
              </p:nvGrpSpPr>
              <p:grpSpPr bwMode="auto">
                <a:xfrm>
                  <a:off x="969" y="3690"/>
                  <a:ext cx="49" cy="23"/>
                  <a:chOff x="969" y="3690"/>
                  <a:chExt cx="49" cy="23"/>
                </a:xfrm>
              </p:grpSpPr>
              <p:sp>
                <p:nvSpPr>
                  <p:cNvPr id="119044" name="Freeform 260"/>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5" name="Freeform 261"/>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6" name="Freeform 262"/>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47" name="Group 263"/>
                <p:cNvGrpSpPr>
                  <a:grpSpLocks/>
                </p:cNvGrpSpPr>
                <p:nvPr/>
              </p:nvGrpSpPr>
              <p:grpSpPr bwMode="auto">
                <a:xfrm>
                  <a:off x="982" y="3703"/>
                  <a:ext cx="49" cy="23"/>
                  <a:chOff x="982" y="3703"/>
                  <a:chExt cx="49" cy="23"/>
                </a:xfrm>
              </p:grpSpPr>
              <p:sp>
                <p:nvSpPr>
                  <p:cNvPr id="119048" name="Freeform 264"/>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49" name="Freeform 265"/>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0" name="Freeform 266"/>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51" name="Group 267"/>
                <p:cNvGrpSpPr>
                  <a:grpSpLocks/>
                </p:cNvGrpSpPr>
                <p:nvPr/>
              </p:nvGrpSpPr>
              <p:grpSpPr bwMode="auto">
                <a:xfrm>
                  <a:off x="995" y="3716"/>
                  <a:ext cx="48" cy="23"/>
                  <a:chOff x="995" y="3716"/>
                  <a:chExt cx="48" cy="23"/>
                </a:xfrm>
              </p:grpSpPr>
              <p:sp>
                <p:nvSpPr>
                  <p:cNvPr id="119052" name="Freeform 268"/>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3" name="Freeform 269"/>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4" name="Freeform 270"/>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055" name="Group 271"/>
              <p:cNvGrpSpPr>
                <a:grpSpLocks/>
              </p:cNvGrpSpPr>
              <p:nvPr/>
            </p:nvGrpSpPr>
            <p:grpSpPr bwMode="auto">
              <a:xfrm>
                <a:off x="1005" y="3727"/>
                <a:ext cx="49" cy="23"/>
                <a:chOff x="1005" y="3727"/>
                <a:chExt cx="49" cy="23"/>
              </a:xfrm>
            </p:grpSpPr>
            <p:sp>
              <p:nvSpPr>
                <p:cNvPr id="119056" name="Freeform 272"/>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7" name="Freeform 273"/>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58" name="Freeform 274"/>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59" name="Group 275"/>
              <p:cNvGrpSpPr>
                <a:grpSpLocks/>
              </p:cNvGrpSpPr>
              <p:nvPr/>
            </p:nvGrpSpPr>
            <p:grpSpPr bwMode="auto">
              <a:xfrm>
                <a:off x="1018" y="3740"/>
                <a:ext cx="49" cy="22"/>
                <a:chOff x="1018" y="3740"/>
                <a:chExt cx="49" cy="22"/>
              </a:xfrm>
            </p:grpSpPr>
            <p:sp>
              <p:nvSpPr>
                <p:cNvPr id="119060" name="Freeform 276"/>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1" name="Freeform 277"/>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2" name="Freeform 278"/>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63" name="Group 279"/>
              <p:cNvGrpSpPr>
                <a:grpSpLocks/>
              </p:cNvGrpSpPr>
              <p:nvPr/>
            </p:nvGrpSpPr>
            <p:grpSpPr bwMode="auto">
              <a:xfrm>
                <a:off x="1030" y="3753"/>
                <a:ext cx="49" cy="23"/>
                <a:chOff x="1030" y="3753"/>
                <a:chExt cx="49" cy="23"/>
              </a:xfrm>
            </p:grpSpPr>
            <p:sp>
              <p:nvSpPr>
                <p:cNvPr id="119064" name="Freeform 280"/>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5" name="Freeform 281"/>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6" name="Freeform 282"/>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067" name="Freeform 283"/>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8" name="Freeform 284"/>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69" name="Freeform 285"/>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9070" name="Group 286"/>
              <p:cNvGrpSpPr>
                <a:grpSpLocks/>
              </p:cNvGrpSpPr>
              <p:nvPr/>
            </p:nvGrpSpPr>
            <p:grpSpPr bwMode="auto">
              <a:xfrm>
                <a:off x="790" y="3547"/>
                <a:ext cx="49" cy="23"/>
                <a:chOff x="790" y="3547"/>
                <a:chExt cx="49" cy="23"/>
              </a:xfrm>
            </p:grpSpPr>
            <p:sp>
              <p:nvSpPr>
                <p:cNvPr id="119071" name="Freeform 287"/>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2" name="Freeform 288"/>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3" name="Freeform 289"/>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74" name="Group 290"/>
              <p:cNvGrpSpPr>
                <a:grpSpLocks/>
              </p:cNvGrpSpPr>
              <p:nvPr/>
            </p:nvGrpSpPr>
            <p:grpSpPr bwMode="auto">
              <a:xfrm>
                <a:off x="803" y="3560"/>
                <a:ext cx="49" cy="22"/>
                <a:chOff x="803" y="3560"/>
                <a:chExt cx="49" cy="22"/>
              </a:xfrm>
            </p:grpSpPr>
            <p:sp>
              <p:nvSpPr>
                <p:cNvPr id="119075" name="Freeform 291"/>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6" name="Freeform 292"/>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77" name="Freeform 293"/>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78" name="Group 294"/>
              <p:cNvGrpSpPr>
                <a:grpSpLocks/>
              </p:cNvGrpSpPr>
              <p:nvPr/>
            </p:nvGrpSpPr>
            <p:grpSpPr bwMode="auto">
              <a:xfrm>
                <a:off x="815" y="3572"/>
                <a:ext cx="50" cy="23"/>
                <a:chOff x="815" y="3572"/>
                <a:chExt cx="50" cy="23"/>
              </a:xfrm>
            </p:grpSpPr>
            <p:sp>
              <p:nvSpPr>
                <p:cNvPr id="119079" name="Freeform 295"/>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0" name="Freeform 296"/>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1" name="Freeform 297"/>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82" name="Group 298"/>
              <p:cNvGrpSpPr>
                <a:grpSpLocks/>
              </p:cNvGrpSpPr>
              <p:nvPr/>
            </p:nvGrpSpPr>
            <p:grpSpPr bwMode="auto">
              <a:xfrm>
                <a:off x="828" y="3585"/>
                <a:ext cx="49" cy="23"/>
                <a:chOff x="828" y="3585"/>
                <a:chExt cx="49" cy="23"/>
              </a:xfrm>
            </p:grpSpPr>
            <p:sp>
              <p:nvSpPr>
                <p:cNvPr id="119083" name="Freeform 299"/>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4" name="Freeform 300"/>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5" name="Freeform 301"/>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86" name="Group 302"/>
              <p:cNvGrpSpPr>
                <a:grpSpLocks/>
              </p:cNvGrpSpPr>
              <p:nvPr/>
            </p:nvGrpSpPr>
            <p:grpSpPr bwMode="auto">
              <a:xfrm>
                <a:off x="840" y="3600"/>
                <a:ext cx="100" cy="73"/>
                <a:chOff x="840" y="3600"/>
                <a:chExt cx="100" cy="73"/>
              </a:xfrm>
            </p:grpSpPr>
            <p:grpSp>
              <p:nvGrpSpPr>
                <p:cNvPr id="119087" name="Group 303"/>
                <p:cNvGrpSpPr>
                  <a:grpSpLocks/>
                </p:cNvGrpSpPr>
                <p:nvPr/>
              </p:nvGrpSpPr>
              <p:grpSpPr bwMode="auto">
                <a:xfrm>
                  <a:off x="840" y="3600"/>
                  <a:ext cx="49" cy="23"/>
                  <a:chOff x="840" y="3600"/>
                  <a:chExt cx="49" cy="23"/>
                </a:xfrm>
              </p:grpSpPr>
              <p:sp>
                <p:nvSpPr>
                  <p:cNvPr id="119088" name="Freeform 304"/>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89" name="Freeform 305"/>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0" name="Freeform 306"/>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1" name="Group 307"/>
                <p:cNvGrpSpPr>
                  <a:grpSpLocks/>
                </p:cNvGrpSpPr>
                <p:nvPr/>
              </p:nvGrpSpPr>
              <p:grpSpPr bwMode="auto">
                <a:xfrm>
                  <a:off x="853" y="3612"/>
                  <a:ext cx="48" cy="23"/>
                  <a:chOff x="853" y="3612"/>
                  <a:chExt cx="48" cy="23"/>
                </a:xfrm>
              </p:grpSpPr>
              <p:sp>
                <p:nvSpPr>
                  <p:cNvPr id="119092" name="Freeform 308"/>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3" name="Freeform 309"/>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4" name="Freeform 310"/>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5" name="Group 311"/>
                <p:cNvGrpSpPr>
                  <a:grpSpLocks/>
                </p:cNvGrpSpPr>
                <p:nvPr/>
              </p:nvGrpSpPr>
              <p:grpSpPr bwMode="auto">
                <a:xfrm>
                  <a:off x="865" y="3625"/>
                  <a:ext cx="49" cy="23"/>
                  <a:chOff x="865" y="3625"/>
                  <a:chExt cx="49" cy="23"/>
                </a:xfrm>
              </p:grpSpPr>
              <p:sp>
                <p:nvSpPr>
                  <p:cNvPr id="119096" name="Freeform 312"/>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7" name="Freeform 313"/>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098" name="Freeform 314"/>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099" name="Group 315"/>
                <p:cNvGrpSpPr>
                  <a:grpSpLocks/>
                </p:cNvGrpSpPr>
                <p:nvPr/>
              </p:nvGrpSpPr>
              <p:grpSpPr bwMode="auto">
                <a:xfrm>
                  <a:off x="878" y="3638"/>
                  <a:ext cx="49" cy="22"/>
                  <a:chOff x="878" y="3638"/>
                  <a:chExt cx="49" cy="22"/>
                </a:xfrm>
              </p:grpSpPr>
              <p:sp>
                <p:nvSpPr>
                  <p:cNvPr id="119100" name="Freeform 316"/>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1" name="Freeform 317"/>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2" name="Freeform 318"/>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03" name="Group 319"/>
                <p:cNvGrpSpPr>
                  <a:grpSpLocks/>
                </p:cNvGrpSpPr>
                <p:nvPr/>
              </p:nvGrpSpPr>
              <p:grpSpPr bwMode="auto">
                <a:xfrm>
                  <a:off x="890" y="3651"/>
                  <a:ext cx="50" cy="22"/>
                  <a:chOff x="890" y="3651"/>
                  <a:chExt cx="50" cy="22"/>
                </a:xfrm>
              </p:grpSpPr>
              <p:sp>
                <p:nvSpPr>
                  <p:cNvPr id="119104" name="Freeform 320"/>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5" name="Freeform 321"/>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06" name="Freeform 322"/>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07" name="Group 323"/>
              <p:cNvGrpSpPr>
                <a:grpSpLocks/>
              </p:cNvGrpSpPr>
              <p:nvPr/>
            </p:nvGrpSpPr>
            <p:grpSpPr bwMode="auto">
              <a:xfrm>
                <a:off x="903" y="3665"/>
                <a:ext cx="99" cy="74"/>
                <a:chOff x="903" y="3665"/>
                <a:chExt cx="99" cy="74"/>
              </a:xfrm>
            </p:grpSpPr>
            <p:grpSp>
              <p:nvGrpSpPr>
                <p:cNvPr id="119108" name="Group 324"/>
                <p:cNvGrpSpPr>
                  <a:grpSpLocks/>
                </p:cNvGrpSpPr>
                <p:nvPr/>
              </p:nvGrpSpPr>
              <p:grpSpPr bwMode="auto">
                <a:xfrm>
                  <a:off x="903" y="3665"/>
                  <a:ext cx="49" cy="23"/>
                  <a:chOff x="903" y="3665"/>
                  <a:chExt cx="49" cy="23"/>
                </a:xfrm>
              </p:grpSpPr>
              <p:sp>
                <p:nvSpPr>
                  <p:cNvPr id="119109" name="Freeform 325"/>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0" name="Freeform 326"/>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1" name="Freeform 327"/>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12" name="Group 328"/>
                <p:cNvGrpSpPr>
                  <a:grpSpLocks/>
                </p:cNvGrpSpPr>
                <p:nvPr/>
              </p:nvGrpSpPr>
              <p:grpSpPr bwMode="auto">
                <a:xfrm>
                  <a:off x="914" y="3678"/>
                  <a:ext cx="49" cy="23"/>
                  <a:chOff x="914" y="3678"/>
                  <a:chExt cx="49" cy="23"/>
                </a:xfrm>
              </p:grpSpPr>
              <p:sp>
                <p:nvSpPr>
                  <p:cNvPr id="119113" name="Freeform 329"/>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4" name="Freeform 330"/>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5" name="Freeform 331"/>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16" name="Group 332"/>
                <p:cNvGrpSpPr>
                  <a:grpSpLocks/>
                </p:cNvGrpSpPr>
                <p:nvPr/>
              </p:nvGrpSpPr>
              <p:grpSpPr bwMode="auto">
                <a:xfrm>
                  <a:off x="928" y="3690"/>
                  <a:ext cx="48" cy="23"/>
                  <a:chOff x="928" y="3690"/>
                  <a:chExt cx="48" cy="23"/>
                </a:xfrm>
              </p:grpSpPr>
              <p:sp>
                <p:nvSpPr>
                  <p:cNvPr id="119117" name="Freeform 333"/>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8" name="Freeform 334"/>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19" name="Freeform 335"/>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20" name="Group 336"/>
                <p:cNvGrpSpPr>
                  <a:grpSpLocks/>
                </p:cNvGrpSpPr>
                <p:nvPr/>
              </p:nvGrpSpPr>
              <p:grpSpPr bwMode="auto">
                <a:xfrm>
                  <a:off x="940" y="3703"/>
                  <a:ext cx="49" cy="23"/>
                  <a:chOff x="940" y="3703"/>
                  <a:chExt cx="49" cy="23"/>
                </a:xfrm>
              </p:grpSpPr>
              <p:sp>
                <p:nvSpPr>
                  <p:cNvPr id="119121" name="Freeform 337"/>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2" name="Freeform 338"/>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3" name="Freeform 339"/>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24" name="Group 340"/>
                <p:cNvGrpSpPr>
                  <a:grpSpLocks/>
                </p:cNvGrpSpPr>
                <p:nvPr/>
              </p:nvGrpSpPr>
              <p:grpSpPr bwMode="auto">
                <a:xfrm>
                  <a:off x="953" y="3716"/>
                  <a:ext cx="49" cy="23"/>
                  <a:chOff x="953" y="3716"/>
                  <a:chExt cx="49" cy="23"/>
                </a:xfrm>
              </p:grpSpPr>
              <p:sp>
                <p:nvSpPr>
                  <p:cNvPr id="119125" name="Freeform 341"/>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6" name="Freeform 342"/>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27" name="Freeform 343"/>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28" name="Group 344"/>
              <p:cNvGrpSpPr>
                <a:grpSpLocks/>
              </p:cNvGrpSpPr>
              <p:nvPr/>
            </p:nvGrpSpPr>
            <p:grpSpPr bwMode="auto">
              <a:xfrm>
                <a:off x="963" y="3727"/>
                <a:ext cx="49" cy="23"/>
                <a:chOff x="963" y="3727"/>
                <a:chExt cx="49" cy="23"/>
              </a:xfrm>
            </p:grpSpPr>
            <p:sp>
              <p:nvSpPr>
                <p:cNvPr id="119129" name="Freeform 345"/>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0" name="Freeform 346"/>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1" name="Freeform 347"/>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32" name="Group 348"/>
              <p:cNvGrpSpPr>
                <a:grpSpLocks/>
              </p:cNvGrpSpPr>
              <p:nvPr/>
            </p:nvGrpSpPr>
            <p:grpSpPr bwMode="auto">
              <a:xfrm>
                <a:off x="976" y="3740"/>
                <a:ext cx="50" cy="22"/>
                <a:chOff x="976" y="3740"/>
                <a:chExt cx="50" cy="22"/>
              </a:xfrm>
            </p:grpSpPr>
            <p:sp>
              <p:nvSpPr>
                <p:cNvPr id="119133" name="Freeform 349"/>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4" name="Freeform 350"/>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5" name="Freeform 351"/>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36" name="Group 352"/>
              <p:cNvGrpSpPr>
                <a:grpSpLocks/>
              </p:cNvGrpSpPr>
              <p:nvPr/>
            </p:nvGrpSpPr>
            <p:grpSpPr bwMode="auto">
              <a:xfrm>
                <a:off x="761" y="3560"/>
                <a:ext cx="50" cy="22"/>
                <a:chOff x="761" y="3560"/>
                <a:chExt cx="50" cy="22"/>
              </a:xfrm>
            </p:grpSpPr>
            <p:sp>
              <p:nvSpPr>
                <p:cNvPr id="119137" name="Freeform 353"/>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8" name="Freeform 354"/>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39" name="Freeform 355"/>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0" name="Group 356"/>
              <p:cNvGrpSpPr>
                <a:grpSpLocks/>
              </p:cNvGrpSpPr>
              <p:nvPr/>
            </p:nvGrpSpPr>
            <p:grpSpPr bwMode="auto">
              <a:xfrm>
                <a:off x="774" y="3572"/>
                <a:ext cx="49" cy="23"/>
                <a:chOff x="774" y="3572"/>
                <a:chExt cx="49" cy="23"/>
              </a:xfrm>
            </p:grpSpPr>
            <p:sp>
              <p:nvSpPr>
                <p:cNvPr id="119141" name="Freeform 357"/>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2" name="Freeform 358"/>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3" name="Freeform 359"/>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4" name="Group 360"/>
              <p:cNvGrpSpPr>
                <a:grpSpLocks/>
              </p:cNvGrpSpPr>
              <p:nvPr/>
            </p:nvGrpSpPr>
            <p:grpSpPr bwMode="auto">
              <a:xfrm>
                <a:off x="787" y="3585"/>
                <a:ext cx="49" cy="23"/>
                <a:chOff x="787" y="3585"/>
                <a:chExt cx="49" cy="23"/>
              </a:xfrm>
            </p:grpSpPr>
            <p:sp>
              <p:nvSpPr>
                <p:cNvPr id="119145" name="Freeform 361"/>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6" name="Freeform 362"/>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47" name="Freeform 363"/>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48" name="Group 364"/>
              <p:cNvGrpSpPr>
                <a:grpSpLocks/>
              </p:cNvGrpSpPr>
              <p:nvPr/>
            </p:nvGrpSpPr>
            <p:grpSpPr bwMode="auto">
              <a:xfrm>
                <a:off x="799" y="3600"/>
                <a:ext cx="99" cy="73"/>
                <a:chOff x="799" y="3600"/>
                <a:chExt cx="99" cy="73"/>
              </a:xfrm>
            </p:grpSpPr>
            <p:grpSp>
              <p:nvGrpSpPr>
                <p:cNvPr id="119149" name="Group 365"/>
                <p:cNvGrpSpPr>
                  <a:grpSpLocks/>
                </p:cNvGrpSpPr>
                <p:nvPr/>
              </p:nvGrpSpPr>
              <p:grpSpPr bwMode="auto">
                <a:xfrm>
                  <a:off x="799" y="3600"/>
                  <a:ext cx="48" cy="23"/>
                  <a:chOff x="799" y="3600"/>
                  <a:chExt cx="48" cy="23"/>
                </a:xfrm>
              </p:grpSpPr>
              <p:sp>
                <p:nvSpPr>
                  <p:cNvPr id="119150" name="Freeform 366"/>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1" name="Freeform 367"/>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2" name="Freeform 368"/>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53" name="Group 369"/>
                <p:cNvGrpSpPr>
                  <a:grpSpLocks/>
                </p:cNvGrpSpPr>
                <p:nvPr/>
              </p:nvGrpSpPr>
              <p:grpSpPr bwMode="auto">
                <a:xfrm>
                  <a:off x="811" y="3612"/>
                  <a:ext cx="48" cy="23"/>
                  <a:chOff x="811" y="3612"/>
                  <a:chExt cx="48" cy="23"/>
                </a:xfrm>
              </p:grpSpPr>
              <p:sp>
                <p:nvSpPr>
                  <p:cNvPr id="119154" name="Freeform 370"/>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5" name="Freeform 371"/>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6" name="Freeform 372"/>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57" name="Group 373"/>
                <p:cNvGrpSpPr>
                  <a:grpSpLocks/>
                </p:cNvGrpSpPr>
                <p:nvPr/>
              </p:nvGrpSpPr>
              <p:grpSpPr bwMode="auto">
                <a:xfrm>
                  <a:off x="823" y="3625"/>
                  <a:ext cx="49" cy="23"/>
                  <a:chOff x="823" y="3625"/>
                  <a:chExt cx="49" cy="23"/>
                </a:xfrm>
              </p:grpSpPr>
              <p:sp>
                <p:nvSpPr>
                  <p:cNvPr id="119158" name="Freeform 374"/>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59" name="Freeform 375"/>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0" name="Freeform 376"/>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61" name="Group 377"/>
                <p:cNvGrpSpPr>
                  <a:grpSpLocks/>
                </p:cNvGrpSpPr>
                <p:nvPr/>
              </p:nvGrpSpPr>
              <p:grpSpPr bwMode="auto">
                <a:xfrm>
                  <a:off x="836" y="3638"/>
                  <a:ext cx="50" cy="22"/>
                  <a:chOff x="836" y="3638"/>
                  <a:chExt cx="50" cy="22"/>
                </a:xfrm>
              </p:grpSpPr>
              <p:sp>
                <p:nvSpPr>
                  <p:cNvPr id="119162" name="Freeform 378"/>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3" name="Freeform 379"/>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4" name="Freeform 380"/>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65" name="Group 381"/>
                <p:cNvGrpSpPr>
                  <a:grpSpLocks/>
                </p:cNvGrpSpPr>
                <p:nvPr/>
              </p:nvGrpSpPr>
              <p:grpSpPr bwMode="auto">
                <a:xfrm>
                  <a:off x="849" y="3651"/>
                  <a:ext cx="49" cy="22"/>
                  <a:chOff x="849" y="3651"/>
                  <a:chExt cx="49" cy="22"/>
                </a:xfrm>
              </p:grpSpPr>
              <p:sp>
                <p:nvSpPr>
                  <p:cNvPr id="119166" name="Freeform 382"/>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7" name="Freeform 383"/>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68" name="Freeform 384"/>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69" name="Group 385"/>
              <p:cNvGrpSpPr>
                <a:grpSpLocks/>
              </p:cNvGrpSpPr>
              <p:nvPr/>
            </p:nvGrpSpPr>
            <p:grpSpPr bwMode="auto">
              <a:xfrm>
                <a:off x="861" y="3665"/>
                <a:ext cx="99" cy="74"/>
                <a:chOff x="861" y="3665"/>
                <a:chExt cx="99" cy="74"/>
              </a:xfrm>
            </p:grpSpPr>
            <p:grpSp>
              <p:nvGrpSpPr>
                <p:cNvPr id="119170" name="Group 386"/>
                <p:cNvGrpSpPr>
                  <a:grpSpLocks/>
                </p:cNvGrpSpPr>
                <p:nvPr/>
              </p:nvGrpSpPr>
              <p:grpSpPr bwMode="auto">
                <a:xfrm>
                  <a:off x="861" y="3665"/>
                  <a:ext cx="50" cy="23"/>
                  <a:chOff x="861" y="3665"/>
                  <a:chExt cx="50" cy="23"/>
                </a:xfrm>
              </p:grpSpPr>
              <p:sp>
                <p:nvSpPr>
                  <p:cNvPr id="119171" name="Freeform 387"/>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2" name="Freeform 388"/>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3" name="Freeform 389"/>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74" name="Group 390"/>
                <p:cNvGrpSpPr>
                  <a:grpSpLocks/>
                </p:cNvGrpSpPr>
                <p:nvPr/>
              </p:nvGrpSpPr>
              <p:grpSpPr bwMode="auto">
                <a:xfrm>
                  <a:off x="873" y="3678"/>
                  <a:ext cx="49" cy="23"/>
                  <a:chOff x="873" y="3678"/>
                  <a:chExt cx="49" cy="23"/>
                </a:xfrm>
              </p:grpSpPr>
              <p:sp>
                <p:nvSpPr>
                  <p:cNvPr id="119175" name="Freeform 391"/>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6" name="Freeform 392"/>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77" name="Freeform 393"/>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78" name="Group 394"/>
                <p:cNvGrpSpPr>
                  <a:grpSpLocks/>
                </p:cNvGrpSpPr>
                <p:nvPr/>
              </p:nvGrpSpPr>
              <p:grpSpPr bwMode="auto">
                <a:xfrm>
                  <a:off x="886" y="3690"/>
                  <a:ext cx="49" cy="23"/>
                  <a:chOff x="886" y="3690"/>
                  <a:chExt cx="49" cy="23"/>
                </a:xfrm>
              </p:grpSpPr>
              <p:sp>
                <p:nvSpPr>
                  <p:cNvPr id="119179" name="Freeform 395"/>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0" name="Freeform 396"/>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1" name="Freeform 397"/>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82" name="Group 398"/>
                <p:cNvGrpSpPr>
                  <a:grpSpLocks/>
                </p:cNvGrpSpPr>
                <p:nvPr/>
              </p:nvGrpSpPr>
              <p:grpSpPr bwMode="auto">
                <a:xfrm>
                  <a:off x="899" y="3703"/>
                  <a:ext cx="48" cy="23"/>
                  <a:chOff x="899" y="3703"/>
                  <a:chExt cx="48" cy="23"/>
                </a:xfrm>
              </p:grpSpPr>
              <p:sp>
                <p:nvSpPr>
                  <p:cNvPr id="119183" name="Freeform 399"/>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4" name="Freeform 400"/>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5" name="Freeform 401"/>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86" name="Group 402"/>
                <p:cNvGrpSpPr>
                  <a:grpSpLocks/>
                </p:cNvGrpSpPr>
                <p:nvPr/>
              </p:nvGrpSpPr>
              <p:grpSpPr bwMode="auto">
                <a:xfrm>
                  <a:off x="912" y="3716"/>
                  <a:ext cx="48" cy="23"/>
                  <a:chOff x="912" y="3716"/>
                  <a:chExt cx="48" cy="23"/>
                </a:xfrm>
              </p:grpSpPr>
              <p:sp>
                <p:nvSpPr>
                  <p:cNvPr id="119187" name="Freeform 403"/>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8" name="Freeform 404"/>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89" name="Freeform 405"/>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190" name="Group 406"/>
              <p:cNvGrpSpPr>
                <a:grpSpLocks/>
              </p:cNvGrpSpPr>
              <p:nvPr/>
            </p:nvGrpSpPr>
            <p:grpSpPr bwMode="auto">
              <a:xfrm>
                <a:off x="922" y="3727"/>
                <a:ext cx="49" cy="23"/>
                <a:chOff x="922" y="3727"/>
                <a:chExt cx="49" cy="23"/>
              </a:xfrm>
            </p:grpSpPr>
            <p:sp>
              <p:nvSpPr>
                <p:cNvPr id="119191" name="Freeform 407"/>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2" name="Freeform 408"/>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3" name="Freeform 409"/>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94" name="Group 410"/>
              <p:cNvGrpSpPr>
                <a:grpSpLocks/>
              </p:cNvGrpSpPr>
              <p:nvPr/>
            </p:nvGrpSpPr>
            <p:grpSpPr bwMode="auto">
              <a:xfrm>
                <a:off x="895" y="3526"/>
                <a:ext cx="44" cy="23"/>
                <a:chOff x="895" y="3526"/>
                <a:chExt cx="44" cy="23"/>
              </a:xfrm>
            </p:grpSpPr>
            <p:sp>
              <p:nvSpPr>
                <p:cNvPr id="119195" name="Freeform 411"/>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6" name="Freeform 412"/>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197" name="Freeform 413"/>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198" name="Group 414"/>
              <p:cNvGrpSpPr>
                <a:grpSpLocks/>
              </p:cNvGrpSpPr>
              <p:nvPr/>
            </p:nvGrpSpPr>
            <p:grpSpPr bwMode="auto">
              <a:xfrm>
                <a:off x="907" y="3540"/>
                <a:ext cx="45" cy="22"/>
                <a:chOff x="907" y="3540"/>
                <a:chExt cx="45" cy="22"/>
              </a:xfrm>
            </p:grpSpPr>
            <p:sp>
              <p:nvSpPr>
                <p:cNvPr id="119199" name="Freeform 415"/>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0" name="Freeform 416"/>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1" name="Freeform 417"/>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02" name="Group 418"/>
              <p:cNvGrpSpPr>
                <a:grpSpLocks/>
              </p:cNvGrpSpPr>
              <p:nvPr/>
            </p:nvGrpSpPr>
            <p:grpSpPr bwMode="auto">
              <a:xfrm>
                <a:off x="920" y="3553"/>
                <a:ext cx="45" cy="23"/>
                <a:chOff x="920" y="3553"/>
                <a:chExt cx="45" cy="23"/>
              </a:xfrm>
            </p:grpSpPr>
            <p:sp>
              <p:nvSpPr>
                <p:cNvPr id="119203" name="Freeform 419"/>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4" name="Freeform 420"/>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5" name="Freeform 421"/>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06" name="Group 422"/>
              <p:cNvGrpSpPr>
                <a:grpSpLocks/>
              </p:cNvGrpSpPr>
              <p:nvPr/>
            </p:nvGrpSpPr>
            <p:grpSpPr bwMode="auto">
              <a:xfrm>
                <a:off x="934" y="3566"/>
                <a:ext cx="44" cy="23"/>
                <a:chOff x="934" y="3566"/>
                <a:chExt cx="44" cy="23"/>
              </a:xfrm>
            </p:grpSpPr>
            <p:sp>
              <p:nvSpPr>
                <p:cNvPr id="119207" name="Freeform 423"/>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8" name="Freeform 424"/>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09" name="Freeform 425"/>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0" name="Group 426"/>
              <p:cNvGrpSpPr>
                <a:grpSpLocks/>
              </p:cNvGrpSpPr>
              <p:nvPr/>
            </p:nvGrpSpPr>
            <p:grpSpPr bwMode="auto">
              <a:xfrm>
                <a:off x="949" y="3579"/>
                <a:ext cx="83" cy="63"/>
                <a:chOff x="949" y="3579"/>
                <a:chExt cx="83" cy="63"/>
              </a:xfrm>
            </p:grpSpPr>
            <p:grpSp>
              <p:nvGrpSpPr>
                <p:cNvPr id="119211" name="Group 427"/>
                <p:cNvGrpSpPr>
                  <a:grpSpLocks/>
                </p:cNvGrpSpPr>
                <p:nvPr/>
              </p:nvGrpSpPr>
              <p:grpSpPr bwMode="auto">
                <a:xfrm>
                  <a:off x="949" y="3579"/>
                  <a:ext cx="44" cy="23"/>
                  <a:chOff x="949" y="3579"/>
                  <a:chExt cx="44" cy="23"/>
                </a:xfrm>
              </p:grpSpPr>
              <p:sp>
                <p:nvSpPr>
                  <p:cNvPr id="119212" name="Freeform 428"/>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3" name="Freeform 429"/>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4" name="Freeform 430"/>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5" name="Group 431"/>
                <p:cNvGrpSpPr>
                  <a:grpSpLocks/>
                </p:cNvGrpSpPr>
                <p:nvPr/>
              </p:nvGrpSpPr>
              <p:grpSpPr bwMode="auto">
                <a:xfrm>
                  <a:off x="961" y="3592"/>
                  <a:ext cx="45" cy="23"/>
                  <a:chOff x="961" y="3592"/>
                  <a:chExt cx="45" cy="23"/>
                </a:xfrm>
              </p:grpSpPr>
              <p:sp>
                <p:nvSpPr>
                  <p:cNvPr id="119216" name="Freeform 432"/>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7" name="Freeform 433"/>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18" name="Freeform 434"/>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19" name="Group 435"/>
                <p:cNvGrpSpPr>
                  <a:grpSpLocks/>
                </p:cNvGrpSpPr>
                <p:nvPr/>
              </p:nvGrpSpPr>
              <p:grpSpPr bwMode="auto">
                <a:xfrm>
                  <a:off x="974" y="3606"/>
                  <a:ext cx="44" cy="23"/>
                  <a:chOff x="974" y="3606"/>
                  <a:chExt cx="44" cy="23"/>
                </a:xfrm>
              </p:grpSpPr>
              <p:sp>
                <p:nvSpPr>
                  <p:cNvPr id="119220" name="Freeform 436"/>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1" name="Freeform 437"/>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2" name="Freeform 438"/>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23" name="Group 439"/>
                <p:cNvGrpSpPr>
                  <a:grpSpLocks/>
                </p:cNvGrpSpPr>
                <p:nvPr/>
              </p:nvGrpSpPr>
              <p:grpSpPr bwMode="auto">
                <a:xfrm>
                  <a:off x="987" y="3619"/>
                  <a:ext cx="45" cy="23"/>
                  <a:chOff x="987" y="3619"/>
                  <a:chExt cx="45" cy="23"/>
                </a:xfrm>
              </p:grpSpPr>
              <p:sp>
                <p:nvSpPr>
                  <p:cNvPr id="119224" name="Freeform 440"/>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5" name="Freeform 441"/>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26" name="Freeform 442"/>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227" name="Group 443"/>
              <p:cNvGrpSpPr>
                <a:grpSpLocks/>
              </p:cNvGrpSpPr>
              <p:nvPr/>
            </p:nvGrpSpPr>
            <p:grpSpPr bwMode="auto">
              <a:xfrm>
                <a:off x="1002" y="3632"/>
                <a:ext cx="83" cy="63"/>
                <a:chOff x="1002" y="3632"/>
                <a:chExt cx="83" cy="63"/>
              </a:xfrm>
            </p:grpSpPr>
            <p:grpSp>
              <p:nvGrpSpPr>
                <p:cNvPr id="119228" name="Group 444"/>
                <p:cNvGrpSpPr>
                  <a:grpSpLocks/>
                </p:cNvGrpSpPr>
                <p:nvPr/>
              </p:nvGrpSpPr>
              <p:grpSpPr bwMode="auto">
                <a:xfrm>
                  <a:off x="1002" y="3632"/>
                  <a:ext cx="44" cy="22"/>
                  <a:chOff x="1002" y="3632"/>
                  <a:chExt cx="44" cy="22"/>
                </a:xfrm>
              </p:grpSpPr>
              <p:sp>
                <p:nvSpPr>
                  <p:cNvPr id="119229" name="Freeform 445"/>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0" name="Freeform 446"/>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1" name="Freeform 447"/>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32" name="Group 448"/>
                <p:cNvGrpSpPr>
                  <a:grpSpLocks/>
                </p:cNvGrpSpPr>
                <p:nvPr/>
              </p:nvGrpSpPr>
              <p:grpSpPr bwMode="auto">
                <a:xfrm>
                  <a:off x="1014" y="3645"/>
                  <a:ext cx="44" cy="23"/>
                  <a:chOff x="1014" y="3645"/>
                  <a:chExt cx="44" cy="23"/>
                </a:xfrm>
              </p:grpSpPr>
              <p:sp>
                <p:nvSpPr>
                  <p:cNvPr id="119233" name="Freeform 449"/>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4" name="Freeform 450"/>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5" name="Freeform 451"/>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36" name="Group 452"/>
                <p:cNvGrpSpPr>
                  <a:grpSpLocks/>
                </p:cNvGrpSpPr>
                <p:nvPr/>
              </p:nvGrpSpPr>
              <p:grpSpPr bwMode="auto">
                <a:xfrm>
                  <a:off x="1027" y="3659"/>
                  <a:ext cx="45" cy="23"/>
                  <a:chOff x="1027" y="3659"/>
                  <a:chExt cx="45" cy="23"/>
                </a:xfrm>
              </p:grpSpPr>
              <p:sp>
                <p:nvSpPr>
                  <p:cNvPr id="119237" name="Freeform 453"/>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8" name="Freeform 454"/>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39" name="Freeform 455"/>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40" name="Group 456"/>
                <p:cNvGrpSpPr>
                  <a:grpSpLocks/>
                </p:cNvGrpSpPr>
                <p:nvPr/>
              </p:nvGrpSpPr>
              <p:grpSpPr bwMode="auto">
                <a:xfrm>
                  <a:off x="1040" y="3672"/>
                  <a:ext cx="45" cy="23"/>
                  <a:chOff x="1040" y="3672"/>
                  <a:chExt cx="45" cy="23"/>
                </a:xfrm>
              </p:grpSpPr>
              <p:sp>
                <p:nvSpPr>
                  <p:cNvPr id="119241" name="Freeform 457"/>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2" name="Freeform 458"/>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3" name="Freeform 459"/>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244" name="Group 460"/>
              <p:cNvGrpSpPr>
                <a:grpSpLocks/>
              </p:cNvGrpSpPr>
              <p:nvPr/>
            </p:nvGrpSpPr>
            <p:grpSpPr bwMode="auto">
              <a:xfrm>
                <a:off x="1054" y="3685"/>
                <a:ext cx="45" cy="23"/>
                <a:chOff x="1054" y="3685"/>
                <a:chExt cx="45" cy="23"/>
              </a:xfrm>
            </p:grpSpPr>
            <p:sp>
              <p:nvSpPr>
                <p:cNvPr id="119245" name="Freeform 461"/>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6" name="Freeform 462"/>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47" name="Freeform 463"/>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48" name="Group 464"/>
              <p:cNvGrpSpPr>
                <a:grpSpLocks/>
              </p:cNvGrpSpPr>
              <p:nvPr/>
            </p:nvGrpSpPr>
            <p:grpSpPr bwMode="auto">
              <a:xfrm>
                <a:off x="1067" y="3698"/>
                <a:ext cx="45" cy="23"/>
                <a:chOff x="1067" y="3698"/>
                <a:chExt cx="45" cy="23"/>
              </a:xfrm>
            </p:grpSpPr>
            <p:sp>
              <p:nvSpPr>
                <p:cNvPr id="119249" name="Freeform 465"/>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0" name="Freeform 466"/>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1" name="Freeform 467"/>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52" name="Group 468"/>
              <p:cNvGrpSpPr>
                <a:grpSpLocks/>
              </p:cNvGrpSpPr>
              <p:nvPr/>
            </p:nvGrpSpPr>
            <p:grpSpPr bwMode="auto">
              <a:xfrm>
                <a:off x="1079" y="3712"/>
                <a:ext cx="44" cy="23"/>
                <a:chOff x="1079" y="3712"/>
                <a:chExt cx="44" cy="23"/>
              </a:xfrm>
            </p:grpSpPr>
            <p:sp>
              <p:nvSpPr>
                <p:cNvPr id="119253" name="Freeform 469"/>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4" name="Freeform 470"/>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5" name="Freeform 471"/>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56" name="Group 472"/>
              <p:cNvGrpSpPr>
                <a:grpSpLocks/>
              </p:cNvGrpSpPr>
              <p:nvPr/>
            </p:nvGrpSpPr>
            <p:grpSpPr bwMode="auto">
              <a:xfrm>
                <a:off x="1093" y="3725"/>
                <a:ext cx="45" cy="23"/>
                <a:chOff x="1093" y="3725"/>
                <a:chExt cx="45" cy="23"/>
              </a:xfrm>
            </p:grpSpPr>
            <p:sp>
              <p:nvSpPr>
                <p:cNvPr id="119257" name="Freeform 473"/>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8" name="Freeform 474"/>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59" name="Freeform 475"/>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0" name="Group 476"/>
              <p:cNvGrpSpPr>
                <a:grpSpLocks/>
              </p:cNvGrpSpPr>
              <p:nvPr/>
            </p:nvGrpSpPr>
            <p:grpSpPr bwMode="auto">
              <a:xfrm>
                <a:off x="1108" y="3739"/>
                <a:ext cx="44" cy="23"/>
                <a:chOff x="1108" y="3739"/>
                <a:chExt cx="44" cy="23"/>
              </a:xfrm>
            </p:grpSpPr>
            <p:sp>
              <p:nvSpPr>
                <p:cNvPr id="119261" name="Freeform 477"/>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2" name="Freeform 478"/>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3" name="Freeform 479"/>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4" name="Group 480"/>
              <p:cNvGrpSpPr>
                <a:grpSpLocks/>
              </p:cNvGrpSpPr>
              <p:nvPr/>
            </p:nvGrpSpPr>
            <p:grpSpPr bwMode="auto">
              <a:xfrm>
                <a:off x="1121" y="3753"/>
                <a:ext cx="45" cy="23"/>
                <a:chOff x="1121" y="3753"/>
                <a:chExt cx="45" cy="23"/>
              </a:xfrm>
            </p:grpSpPr>
            <p:sp>
              <p:nvSpPr>
                <p:cNvPr id="119265" name="Freeform 481"/>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6" name="Freeform 482"/>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67" name="Freeform 483"/>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68" name="Group 484"/>
              <p:cNvGrpSpPr>
                <a:grpSpLocks/>
              </p:cNvGrpSpPr>
              <p:nvPr/>
            </p:nvGrpSpPr>
            <p:grpSpPr bwMode="auto">
              <a:xfrm>
                <a:off x="1133" y="3767"/>
                <a:ext cx="44" cy="23"/>
                <a:chOff x="1133" y="3767"/>
                <a:chExt cx="44" cy="23"/>
              </a:xfrm>
            </p:grpSpPr>
            <p:sp>
              <p:nvSpPr>
                <p:cNvPr id="119269" name="Freeform 485"/>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0" name="Freeform 486"/>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1" name="Freeform 487"/>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272" name="Freeform 488"/>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3" name="Freeform 489"/>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4" name="Freeform 490"/>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5" name="Freeform 491"/>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6" name="Freeform 492"/>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7" name="Freeform 493"/>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8" name="Freeform 494"/>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79" name="Freeform 495"/>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0" name="Freeform 496"/>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1" name="Freeform 497"/>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2" name="Freeform 498"/>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119283" name="Group 499"/>
              <p:cNvGrpSpPr>
                <a:grpSpLocks/>
              </p:cNvGrpSpPr>
              <p:nvPr/>
            </p:nvGrpSpPr>
            <p:grpSpPr bwMode="auto">
              <a:xfrm>
                <a:off x="700" y="3535"/>
                <a:ext cx="49" cy="24"/>
                <a:chOff x="700" y="3535"/>
                <a:chExt cx="49" cy="24"/>
              </a:xfrm>
            </p:grpSpPr>
            <p:sp>
              <p:nvSpPr>
                <p:cNvPr id="119284" name="Freeform 500"/>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5" name="Freeform 501"/>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6" name="Freeform 502"/>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87" name="Group 503"/>
              <p:cNvGrpSpPr>
                <a:grpSpLocks/>
              </p:cNvGrpSpPr>
              <p:nvPr/>
            </p:nvGrpSpPr>
            <p:grpSpPr bwMode="auto">
              <a:xfrm>
                <a:off x="714" y="3551"/>
                <a:ext cx="49" cy="22"/>
                <a:chOff x="714" y="3551"/>
                <a:chExt cx="49" cy="22"/>
              </a:xfrm>
            </p:grpSpPr>
            <p:sp>
              <p:nvSpPr>
                <p:cNvPr id="119288" name="Freeform 504"/>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89" name="Freeform 505"/>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0" name="Freeform 506"/>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1" name="Group 507"/>
              <p:cNvGrpSpPr>
                <a:grpSpLocks/>
              </p:cNvGrpSpPr>
              <p:nvPr/>
            </p:nvGrpSpPr>
            <p:grpSpPr bwMode="auto">
              <a:xfrm>
                <a:off x="728" y="3564"/>
                <a:ext cx="48" cy="23"/>
                <a:chOff x="728" y="3564"/>
                <a:chExt cx="48" cy="23"/>
              </a:xfrm>
            </p:grpSpPr>
            <p:sp>
              <p:nvSpPr>
                <p:cNvPr id="119292" name="Freeform 508"/>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3" name="Freeform 509"/>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4" name="Freeform 510"/>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5" name="Group 511"/>
              <p:cNvGrpSpPr>
                <a:grpSpLocks/>
              </p:cNvGrpSpPr>
              <p:nvPr/>
            </p:nvGrpSpPr>
            <p:grpSpPr bwMode="auto">
              <a:xfrm>
                <a:off x="742" y="3582"/>
                <a:ext cx="49" cy="23"/>
                <a:chOff x="742" y="3582"/>
                <a:chExt cx="49" cy="23"/>
              </a:xfrm>
            </p:grpSpPr>
            <p:sp>
              <p:nvSpPr>
                <p:cNvPr id="119296" name="Freeform 512"/>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7" name="Freeform 513"/>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298" name="Freeform 514"/>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299" name="Group 515"/>
              <p:cNvGrpSpPr>
                <a:grpSpLocks/>
              </p:cNvGrpSpPr>
              <p:nvPr/>
            </p:nvGrpSpPr>
            <p:grpSpPr bwMode="auto">
              <a:xfrm>
                <a:off x="752" y="3597"/>
                <a:ext cx="133" cy="106"/>
                <a:chOff x="752" y="3597"/>
                <a:chExt cx="133" cy="106"/>
              </a:xfrm>
            </p:grpSpPr>
            <p:sp>
              <p:nvSpPr>
                <p:cNvPr id="119300" name="Freeform 516"/>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1" name="Freeform 517"/>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2" name="Freeform 518"/>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03" name="Group 519"/>
              <p:cNvGrpSpPr>
                <a:grpSpLocks/>
              </p:cNvGrpSpPr>
              <p:nvPr/>
            </p:nvGrpSpPr>
            <p:grpSpPr bwMode="auto">
              <a:xfrm>
                <a:off x="844" y="3694"/>
                <a:ext cx="48" cy="23"/>
                <a:chOff x="844" y="3694"/>
                <a:chExt cx="48" cy="23"/>
              </a:xfrm>
            </p:grpSpPr>
            <p:sp>
              <p:nvSpPr>
                <p:cNvPr id="119304" name="Freeform 520"/>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5" name="Freeform 521"/>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6" name="Freeform 522"/>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07" name="Group 523"/>
              <p:cNvGrpSpPr>
                <a:grpSpLocks/>
              </p:cNvGrpSpPr>
              <p:nvPr/>
            </p:nvGrpSpPr>
            <p:grpSpPr bwMode="auto">
              <a:xfrm>
                <a:off x="857" y="3710"/>
                <a:ext cx="49" cy="22"/>
                <a:chOff x="857" y="3710"/>
                <a:chExt cx="49" cy="22"/>
              </a:xfrm>
            </p:grpSpPr>
            <p:sp>
              <p:nvSpPr>
                <p:cNvPr id="119308" name="Freeform 524"/>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09" name="Freeform 525"/>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0" name="Freeform 526"/>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1" name="Group 527"/>
              <p:cNvGrpSpPr>
                <a:grpSpLocks/>
              </p:cNvGrpSpPr>
              <p:nvPr/>
            </p:nvGrpSpPr>
            <p:grpSpPr bwMode="auto">
              <a:xfrm>
                <a:off x="1086" y="3766"/>
                <a:ext cx="49" cy="23"/>
                <a:chOff x="1086" y="3766"/>
                <a:chExt cx="49" cy="23"/>
              </a:xfrm>
            </p:grpSpPr>
            <p:sp>
              <p:nvSpPr>
                <p:cNvPr id="119312" name="Freeform 528"/>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3" name="Freeform 529"/>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4" name="Freeform 530"/>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5" name="Group 531"/>
              <p:cNvGrpSpPr>
                <a:grpSpLocks/>
              </p:cNvGrpSpPr>
              <p:nvPr/>
            </p:nvGrpSpPr>
            <p:grpSpPr bwMode="auto">
              <a:xfrm>
                <a:off x="934" y="3740"/>
                <a:ext cx="48" cy="23"/>
                <a:chOff x="934" y="3740"/>
                <a:chExt cx="48" cy="23"/>
              </a:xfrm>
            </p:grpSpPr>
            <p:sp>
              <p:nvSpPr>
                <p:cNvPr id="119316" name="Freeform 532"/>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7" name="Freeform 533"/>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18" name="Freeform 534"/>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19" name="Group 535"/>
              <p:cNvGrpSpPr>
                <a:grpSpLocks/>
              </p:cNvGrpSpPr>
              <p:nvPr/>
            </p:nvGrpSpPr>
            <p:grpSpPr bwMode="auto">
              <a:xfrm>
                <a:off x="943" y="3754"/>
                <a:ext cx="49" cy="23"/>
                <a:chOff x="943" y="3754"/>
                <a:chExt cx="49" cy="23"/>
              </a:xfrm>
            </p:grpSpPr>
            <p:sp>
              <p:nvSpPr>
                <p:cNvPr id="119320" name="Freeform 536"/>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1" name="Freeform 537"/>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2" name="Freeform 538"/>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119323" name="Freeform 539"/>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4" name="Freeform 540"/>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5" name="Freeform 541"/>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119326" name="Group 542"/>
            <p:cNvGrpSpPr>
              <a:grpSpLocks/>
            </p:cNvGrpSpPr>
            <p:nvPr/>
          </p:nvGrpSpPr>
          <p:grpSpPr bwMode="auto">
            <a:xfrm>
              <a:off x="920" y="3821"/>
              <a:ext cx="413" cy="50"/>
              <a:chOff x="920" y="3821"/>
              <a:chExt cx="413" cy="50"/>
            </a:xfrm>
          </p:grpSpPr>
          <p:sp>
            <p:nvSpPr>
              <p:cNvPr id="119327" name="Freeform 543"/>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28" name="Freeform 544"/>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29" name="Rectangle 545"/>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119330" name="Rectangle 546"/>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b="1">
                  <a:solidFill>
                    <a:srgbClr val="000099"/>
                  </a:solidFill>
                  <a:latin typeface="+mn-lt"/>
                  <a:ea typeface="黑体" pitchFamily="2" charset="-122"/>
                </a:endParaRPr>
              </a:p>
            </p:txBody>
          </p:sp>
        </p:grpSp>
        <p:grpSp>
          <p:nvGrpSpPr>
            <p:cNvPr id="119331" name="Group 547"/>
            <p:cNvGrpSpPr>
              <a:grpSpLocks/>
            </p:cNvGrpSpPr>
            <p:nvPr/>
          </p:nvGrpSpPr>
          <p:grpSpPr bwMode="auto">
            <a:xfrm>
              <a:off x="1227" y="3477"/>
              <a:ext cx="508" cy="321"/>
              <a:chOff x="1227" y="3477"/>
              <a:chExt cx="508" cy="321"/>
            </a:xfrm>
          </p:grpSpPr>
          <p:sp>
            <p:nvSpPr>
              <p:cNvPr id="119332" name="Freeform 548"/>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3" name="Freeform 549"/>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34" name="Freeform 550"/>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5" name="Line 551"/>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itchFamily="2" charset="-122"/>
                </a:endParaRPr>
              </a:p>
            </p:txBody>
          </p:sp>
          <p:sp>
            <p:nvSpPr>
              <p:cNvPr id="119336" name="Freeform 552"/>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7" name="Freeform 553"/>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8" name="Freeform 554"/>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39" name="Freeform 555"/>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0" name="Freeform 556"/>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1" name="Freeform 557"/>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2" name="Freeform 558"/>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3" name="Freeform 559"/>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4" name="Freeform 560"/>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5" name="Freeform 561"/>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119346" name="Oval 562"/>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7" name="Oval 563"/>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8" name="Freeform 564"/>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49" name="Oval 565"/>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119350" name="Oval 566"/>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119351" name="Group 567"/>
          <p:cNvGrpSpPr>
            <a:grpSpLocks/>
          </p:cNvGrpSpPr>
          <p:nvPr/>
        </p:nvGrpSpPr>
        <p:grpSpPr bwMode="auto">
          <a:xfrm>
            <a:off x="7631236" y="2251224"/>
            <a:ext cx="1222772" cy="781050"/>
            <a:chOff x="1680" y="240"/>
            <a:chExt cx="2529" cy="1270"/>
          </a:xfrm>
        </p:grpSpPr>
        <p:sp>
          <p:nvSpPr>
            <p:cNvPr id="119352" name="Oval 568"/>
            <p:cNvSpPr>
              <a:spLocks noChangeArrowheads="1"/>
            </p:cNvSpPr>
            <p:nvPr/>
          </p:nvSpPr>
          <p:spPr bwMode="auto">
            <a:xfrm>
              <a:off x="2554" y="240"/>
              <a:ext cx="1088"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3" name="Oval 569"/>
            <p:cNvSpPr>
              <a:spLocks noChangeArrowheads="1"/>
            </p:cNvSpPr>
            <p:nvPr/>
          </p:nvSpPr>
          <p:spPr bwMode="auto">
            <a:xfrm>
              <a:off x="1941" y="381"/>
              <a:ext cx="827" cy="513"/>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4" name="Oval 570"/>
            <p:cNvSpPr>
              <a:spLocks noChangeArrowheads="1"/>
            </p:cNvSpPr>
            <p:nvPr/>
          </p:nvSpPr>
          <p:spPr bwMode="auto">
            <a:xfrm>
              <a:off x="1680" y="702"/>
              <a:ext cx="552" cy="411"/>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5" name="Oval 571"/>
            <p:cNvSpPr>
              <a:spLocks noChangeArrowheads="1"/>
            </p:cNvSpPr>
            <p:nvPr/>
          </p:nvSpPr>
          <p:spPr bwMode="auto">
            <a:xfrm>
              <a:off x="1849" y="894"/>
              <a:ext cx="842" cy="450"/>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6" name="Oval 572"/>
            <p:cNvSpPr>
              <a:spLocks noChangeArrowheads="1"/>
            </p:cNvSpPr>
            <p:nvPr/>
          </p:nvSpPr>
          <p:spPr bwMode="auto">
            <a:xfrm>
              <a:off x="2462" y="971"/>
              <a:ext cx="1272" cy="53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7" name="Oval 573"/>
            <p:cNvSpPr>
              <a:spLocks noChangeArrowheads="1"/>
            </p:cNvSpPr>
            <p:nvPr/>
          </p:nvSpPr>
          <p:spPr bwMode="auto">
            <a:xfrm>
              <a:off x="3289" y="394"/>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8" name="Oval 574"/>
            <p:cNvSpPr>
              <a:spLocks noChangeArrowheads="1"/>
            </p:cNvSpPr>
            <p:nvPr/>
          </p:nvSpPr>
          <p:spPr bwMode="auto">
            <a:xfrm>
              <a:off x="3412" y="663"/>
              <a:ext cx="797" cy="39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59" name="Oval 575"/>
            <p:cNvSpPr>
              <a:spLocks noChangeArrowheads="1"/>
            </p:cNvSpPr>
            <p:nvPr/>
          </p:nvSpPr>
          <p:spPr bwMode="auto">
            <a:xfrm>
              <a:off x="3335" y="753"/>
              <a:ext cx="797" cy="66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0" name="Oval 576"/>
            <p:cNvSpPr>
              <a:spLocks noChangeArrowheads="1"/>
            </p:cNvSpPr>
            <p:nvPr/>
          </p:nvSpPr>
          <p:spPr bwMode="auto">
            <a:xfrm>
              <a:off x="2140" y="548"/>
              <a:ext cx="1640" cy="667"/>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9361" name="Text Box 577"/>
          <p:cNvSpPr txBox="1">
            <a:spLocks noChangeArrowheads="1"/>
          </p:cNvSpPr>
          <p:nvPr/>
        </p:nvSpPr>
        <p:spPr bwMode="auto">
          <a:xfrm>
            <a:off x="7878886" y="2440137"/>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局域网</a:t>
            </a:r>
          </a:p>
        </p:txBody>
      </p:sp>
      <p:sp>
        <p:nvSpPr>
          <p:cNvPr id="119362" name="Line 578"/>
          <p:cNvSpPr>
            <a:spLocks noChangeShapeType="1"/>
          </p:cNvSpPr>
          <p:nvPr/>
        </p:nvSpPr>
        <p:spPr bwMode="auto">
          <a:xfrm flipV="1">
            <a:off x="1176858" y="2317899"/>
            <a:ext cx="1325959" cy="360362"/>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3" name="Line 579"/>
          <p:cNvSpPr>
            <a:spLocks noChangeShapeType="1"/>
          </p:cNvSpPr>
          <p:nvPr/>
        </p:nvSpPr>
        <p:spPr bwMode="auto">
          <a:xfrm flipV="1">
            <a:off x="5435063" y="2330600"/>
            <a:ext cx="1523735" cy="115887"/>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4" name="Line 580"/>
          <p:cNvSpPr>
            <a:spLocks noChangeShapeType="1"/>
          </p:cNvSpPr>
          <p:nvPr/>
        </p:nvSpPr>
        <p:spPr bwMode="auto">
          <a:xfrm>
            <a:off x="7608879" y="2376636"/>
            <a:ext cx="1719792" cy="26193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5" name="Line 581"/>
          <p:cNvSpPr>
            <a:spLocks noChangeShapeType="1"/>
          </p:cNvSpPr>
          <p:nvPr/>
        </p:nvSpPr>
        <p:spPr bwMode="auto">
          <a:xfrm>
            <a:off x="3199333" y="2287737"/>
            <a:ext cx="1671638" cy="142875"/>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19367" name="Text Box 583"/>
          <p:cNvSpPr txBox="1">
            <a:spLocks noChangeArrowheads="1"/>
          </p:cNvSpPr>
          <p:nvPr/>
        </p:nvSpPr>
        <p:spPr bwMode="auto">
          <a:xfrm>
            <a:off x="2752187" y="1196752"/>
            <a:ext cx="4211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000099"/>
                </a:solidFill>
                <a:latin typeface="+mn-lt"/>
                <a:ea typeface="黑体" pitchFamily="2" charset="-122"/>
              </a:rPr>
              <a:t>主机</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1</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向</a:t>
            </a:r>
            <a:r>
              <a:rPr kumimoji="1" lang="zh-CN" altLang="en-US" sz="1800" b="1" dirty="0">
                <a:solidFill>
                  <a:srgbClr val="000099"/>
                </a:solidFill>
                <a:latin typeface="+mn-lt"/>
                <a:ea typeface="黑体" pitchFamily="2" charset="-122"/>
              </a:rPr>
              <a:t> </a:t>
            </a:r>
            <a:r>
              <a:rPr kumimoji="1" lang="en-US" altLang="zh-CN" sz="3200" b="1" dirty="0">
                <a:solidFill>
                  <a:srgbClr val="000099"/>
                </a:solidFill>
                <a:latin typeface="+mn-lt"/>
                <a:ea typeface="黑体" pitchFamily="2" charset="-122"/>
              </a:rPr>
              <a:t>H</a:t>
            </a:r>
            <a:r>
              <a:rPr kumimoji="1" lang="en-US" altLang="zh-CN" sz="3200" b="1" baseline="-25000" dirty="0">
                <a:solidFill>
                  <a:srgbClr val="000099"/>
                </a:solidFill>
                <a:latin typeface="+mn-lt"/>
                <a:ea typeface="黑体" pitchFamily="2" charset="-122"/>
              </a:rPr>
              <a:t>2</a:t>
            </a:r>
            <a:r>
              <a:rPr kumimoji="1" lang="en-US" altLang="zh-CN" sz="1800" b="1" dirty="0">
                <a:solidFill>
                  <a:srgbClr val="000099"/>
                </a:solidFill>
                <a:latin typeface="+mn-lt"/>
                <a:ea typeface="黑体" pitchFamily="2" charset="-122"/>
              </a:rPr>
              <a:t> </a:t>
            </a:r>
            <a:r>
              <a:rPr kumimoji="1" lang="zh-CN" altLang="en-US" sz="3200" b="1" dirty="0">
                <a:solidFill>
                  <a:srgbClr val="000099"/>
                </a:solidFill>
                <a:latin typeface="+mn-lt"/>
                <a:ea typeface="黑体" pitchFamily="2" charset="-122"/>
              </a:rPr>
              <a:t>发送数据</a:t>
            </a:r>
            <a:endParaRPr kumimoji="1" lang="zh-CN" altLang="en-US" sz="3200" b="1" baseline="-25000" dirty="0">
              <a:solidFill>
                <a:srgbClr val="000099"/>
              </a:solidFill>
              <a:latin typeface="+mn-lt"/>
              <a:ea typeface="黑体" pitchFamily="2" charset="-122"/>
            </a:endParaRPr>
          </a:p>
        </p:txBody>
      </p:sp>
      <p:sp>
        <p:nvSpPr>
          <p:cNvPr id="119429" name="Text Box 645"/>
          <p:cNvSpPr txBox="1">
            <a:spLocks noChangeArrowheads="1"/>
          </p:cNvSpPr>
          <p:nvPr/>
        </p:nvSpPr>
        <p:spPr bwMode="auto">
          <a:xfrm>
            <a:off x="2507977" y="3492297"/>
            <a:ext cx="5540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C00000"/>
                </a:solidFill>
                <a:latin typeface="+mn-lt"/>
                <a:ea typeface="黑体" pitchFamily="2" charset="-122"/>
              </a:rPr>
              <a:t>仅从数据链路层观察帧的流动</a:t>
            </a:r>
          </a:p>
        </p:txBody>
      </p:sp>
      <p:sp>
        <p:nvSpPr>
          <p:cNvPr id="584" name="矩形 583"/>
          <p:cNvSpPr/>
          <p:nvPr/>
        </p:nvSpPr>
        <p:spPr>
          <a:xfrm>
            <a:off x="1985683" y="6351711"/>
            <a:ext cx="6423701" cy="461665"/>
          </a:xfrm>
          <a:prstGeom prst="rect">
            <a:avLst/>
          </a:prstGeom>
        </p:spPr>
        <p:txBody>
          <a:bodyPr wrap="square">
            <a:spAutoFit/>
          </a:bodyPr>
          <a:lstStyle/>
          <a:p>
            <a:pPr algn="ctr"/>
            <a:r>
              <a:rPr lang="zh-CN" altLang="zh-CN" sz="2400" b="1" dirty="0">
                <a:latin typeface="+mn-lt"/>
                <a:ea typeface="黑体" pitchFamily="2" charset="-122"/>
              </a:rPr>
              <a:t>只考虑数据在数据链路层的流动</a:t>
            </a:r>
            <a:endParaRPr lang="zh-CN" altLang="en-US" sz="2400" b="1" dirty="0">
              <a:latin typeface="+mn-lt"/>
              <a:ea typeface="黑体" pitchFamily="2" charset="-122"/>
            </a:endParaRPr>
          </a:p>
        </p:txBody>
      </p:sp>
      <p:sp>
        <p:nvSpPr>
          <p:cNvPr id="2" name="矩形 1"/>
          <p:cNvSpPr/>
          <p:nvPr/>
        </p:nvSpPr>
        <p:spPr>
          <a:xfrm>
            <a:off x="2671966" y="5909210"/>
            <a:ext cx="5346335" cy="400110"/>
          </a:xfrm>
          <a:prstGeom prst="rect">
            <a:avLst/>
          </a:prstGeom>
          <a:solidFill>
            <a:srgbClr val="66FF66"/>
          </a:solidFill>
          <a:ln>
            <a:solidFill>
              <a:srgbClr val="0070C0"/>
            </a:solidFill>
          </a:ln>
        </p:spPr>
        <p:txBody>
          <a:bodyPr wrap="none">
            <a:spAutoFit/>
          </a:bodyPr>
          <a:lstStyle/>
          <a:p>
            <a:r>
              <a:rPr lang="zh-CN" altLang="zh-CN" sz="2000" b="1" dirty="0">
                <a:solidFill>
                  <a:srgbClr val="000066"/>
                </a:solidFill>
                <a:latin typeface="+mn-lt"/>
                <a:ea typeface="黑体" pitchFamily="2" charset="-122"/>
              </a:rPr>
              <a:t>不同的链路层可能采用不同的数据链路层协议</a:t>
            </a:r>
            <a:endParaRPr lang="zh-CN" altLang="en-US" sz="2000" b="1" dirty="0">
              <a:solidFill>
                <a:srgbClr val="000066"/>
              </a:solidFill>
              <a:latin typeface="+mn-lt"/>
              <a:ea typeface="黑体" pitchFamily="2" charset="-122"/>
            </a:endParaRPr>
          </a:p>
        </p:txBody>
      </p:sp>
      <p:grpSp>
        <p:nvGrpSpPr>
          <p:cNvPr id="3" name="组合 2"/>
          <p:cNvGrpSpPr/>
          <p:nvPr/>
        </p:nvGrpSpPr>
        <p:grpSpPr>
          <a:xfrm>
            <a:off x="322121" y="3386039"/>
            <a:ext cx="9455415" cy="2419350"/>
            <a:chOff x="322121" y="3386039"/>
            <a:chExt cx="9455415" cy="2419350"/>
          </a:xfrm>
        </p:grpSpPr>
        <p:grpSp>
          <p:nvGrpSpPr>
            <p:cNvPr id="586" name="Group 587"/>
            <p:cNvGrpSpPr>
              <a:grpSpLocks/>
            </p:cNvGrpSpPr>
            <p:nvPr/>
          </p:nvGrpSpPr>
          <p:grpSpPr bwMode="auto">
            <a:xfrm>
              <a:off x="322121" y="3386039"/>
              <a:ext cx="9455415" cy="2419350"/>
              <a:chOff x="158" y="2405"/>
              <a:chExt cx="5498" cy="1524"/>
            </a:xfrm>
          </p:grpSpPr>
          <p:sp>
            <p:nvSpPr>
              <p:cNvPr id="587" name="AutoShape 524"/>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8" name="Freeform 525"/>
              <p:cNvSpPr>
                <a:spLocks/>
              </p:cNvSpPr>
              <p:nvPr/>
            </p:nvSpPr>
            <p:spPr bwMode="auto">
              <a:xfrm>
                <a:off x="158"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89" name="Freeform 528"/>
              <p:cNvSpPr>
                <a:spLocks/>
              </p:cNvSpPr>
              <p:nvPr/>
            </p:nvSpPr>
            <p:spPr bwMode="auto">
              <a:xfrm>
                <a:off x="158"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0" name="Freeform 526"/>
              <p:cNvSpPr>
                <a:spLocks/>
              </p:cNvSpPr>
              <p:nvPr/>
            </p:nvSpPr>
            <p:spPr bwMode="auto">
              <a:xfrm>
                <a:off x="158"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1" name="Freeform 527"/>
              <p:cNvSpPr>
                <a:spLocks/>
              </p:cNvSpPr>
              <p:nvPr/>
            </p:nvSpPr>
            <p:spPr bwMode="auto">
              <a:xfrm>
                <a:off x="158"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2" name="Rectangle 529"/>
              <p:cNvSpPr>
                <a:spLocks noChangeArrowheads="1"/>
              </p:cNvSpPr>
              <p:nvPr/>
            </p:nvSpPr>
            <p:spPr bwMode="auto">
              <a:xfrm>
                <a:off x="170" y="3363"/>
                <a:ext cx="486" cy="19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3" name="Text Box 530"/>
              <p:cNvSpPr txBox="1">
                <a:spLocks noChangeArrowheads="1"/>
              </p:cNvSpPr>
              <p:nvPr/>
            </p:nvSpPr>
            <p:spPr bwMode="auto">
              <a:xfrm>
                <a:off x="15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594" name="Text Box 531"/>
              <p:cNvSpPr txBox="1">
                <a:spLocks noChangeArrowheads="1"/>
              </p:cNvSpPr>
              <p:nvPr/>
            </p:nvSpPr>
            <p:spPr bwMode="auto">
              <a:xfrm>
                <a:off x="160"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595" name="Text Box 532"/>
              <p:cNvSpPr txBox="1">
                <a:spLocks noChangeArrowheads="1"/>
              </p:cNvSpPr>
              <p:nvPr/>
            </p:nvSpPr>
            <p:spPr bwMode="auto">
              <a:xfrm>
                <a:off x="158"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596" name="Text Box 533"/>
              <p:cNvSpPr txBox="1">
                <a:spLocks noChangeArrowheads="1"/>
              </p:cNvSpPr>
              <p:nvPr/>
            </p:nvSpPr>
            <p:spPr bwMode="auto">
              <a:xfrm>
                <a:off x="15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597" name="Text Box 534"/>
              <p:cNvSpPr txBox="1">
                <a:spLocks noChangeArrowheads="1"/>
              </p:cNvSpPr>
              <p:nvPr/>
            </p:nvSpPr>
            <p:spPr bwMode="auto">
              <a:xfrm>
                <a:off x="15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598" name="AutoShape 536"/>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599" name="Freeform 537"/>
              <p:cNvSpPr>
                <a:spLocks/>
              </p:cNvSpPr>
              <p:nvPr/>
            </p:nvSpPr>
            <p:spPr bwMode="auto">
              <a:xfrm>
                <a:off x="5092"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 name="Freeform 538"/>
              <p:cNvSpPr>
                <a:spLocks/>
              </p:cNvSpPr>
              <p:nvPr/>
            </p:nvSpPr>
            <p:spPr bwMode="auto">
              <a:xfrm>
                <a:off x="5092"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1" name="Freeform 539"/>
              <p:cNvSpPr>
                <a:spLocks/>
              </p:cNvSpPr>
              <p:nvPr/>
            </p:nvSpPr>
            <p:spPr bwMode="auto">
              <a:xfrm>
                <a:off x="5092" y="3058"/>
                <a:ext cx="564" cy="7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2" name="Freeform 540"/>
              <p:cNvSpPr>
                <a:spLocks/>
              </p:cNvSpPr>
              <p:nvPr/>
            </p:nvSpPr>
            <p:spPr bwMode="auto">
              <a:xfrm>
                <a:off x="5092" y="2844"/>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3" name="Rectangle 541"/>
              <p:cNvSpPr>
                <a:spLocks noChangeArrowheads="1"/>
              </p:cNvSpPr>
              <p:nvPr/>
            </p:nvSpPr>
            <p:spPr bwMode="auto">
              <a:xfrm>
                <a:off x="5104" y="3362"/>
                <a:ext cx="486" cy="19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4" name="Text Box 542"/>
              <p:cNvSpPr txBox="1">
                <a:spLocks noChangeArrowheads="1"/>
              </p:cNvSpPr>
              <p:nvPr/>
            </p:nvSpPr>
            <p:spPr bwMode="auto">
              <a:xfrm>
                <a:off x="5057" y="3339"/>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solidFill>
                      <a:srgbClr val="000099"/>
                    </a:solidFill>
                    <a:latin typeface="+mn-lt"/>
                    <a:ea typeface="黑体" pitchFamily="2" charset="-122"/>
                  </a:rPr>
                  <a:t>链路层</a:t>
                </a:r>
              </a:p>
            </p:txBody>
          </p:sp>
          <p:sp>
            <p:nvSpPr>
              <p:cNvPr id="605" name="Text Box 543"/>
              <p:cNvSpPr txBox="1">
                <a:spLocks noChangeArrowheads="1"/>
              </p:cNvSpPr>
              <p:nvPr/>
            </p:nvSpPr>
            <p:spPr bwMode="auto">
              <a:xfrm>
                <a:off x="5059" y="2677"/>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应用层</a:t>
                </a:r>
              </a:p>
            </p:txBody>
          </p:sp>
          <p:sp>
            <p:nvSpPr>
              <p:cNvPr id="606" name="Text Box 544"/>
              <p:cNvSpPr txBox="1">
                <a:spLocks noChangeArrowheads="1"/>
              </p:cNvSpPr>
              <p:nvPr/>
            </p:nvSpPr>
            <p:spPr bwMode="auto">
              <a:xfrm>
                <a:off x="5057" y="2894"/>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运输层</a:t>
                </a:r>
              </a:p>
            </p:txBody>
          </p:sp>
          <p:sp>
            <p:nvSpPr>
              <p:cNvPr id="607" name="Text Box 545"/>
              <p:cNvSpPr txBox="1">
                <a:spLocks noChangeArrowheads="1"/>
              </p:cNvSpPr>
              <p:nvPr/>
            </p:nvSpPr>
            <p:spPr bwMode="auto">
              <a:xfrm>
                <a:off x="5057"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99"/>
                    </a:solidFill>
                    <a:latin typeface="+mn-lt"/>
                    <a:ea typeface="黑体" pitchFamily="2" charset="-122"/>
                  </a:rPr>
                  <a:t>网络层</a:t>
                </a:r>
              </a:p>
            </p:txBody>
          </p:sp>
          <p:sp>
            <p:nvSpPr>
              <p:cNvPr id="608" name="Text Box 546"/>
              <p:cNvSpPr txBox="1">
                <a:spLocks noChangeArrowheads="1"/>
              </p:cNvSpPr>
              <p:nvPr/>
            </p:nvSpPr>
            <p:spPr bwMode="auto">
              <a:xfrm>
                <a:off x="5057"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09" name="AutoShape 547"/>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0" name="Freeform 548"/>
              <p:cNvSpPr>
                <a:spLocks/>
              </p:cNvSpPr>
              <p:nvPr/>
            </p:nvSpPr>
            <p:spPr bwMode="auto">
              <a:xfrm>
                <a:off x="1383"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1" name="Rectangle 549"/>
              <p:cNvSpPr>
                <a:spLocks noChangeArrowheads="1"/>
              </p:cNvSpPr>
              <p:nvPr/>
            </p:nvSpPr>
            <p:spPr bwMode="auto">
              <a:xfrm>
                <a:off x="1408" y="3353"/>
                <a:ext cx="476"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2" name="Freeform 550"/>
              <p:cNvSpPr>
                <a:spLocks/>
              </p:cNvSpPr>
              <p:nvPr/>
            </p:nvSpPr>
            <p:spPr bwMode="auto">
              <a:xfrm>
                <a:off x="1383"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3" name="Text Box 551"/>
              <p:cNvSpPr txBox="1">
                <a:spLocks noChangeArrowheads="1"/>
              </p:cNvSpPr>
              <p:nvPr/>
            </p:nvSpPr>
            <p:spPr bwMode="auto">
              <a:xfrm>
                <a:off x="137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14" name="Text Box 552"/>
              <p:cNvSpPr txBox="1">
                <a:spLocks noChangeArrowheads="1"/>
              </p:cNvSpPr>
              <p:nvPr/>
            </p:nvSpPr>
            <p:spPr bwMode="auto">
              <a:xfrm>
                <a:off x="137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15" name="Text Box 553"/>
              <p:cNvSpPr txBox="1">
                <a:spLocks noChangeArrowheads="1"/>
              </p:cNvSpPr>
              <p:nvPr/>
            </p:nvSpPr>
            <p:spPr bwMode="auto">
              <a:xfrm>
                <a:off x="137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16" name="AutoShape 554"/>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7" name="Freeform 555"/>
              <p:cNvSpPr>
                <a:spLocks/>
              </p:cNvSpPr>
              <p:nvPr/>
            </p:nvSpPr>
            <p:spPr bwMode="auto">
              <a:xfrm>
                <a:off x="2710"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8" name="Rectangle 556"/>
              <p:cNvSpPr>
                <a:spLocks noChangeArrowheads="1"/>
              </p:cNvSpPr>
              <p:nvPr/>
            </p:nvSpPr>
            <p:spPr bwMode="auto">
              <a:xfrm>
                <a:off x="2722" y="3353"/>
                <a:ext cx="492"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19" name="Freeform 557"/>
              <p:cNvSpPr>
                <a:spLocks/>
              </p:cNvSpPr>
              <p:nvPr/>
            </p:nvSpPr>
            <p:spPr bwMode="auto">
              <a:xfrm>
                <a:off x="2710"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0" name="Text Box 558"/>
              <p:cNvSpPr txBox="1">
                <a:spLocks noChangeArrowheads="1"/>
              </p:cNvSpPr>
              <p:nvPr/>
            </p:nvSpPr>
            <p:spPr bwMode="auto">
              <a:xfrm>
                <a:off x="2699"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21" name="Text Box 559"/>
              <p:cNvSpPr txBox="1">
                <a:spLocks noChangeArrowheads="1"/>
              </p:cNvSpPr>
              <p:nvPr/>
            </p:nvSpPr>
            <p:spPr bwMode="auto">
              <a:xfrm>
                <a:off x="2699"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22" name="Text Box 560"/>
              <p:cNvSpPr txBox="1">
                <a:spLocks noChangeArrowheads="1"/>
              </p:cNvSpPr>
              <p:nvPr/>
            </p:nvSpPr>
            <p:spPr bwMode="auto">
              <a:xfrm>
                <a:off x="2699"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23" name="AutoShape 561"/>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4" name="Freeform 562"/>
              <p:cNvSpPr>
                <a:spLocks/>
              </p:cNvSpPr>
              <p:nvPr/>
            </p:nvSpPr>
            <p:spPr bwMode="auto">
              <a:xfrm>
                <a:off x="3901" y="3491"/>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5" name="Rectangle 563"/>
              <p:cNvSpPr>
                <a:spLocks noChangeArrowheads="1"/>
              </p:cNvSpPr>
              <p:nvPr/>
            </p:nvSpPr>
            <p:spPr bwMode="auto">
              <a:xfrm>
                <a:off x="3910" y="3353"/>
                <a:ext cx="498" cy="2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6" name="Freeform 564"/>
              <p:cNvSpPr>
                <a:spLocks/>
              </p:cNvSpPr>
              <p:nvPr/>
            </p:nvSpPr>
            <p:spPr bwMode="auto">
              <a:xfrm>
                <a:off x="3901" y="3273"/>
                <a:ext cx="564" cy="7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27" name="Text Box 565"/>
              <p:cNvSpPr txBox="1">
                <a:spLocks noChangeArrowheads="1"/>
              </p:cNvSpPr>
              <p:nvPr/>
            </p:nvSpPr>
            <p:spPr bwMode="auto">
              <a:xfrm>
                <a:off x="3878" y="3330"/>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链路层</a:t>
                </a:r>
              </a:p>
            </p:txBody>
          </p:sp>
          <p:sp>
            <p:nvSpPr>
              <p:cNvPr id="628" name="Text Box 566"/>
              <p:cNvSpPr txBox="1">
                <a:spLocks noChangeArrowheads="1"/>
              </p:cNvSpPr>
              <p:nvPr/>
            </p:nvSpPr>
            <p:spPr bwMode="auto">
              <a:xfrm>
                <a:off x="3878" y="3112"/>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网络层</a:t>
                </a:r>
              </a:p>
            </p:txBody>
          </p:sp>
          <p:sp>
            <p:nvSpPr>
              <p:cNvPr id="629" name="Text Box 567"/>
              <p:cNvSpPr txBox="1">
                <a:spLocks noChangeArrowheads="1"/>
              </p:cNvSpPr>
              <p:nvPr/>
            </p:nvSpPr>
            <p:spPr bwMode="auto">
              <a:xfrm>
                <a:off x="3878" y="3548"/>
                <a:ext cx="51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itchFamily="2" charset="-122"/>
                  </a:rPr>
                  <a:t>物理层</a:t>
                </a:r>
              </a:p>
            </p:txBody>
          </p:sp>
          <p:sp>
            <p:nvSpPr>
              <p:cNvPr id="630" name="Freeform 572"/>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1" name="Freeform 573"/>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2" name="Freeform 574"/>
              <p:cNvSpPr>
                <a:spLocks/>
              </p:cNvSpPr>
              <p:nvPr/>
            </p:nvSpPr>
            <p:spPr bwMode="auto">
              <a:xfrm>
                <a:off x="1896" y="3769"/>
                <a:ext cx="920" cy="160"/>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3" name="Freeform 575"/>
              <p:cNvSpPr>
                <a:spLocks/>
              </p:cNvSpPr>
              <p:nvPr/>
            </p:nvSpPr>
            <p:spPr bwMode="auto">
              <a:xfrm>
                <a:off x="3112" y="3777"/>
                <a:ext cx="928" cy="15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34" name="Text Box 576"/>
              <p:cNvSpPr txBox="1">
                <a:spLocks noChangeArrowheads="1"/>
              </p:cNvSpPr>
              <p:nvPr/>
            </p:nvSpPr>
            <p:spPr bwMode="auto">
              <a:xfrm>
                <a:off x="1531"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1</a:t>
                </a:r>
              </a:p>
            </p:txBody>
          </p:sp>
          <p:sp>
            <p:nvSpPr>
              <p:cNvPr id="635" name="Text Box 577"/>
              <p:cNvSpPr txBox="1">
                <a:spLocks noChangeArrowheads="1"/>
              </p:cNvSpPr>
              <p:nvPr/>
            </p:nvSpPr>
            <p:spPr bwMode="auto">
              <a:xfrm>
                <a:off x="2872"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2</a:t>
                </a:r>
              </a:p>
            </p:txBody>
          </p:sp>
          <p:sp>
            <p:nvSpPr>
              <p:cNvPr id="636" name="Text Box 578"/>
              <p:cNvSpPr txBox="1">
                <a:spLocks noChangeArrowheads="1"/>
              </p:cNvSpPr>
              <p:nvPr/>
            </p:nvSpPr>
            <p:spPr bwMode="auto">
              <a:xfrm>
                <a:off x="4067" y="2837"/>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3</a:t>
                </a:r>
              </a:p>
            </p:txBody>
          </p:sp>
          <p:sp>
            <p:nvSpPr>
              <p:cNvPr id="637" name="Text Box 579"/>
              <p:cNvSpPr txBox="1">
                <a:spLocks noChangeArrowheads="1"/>
              </p:cNvSpPr>
              <p:nvPr/>
            </p:nvSpPr>
            <p:spPr bwMode="auto">
              <a:xfrm>
                <a:off x="326"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1</a:t>
                </a:r>
              </a:p>
            </p:txBody>
          </p:sp>
          <p:sp>
            <p:nvSpPr>
              <p:cNvPr id="638" name="Text Box 580"/>
              <p:cNvSpPr txBox="1">
                <a:spLocks noChangeArrowheads="1"/>
              </p:cNvSpPr>
              <p:nvPr/>
            </p:nvSpPr>
            <p:spPr bwMode="auto">
              <a:xfrm>
                <a:off x="5272" y="2405"/>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itchFamily="2" charset="-122"/>
                  </a:rPr>
                  <a:t>H</a:t>
                </a:r>
                <a:r>
                  <a:rPr kumimoji="1" lang="en-US" altLang="zh-CN" sz="1800" b="1" baseline="-25000">
                    <a:solidFill>
                      <a:srgbClr val="000099"/>
                    </a:solidFill>
                    <a:latin typeface="+mn-lt"/>
                    <a:ea typeface="黑体" pitchFamily="2" charset="-122"/>
                  </a:rPr>
                  <a:t>2</a:t>
                </a:r>
              </a:p>
            </p:txBody>
          </p:sp>
        </p:grpSp>
        <p:sp>
          <p:nvSpPr>
            <p:cNvPr id="639" name="Freeform 583"/>
            <p:cNvSpPr>
              <a:spLocks/>
            </p:cNvSpPr>
            <p:nvPr/>
          </p:nvSpPr>
          <p:spPr bwMode="auto">
            <a:xfrm>
              <a:off x="1280592" y="3897214"/>
              <a:ext cx="7560204" cy="18716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cmpd="sng">
              <a:solidFill>
                <a:srgbClr val="FF0000"/>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119428" name="Rectangle 644"/>
          <p:cNvSpPr>
            <a:spLocks noChangeArrowheads="1"/>
          </p:cNvSpPr>
          <p:nvPr/>
        </p:nvSpPr>
        <p:spPr bwMode="auto">
          <a:xfrm>
            <a:off x="322121" y="4905350"/>
            <a:ext cx="9360827" cy="323850"/>
          </a:xfrm>
          <a:prstGeom prst="rect">
            <a:avLst/>
          </a:prstGeom>
          <a:solidFill>
            <a:srgbClr val="C0C0C0">
              <a:alpha val="50000"/>
            </a:srgbClr>
          </a:solidFill>
          <a:ln w="9525">
            <a:solidFill>
              <a:srgbClr val="5F5F5F"/>
            </a:solidFill>
            <a:prstDash val="dash"/>
            <a:miter lim="800000"/>
            <a:headEnd/>
            <a:tailEnd/>
          </a:ln>
          <a:effectLst/>
        </p:spPr>
        <p:txBody>
          <a:bodyPr wrap="none" anchor="ctr"/>
          <a:lstStyle/>
          <a:p>
            <a:endParaRPr lang="zh-CN" altLang="en-US" b="1">
              <a:solidFill>
                <a:srgbClr val="333399"/>
              </a:solidFill>
              <a:latin typeface="+mn-lt"/>
              <a:ea typeface="黑体" pitchFamily="2" charset="-122"/>
            </a:endParaRPr>
          </a:p>
        </p:txBody>
      </p:sp>
      <p:sp>
        <p:nvSpPr>
          <p:cNvPr id="119414" name="Line 630"/>
          <p:cNvSpPr>
            <a:spLocks noChangeShapeType="1"/>
          </p:cNvSpPr>
          <p:nvPr/>
        </p:nvSpPr>
        <p:spPr bwMode="auto">
          <a:xfrm>
            <a:off x="1398711"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5" name="Line 631"/>
          <p:cNvSpPr>
            <a:spLocks noChangeShapeType="1"/>
          </p:cNvSpPr>
          <p:nvPr/>
        </p:nvSpPr>
        <p:spPr bwMode="auto">
          <a:xfrm>
            <a:off x="350373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6" name="Line 632"/>
          <p:cNvSpPr>
            <a:spLocks noChangeShapeType="1"/>
          </p:cNvSpPr>
          <p:nvPr/>
        </p:nvSpPr>
        <p:spPr bwMode="auto">
          <a:xfrm>
            <a:off x="556748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19417" name="Line 633"/>
          <p:cNvSpPr>
            <a:spLocks noChangeShapeType="1"/>
          </p:cNvSpPr>
          <p:nvPr/>
        </p:nvSpPr>
        <p:spPr bwMode="auto">
          <a:xfrm>
            <a:off x="7631236" y="5081489"/>
            <a:ext cx="1320800" cy="0"/>
          </a:xfrm>
          <a:prstGeom prst="line">
            <a:avLst/>
          </a:prstGeom>
          <a:noFill/>
          <a:ln w="76200">
            <a:solidFill>
              <a:srgbClr val="0000CC">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640" name="矩形 639"/>
          <p:cNvSpPr/>
          <p:nvPr/>
        </p:nvSpPr>
        <p:spPr>
          <a:xfrm>
            <a:off x="2989741" y="2998910"/>
            <a:ext cx="4338047" cy="400110"/>
          </a:xfrm>
          <a:prstGeom prst="rect">
            <a:avLst/>
          </a:prstGeom>
          <a:solidFill>
            <a:srgbClr val="000066"/>
          </a:solidFill>
          <a:ln>
            <a:solidFill>
              <a:srgbClr val="000066"/>
            </a:solidFill>
          </a:ln>
        </p:spPr>
        <p:txBody>
          <a:bodyPr wrap="none">
            <a:spAutoFit/>
          </a:bodyPr>
          <a:lstStyle/>
          <a:p>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1</a:t>
            </a:r>
            <a:r>
              <a:rPr lang="en-US" altLang="zh-CN" sz="2000" b="1" dirty="0">
                <a:solidFill>
                  <a:schemeClr val="bg1"/>
                </a:solidFill>
                <a:latin typeface="+mn-lt"/>
                <a:ea typeface="黑体" pitchFamily="2" charset="-122"/>
              </a:rPr>
              <a:t> </a:t>
            </a:r>
            <a:r>
              <a:rPr lang="zh-CN" altLang="en-US" sz="2000" b="1" dirty="0">
                <a:solidFill>
                  <a:schemeClr val="bg1"/>
                </a:solidFill>
                <a:latin typeface="+mn-lt"/>
                <a:ea typeface="黑体" pitchFamily="2" charset="-122"/>
              </a:rPr>
              <a:t>到</a:t>
            </a:r>
            <a:r>
              <a:rPr lang="en-US" altLang="zh-CN" sz="2000" b="1" dirty="0">
                <a:solidFill>
                  <a:schemeClr val="bg1"/>
                </a:solidFill>
                <a:latin typeface="+mn-lt"/>
                <a:ea typeface="黑体" pitchFamily="2" charset="-122"/>
              </a:rPr>
              <a:t>H</a:t>
            </a:r>
            <a:r>
              <a:rPr lang="en-US" altLang="zh-CN" sz="2000" b="1" baseline="-25000" dirty="0">
                <a:solidFill>
                  <a:schemeClr val="bg1"/>
                </a:solidFill>
                <a:latin typeface="+mn-lt"/>
                <a:ea typeface="黑体" pitchFamily="2" charset="-122"/>
              </a:rPr>
              <a:t>2</a:t>
            </a:r>
            <a:r>
              <a:rPr lang="en-US" altLang="zh-CN" sz="2000" b="1" dirty="0">
                <a:solidFill>
                  <a:schemeClr val="bg1"/>
                </a:solidFill>
                <a:latin typeface="+mn-lt"/>
                <a:ea typeface="黑体" pitchFamily="2" charset="-122"/>
              </a:rPr>
              <a:t> </a:t>
            </a:r>
            <a:r>
              <a:rPr lang="zh-CN" altLang="zh-CN" sz="2000" b="1" dirty="0">
                <a:solidFill>
                  <a:schemeClr val="bg1"/>
                </a:solidFill>
                <a:latin typeface="+mn-lt"/>
                <a:ea typeface="黑体" pitchFamily="2" charset="-122"/>
              </a:rPr>
              <a:t>所经过的网络可以是多种的</a:t>
            </a:r>
            <a:endParaRPr lang="zh-CN" altLang="en-US" sz="2000" b="1" dirty="0">
              <a:solidFill>
                <a:schemeClr val="bg1"/>
              </a:solidFill>
              <a:latin typeface="+mn-lt"/>
              <a:ea typeface="黑体" pitchFamily="2" charset="-122"/>
            </a:endParaRPr>
          </a:p>
        </p:txBody>
      </p:sp>
    </p:spTree>
    <p:extLst>
      <p:ext uri="{BB962C8B-B14F-4D97-AF65-F5344CB8AC3E}">
        <p14:creationId xmlns:p14="http://schemas.microsoft.com/office/powerpoint/2010/main" val="2698867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42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9428"/>
                                        </p:tgtEl>
                                        <p:attrNameLst>
                                          <p:attrName>style.visibility</p:attrName>
                                        </p:attrNameLst>
                                      </p:cBhvr>
                                      <p:to>
                                        <p:strVal val="visible"/>
                                      </p:to>
                                    </p:set>
                                  </p:childTnLst>
                                </p:cTn>
                              </p:par>
                            </p:childTnLst>
                          </p:cTn>
                        </p:par>
                        <p:par>
                          <p:cTn id="10" fill="hold" nodeType="afterGroup">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19414"/>
                                        </p:tgtEl>
                                        <p:attrNameLst>
                                          <p:attrName>style.visibility</p:attrName>
                                        </p:attrNameLst>
                                      </p:cBhvr>
                                      <p:to>
                                        <p:strVal val="visible"/>
                                      </p:to>
                                    </p:set>
                                    <p:animEffect transition="in" filter="wipe(left)">
                                      <p:cBhvr>
                                        <p:cTn id="13" dur="500"/>
                                        <p:tgtEl>
                                          <p:spTgt spid="119414"/>
                                        </p:tgtEl>
                                      </p:cBhvr>
                                    </p:animEffect>
                                  </p:childTnLst>
                                </p:cTn>
                              </p:par>
                            </p:childTnLst>
                          </p:cTn>
                        </p:par>
                        <p:par>
                          <p:cTn id="14" fill="hold" nodeType="afterGroup">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9415"/>
                                        </p:tgtEl>
                                        <p:attrNameLst>
                                          <p:attrName>style.visibility</p:attrName>
                                        </p:attrNameLst>
                                      </p:cBhvr>
                                      <p:to>
                                        <p:strVal val="visible"/>
                                      </p:to>
                                    </p:set>
                                    <p:animEffect transition="in" filter="wipe(left)">
                                      <p:cBhvr>
                                        <p:cTn id="17" dur="500"/>
                                        <p:tgtEl>
                                          <p:spTgt spid="119415"/>
                                        </p:tgtEl>
                                      </p:cBhvr>
                                    </p:animEffect>
                                  </p:childTnLst>
                                </p:cTn>
                              </p:par>
                            </p:childTnLst>
                          </p:cTn>
                        </p:par>
                        <p:par>
                          <p:cTn id="18" fill="hold" nodeType="afterGroup">
                            <p:stCondLst>
                              <p:cond delay="2500"/>
                            </p:stCondLst>
                            <p:childTnLst>
                              <p:par>
                                <p:cTn id="19" presetID="22" presetClass="entr" presetSubtype="8" fill="hold" grpId="0" nodeType="afterEffect">
                                  <p:stCondLst>
                                    <p:cond delay="500"/>
                                  </p:stCondLst>
                                  <p:childTnLst>
                                    <p:set>
                                      <p:cBhvr>
                                        <p:cTn id="20" dur="1" fill="hold">
                                          <p:stCondLst>
                                            <p:cond delay="0"/>
                                          </p:stCondLst>
                                        </p:cTn>
                                        <p:tgtEl>
                                          <p:spTgt spid="119416"/>
                                        </p:tgtEl>
                                        <p:attrNameLst>
                                          <p:attrName>style.visibility</p:attrName>
                                        </p:attrNameLst>
                                      </p:cBhvr>
                                      <p:to>
                                        <p:strVal val="visible"/>
                                      </p:to>
                                    </p:set>
                                    <p:animEffect transition="in" filter="wipe(left)">
                                      <p:cBhvr>
                                        <p:cTn id="21" dur="500"/>
                                        <p:tgtEl>
                                          <p:spTgt spid="119416"/>
                                        </p:tgtEl>
                                      </p:cBhvr>
                                    </p:animEffect>
                                  </p:childTnLst>
                                </p:cTn>
                              </p:par>
                            </p:childTnLst>
                          </p:cTn>
                        </p:par>
                        <p:par>
                          <p:cTn id="22" fill="hold" nodeType="afterGroup">
                            <p:stCondLst>
                              <p:cond delay="3500"/>
                            </p:stCondLst>
                            <p:childTnLst>
                              <p:par>
                                <p:cTn id="23" presetID="22" presetClass="entr" presetSubtype="8" fill="hold" grpId="0" nodeType="afterEffect">
                                  <p:stCondLst>
                                    <p:cond delay="500"/>
                                  </p:stCondLst>
                                  <p:childTnLst>
                                    <p:set>
                                      <p:cBhvr>
                                        <p:cTn id="24" dur="1" fill="hold">
                                          <p:stCondLst>
                                            <p:cond delay="0"/>
                                          </p:stCondLst>
                                        </p:cTn>
                                        <p:tgtEl>
                                          <p:spTgt spid="119417"/>
                                        </p:tgtEl>
                                        <p:attrNameLst>
                                          <p:attrName>style.visibility</p:attrName>
                                        </p:attrNameLst>
                                      </p:cBhvr>
                                      <p:to>
                                        <p:strVal val="visible"/>
                                      </p:to>
                                    </p:set>
                                    <p:animEffect transition="in" filter="wipe(left)">
                                      <p:cBhvr>
                                        <p:cTn id="25" dur="500"/>
                                        <p:tgtEl>
                                          <p:spTgt spid="119417"/>
                                        </p:tgtEl>
                                      </p:cBhvr>
                                    </p:animEffect>
                                  </p:childTnLst>
                                </p:cTn>
                              </p:par>
                              <p:par>
                                <p:cTn id="26" presetID="1" presetClass="entr" presetSubtype="0" fill="hold" grpId="0" nodeType="withEffect">
                                  <p:stCondLst>
                                    <p:cond delay="5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0"/>
                                  </p:stCondLst>
                                  <p:childTnLst>
                                    <p:set>
                                      <p:cBhvr>
                                        <p:cTn id="30"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429" grpId="0"/>
      <p:bldP spid="2" grpId="0" animBg="1"/>
      <p:bldP spid="119428" grpId="0" animBg="1"/>
      <p:bldP spid="119414" grpId="0" animBg="1"/>
      <p:bldP spid="119415" grpId="0" animBg="1"/>
      <p:bldP spid="119416" grpId="0" animBg="1"/>
      <p:bldP spid="119417" grpId="0" animBg="1"/>
      <p:bldP spid="6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a:t>1. PPP </a:t>
            </a:r>
            <a:r>
              <a:rPr lang="zh-CN" altLang="en-US"/>
              <a:t>协议应满足的需求 </a:t>
            </a:r>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简单 </a:t>
            </a:r>
            <a:r>
              <a:rPr lang="en-US" altLang="zh-CN" sz="2800" dirty="0"/>
              <a:t>—— </a:t>
            </a:r>
            <a:r>
              <a:rPr lang="zh-CN" altLang="en-US" sz="2800" dirty="0">
                <a:solidFill>
                  <a:srgbClr val="FF0000"/>
                </a:solidFill>
              </a:rPr>
              <a:t>这是首要的要求。</a:t>
            </a:r>
          </a:p>
          <a:p>
            <a:r>
              <a:rPr lang="zh-CN" altLang="en-US" sz="2800" dirty="0">
                <a:solidFill>
                  <a:srgbClr val="00B050"/>
                </a:solidFill>
              </a:rPr>
              <a:t>封装成帧</a:t>
            </a:r>
            <a:r>
              <a:rPr lang="zh-CN" altLang="en-US" sz="2800" dirty="0"/>
              <a:t> </a:t>
            </a:r>
            <a:r>
              <a:rPr lang="en-US" altLang="zh-CN" sz="2800" dirty="0"/>
              <a:t>—— </a:t>
            </a:r>
            <a:r>
              <a:rPr lang="zh-CN" altLang="zh-CN" sz="2800" dirty="0"/>
              <a:t>必须规定特殊的字符作为帧定界符</a:t>
            </a:r>
            <a:r>
              <a:rPr lang="zh-CN" altLang="en-US" sz="2800" dirty="0"/>
              <a:t>。</a:t>
            </a:r>
          </a:p>
          <a:p>
            <a:r>
              <a:rPr lang="zh-CN" altLang="en-US" sz="2800" dirty="0">
                <a:solidFill>
                  <a:srgbClr val="00B050"/>
                </a:solidFill>
              </a:rPr>
              <a:t>透明性</a:t>
            </a:r>
            <a:r>
              <a:rPr lang="zh-CN" altLang="en-US" sz="2800" dirty="0"/>
              <a:t> </a:t>
            </a:r>
            <a:r>
              <a:rPr lang="en-US" altLang="zh-CN" sz="2800" dirty="0"/>
              <a:t>—— </a:t>
            </a:r>
            <a:r>
              <a:rPr lang="zh-CN" altLang="zh-CN" sz="2800" dirty="0"/>
              <a:t>必须保证数据传输的透明性</a:t>
            </a:r>
            <a:r>
              <a:rPr lang="zh-CN" altLang="en-US" sz="2800" dirty="0"/>
              <a:t>。</a:t>
            </a:r>
          </a:p>
          <a:p>
            <a:r>
              <a:rPr lang="zh-CN" altLang="en-US" sz="2800" dirty="0">
                <a:solidFill>
                  <a:srgbClr val="00B050"/>
                </a:solidFill>
              </a:rPr>
              <a:t>多种网络层协议 </a:t>
            </a:r>
            <a:r>
              <a:rPr lang="en-US" altLang="zh-CN" sz="2800" dirty="0">
                <a:solidFill>
                  <a:srgbClr val="00B050"/>
                </a:solidFill>
              </a:rPr>
              <a:t>—— </a:t>
            </a:r>
            <a:r>
              <a:rPr lang="zh-CN" altLang="zh-CN" sz="2800" dirty="0">
                <a:solidFill>
                  <a:srgbClr val="00B050"/>
                </a:solidFill>
              </a:rPr>
              <a:t>能够在同一条物理链路上同时支持多种网络层协议</a:t>
            </a:r>
            <a:r>
              <a:rPr lang="zh-CN" altLang="en-US" sz="2800" dirty="0">
                <a:solidFill>
                  <a:srgbClr val="00B050"/>
                </a:solidFill>
              </a:rPr>
              <a:t>。</a:t>
            </a:r>
          </a:p>
          <a:p>
            <a:r>
              <a:rPr lang="zh-CN" altLang="en-US" sz="2800" dirty="0"/>
              <a:t>多种类型链路 </a:t>
            </a:r>
            <a:r>
              <a:rPr lang="en-US" altLang="zh-CN" sz="2800" dirty="0"/>
              <a:t>—— </a:t>
            </a:r>
            <a:r>
              <a:rPr lang="zh-CN" altLang="zh-CN" sz="2800" dirty="0"/>
              <a:t>能够在多种类型的链路上运行</a:t>
            </a:r>
            <a:r>
              <a:rPr lang="zh-CN" altLang="en-US" sz="2800" dirty="0"/>
              <a:t>。</a:t>
            </a:r>
          </a:p>
          <a:p>
            <a:r>
              <a:rPr lang="zh-CN" altLang="en-US" sz="2800" dirty="0">
                <a:solidFill>
                  <a:srgbClr val="00B050"/>
                </a:solidFill>
              </a:rPr>
              <a:t>差错检测 </a:t>
            </a:r>
            <a:r>
              <a:rPr lang="en-US" altLang="zh-CN" sz="2800" dirty="0"/>
              <a:t>—— </a:t>
            </a:r>
            <a:r>
              <a:rPr lang="zh-CN" altLang="zh-CN" sz="2800" dirty="0"/>
              <a:t>能够对接收端收到的帧进行检测，并立即丢弃有差错的帧</a:t>
            </a:r>
            <a:r>
              <a:rPr lang="zh-CN" altLang="en-US" sz="2800" dirty="0"/>
              <a:t>。</a:t>
            </a:r>
          </a:p>
        </p:txBody>
      </p:sp>
    </p:spTree>
    <p:extLst>
      <p:ext uri="{BB962C8B-B14F-4D97-AF65-F5344CB8AC3E}">
        <p14:creationId xmlns:p14="http://schemas.microsoft.com/office/powerpoint/2010/main" val="2428461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dirty="0"/>
              <a:t>1. PPP </a:t>
            </a:r>
            <a:r>
              <a:rPr lang="zh-CN" altLang="en-US" dirty="0"/>
              <a:t>协议应满足的需求（续） </a:t>
            </a:r>
          </a:p>
        </p:txBody>
      </p:sp>
      <p:sp>
        <p:nvSpPr>
          <p:cNvPr id="38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检测连接状态 </a:t>
            </a:r>
            <a:r>
              <a:rPr lang="en-US" altLang="zh-CN" sz="2800" dirty="0"/>
              <a:t>—— </a:t>
            </a:r>
            <a:r>
              <a:rPr lang="zh-CN" altLang="zh-CN" sz="2800" dirty="0"/>
              <a:t>能够及时自动检测出链路是否处于正常工作状态</a:t>
            </a:r>
            <a:r>
              <a:rPr lang="zh-CN" altLang="en-US" sz="2800" dirty="0"/>
              <a:t>。</a:t>
            </a:r>
          </a:p>
          <a:p>
            <a:r>
              <a:rPr lang="zh-CN" altLang="en-US" sz="2800" dirty="0">
                <a:solidFill>
                  <a:srgbClr val="00B050"/>
                </a:solidFill>
              </a:rPr>
              <a:t>最大传送单元 </a:t>
            </a:r>
            <a:r>
              <a:rPr lang="en-US" altLang="zh-CN" sz="2800" dirty="0"/>
              <a:t>—— </a:t>
            </a:r>
            <a:r>
              <a:rPr lang="zh-CN" altLang="zh-CN" sz="2800" dirty="0"/>
              <a:t>必须对每一种类型的点对点链路设置最大传送单元</a:t>
            </a:r>
            <a:r>
              <a:rPr lang="en-US" altLang="zh-CN" sz="2800" dirty="0"/>
              <a:t>  MTU </a:t>
            </a:r>
            <a:r>
              <a:rPr lang="zh-CN" altLang="zh-CN" sz="2800" dirty="0"/>
              <a:t>的标准默认值</a:t>
            </a:r>
            <a:r>
              <a:rPr lang="zh-CN" altLang="en-US" sz="2800" dirty="0"/>
              <a:t>，</a:t>
            </a:r>
            <a:r>
              <a:rPr lang="zh-CN" altLang="zh-CN" sz="2800" dirty="0"/>
              <a:t>促进各种实现之间的互操作性</a:t>
            </a:r>
            <a:r>
              <a:rPr lang="zh-CN" altLang="en-US" sz="2800" dirty="0"/>
              <a:t>。</a:t>
            </a:r>
          </a:p>
          <a:p>
            <a:r>
              <a:rPr lang="zh-CN" altLang="en-US" sz="2800" dirty="0">
                <a:solidFill>
                  <a:srgbClr val="00B050"/>
                </a:solidFill>
              </a:rPr>
              <a:t>网络层地址协商 </a:t>
            </a:r>
            <a:r>
              <a:rPr lang="en-US" altLang="zh-CN" sz="2800" dirty="0"/>
              <a:t>—— </a:t>
            </a:r>
            <a:r>
              <a:rPr lang="zh-CN" altLang="zh-CN" sz="2800" dirty="0"/>
              <a:t>必须提供一种机制使通信的两个网络层实体能够通过协商知道或能够配置彼此的网络层地址</a:t>
            </a:r>
            <a:r>
              <a:rPr lang="zh-CN" altLang="en-US" sz="2800" dirty="0"/>
              <a:t>。</a:t>
            </a:r>
          </a:p>
          <a:p>
            <a:r>
              <a:rPr lang="zh-CN" altLang="en-US" sz="2800" dirty="0">
                <a:solidFill>
                  <a:srgbClr val="00B050"/>
                </a:solidFill>
              </a:rPr>
              <a:t>数据压缩协商 </a:t>
            </a:r>
            <a:r>
              <a:rPr lang="en-US" altLang="zh-CN" sz="2800" dirty="0"/>
              <a:t>—— </a:t>
            </a:r>
            <a:r>
              <a:rPr lang="zh-CN" altLang="zh-CN" sz="2800" dirty="0"/>
              <a:t>必须提供一种方法来协商使用数据压缩算法。</a:t>
            </a:r>
            <a:endParaRPr lang="zh-CN" altLang="en-US" sz="2800" dirty="0"/>
          </a:p>
        </p:txBody>
      </p:sp>
    </p:spTree>
    <p:extLst>
      <p:ext uri="{BB962C8B-B14F-4D97-AF65-F5344CB8AC3E}">
        <p14:creationId xmlns:p14="http://schemas.microsoft.com/office/powerpoint/2010/main" val="3086392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dirty="0"/>
              <a:t>2. PPP </a:t>
            </a:r>
            <a:r>
              <a:rPr lang="zh-CN" altLang="en-US" dirty="0"/>
              <a:t>协议不需要的功能</a:t>
            </a:r>
          </a:p>
        </p:txBody>
      </p:sp>
      <p:sp>
        <p:nvSpPr>
          <p:cNvPr id="381955" name="Rectangle 3"/>
          <p:cNvSpPr>
            <a:spLocks noGrp="1" noChangeArrowheads="1"/>
          </p:cNvSpPr>
          <p:nvPr>
            <p:ph idx="1"/>
          </p:nvPr>
        </p:nvSpPr>
        <p:spPr/>
        <p:txBody>
          <a:bodyPr/>
          <a:lstStyle/>
          <a:p>
            <a:r>
              <a:rPr lang="zh-CN" altLang="en-US" dirty="0"/>
              <a:t>纠错 </a:t>
            </a:r>
          </a:p>
          <a:p>
            <a:r>
              <a:rPr lang="zh-CN" altLang="en-US" dirty="0"/>
              <a:t>流量控制 </a:t>
            </a:r>
          </a:p>
          <a:p>
            <a:r>
              <a:rPr lang="zh-CN" altLang="en-US" dirty="0"/>
              <a:t>序号 </a:t>
            </a:r>
          </a:p>
          <a:p>
            <a:r>
              <a:rPr lang="zh-CN" altLang="en-US" dirty="0"/>
              <a:t>多点线路 </a:t>
            </a:r>
          </a:p>
          <a:p>
            <a:r>
              <a:rPr lang="zh-CN" altLang="en-US" dirty="0"/>
              <a:t>半双工或单工链路 </a:t>
            </a:r>
          </a:p>
        </p:txBody>
      </p:sp>
    </p:spTree>
    <p:extLst>
      <p:ext uri="{BB962C8B-B14F-4D97-AF65-F5344CB8AC3E}">
        <p14:creationId xmlns:p14="http://schemas.microsoft.com/office/powerpoint/2010/main" val="268702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流量控制</a:t>
            </a:r>
            <a:r>
              <a:rPr lang="zh-CN" altLang="en-US" sz="2800" dirty="0"/>
              <a:t>实际上是对</a:t>
            </a:r>
            <a:r>
              <a:rPr lang="en-US" altLang="zh-CN" sz="2800" dirty="0"/>
              <a:t>()</a:t>
            </a:r>
            <a:r>
              <a:rPr lang="zh-CN" altLang="en-US" sz="2800" dirty="0"/>
              <a:t>的控制。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发送方的数据流量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接收方的数据流量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发送、接收方的数据流量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链路上任意两结点间的数据</a:t>
            </a:r>
            <a:r>
              <a:rPr lang="zh-CN" altLang="en-US" sz="2800" dirty="0" smtClean="0"/>
              <a:t>流量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223812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92560" y="2564904"/>
            <a:ext cx="8302970" cy="823905"/>
          </a:xfrm>
          <a:prstGeom prst="rect">
            <a:avLst/>
          </a:prstGeom>
        </p:spPr>
      </p:pic>
    </p:spTree>
    <p:extLst>
      <p:ext uri="{BB962C8B-B14F-4D97-AF65-F5344CB8AC3E}">
        <p14:creationId xmlns:p14="http://schemas.microsoft.com/office/powerpoint/2010/main" val="2500632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3. PPP </a:t>
            </a:r>
            <a:r>
              <a:rPr lang="zh-CN" altLang="en-US" dirty="0">
                <a:latin typeface="Times New Roman" panose="02020603050405020304" pitchFamily="18" charset="0"/>
                <a:cs typeface="Times New Roman" panose="02020603050405020304" pitchFamily="18" charset="0"/>
              </a:rPr>
              <a:t>协议的组成 </a:t>
            </a:r>
          </a:p>
        </p:txBody>
      </p:sp>
      <p:sp>
        <p:nvSpPr>
          <p:cNvPr id="193539" name="Rectangle 3"/>
          <p:cNvSpPr>
            <a:spLocks noGrp="1" noChangeArrowheads="1"/>
          </p:cNvSpPr>
          <p:nvPr>
            <p:ph idx="1"/>
          </p:nvPr>
        </p:nvSpPr>
        <p:spPr/>
        <p:txBody>
          <a:bodyPr/>
          <a:lstStyle/>
          <a:p>
            <a:r>
              <a:rPr lang="en-US" altLang="zh-CN" dirty="0">
                <a:latin typeface="Times New Roman" panose="02020603050405020304" pitchFamily="18" charset="0"/>
                <a:cs typeface="Times New Roman" panose="02020603050405020304" pitchFamily="18" charset="0"/>
              </a:rPr>
              <a:t>PPP </a:t>
            </a:r>
            <a:r>
              <a:rPr lang="zh-CN" altLang="en-US" dirty="0">
                <a:latin typeface="Times New Roman" panose="02020603050405020304" pitchFamily="18" charset="0"/>
                <a:cs typeface="Times New Roman" panose="02020603050405020304" pitchFamily="18" charset="0"/>
              </a:rPr>
              <a:t>协议有三个组成部分：</a:t>
            </a:r>
          </a:p>
          <a:p>
            <a:pPr lvl="1"/>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一个将 </a:t>
            </a:r>
            <a:r>
              <a:rPr lang="en-US" altLang="zh-CN" dirty="0">
                <a:latin typeface="Times New Roman" panose="02020603050405020304" pitchFamily="18" charset="0"/>
                <a:cs typeface="Times New Roman" panose="02020603050405020304" pitchFamily="18" charset="0"/>
              </a:rPr>
              <a:t>IP </a:t>
            </a:r>
            <a:r>
              <a:rPr lang="zh-CN" altLang="en-US" dirty="0">
                <a:latin typeface="Times New Roman" panose="02020603050405020304" pitchFamily="18" charset="0"/>
                <a:cs typeface="Times New Roman" panose="02020603050405020304" pitchFamily="18" charset="0"/>
              </a:rPr>
              <a:t>数据报封装到串行链路的方法。</a:t>
            </a:r>
          </a:p>
          <a:p>
            <a:pPr lvl="1"/>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链路控制协议 </a:t>
            </a:r>
            <a:r>
              <a:rPr lang="en-US" altLang="zh-CN" dirty="0">
                <a:latin typeface="Times New Roman" panose="02020603050405020304" pitchFamily="18" charset="0"/>
                <a:cs typeface="Times New Roman" panose="02020603050405020304" pitchFamily="18" charset="0"/>
              </a:rPr>
              <a:t>LCP (Link Control Protocol)</a:t>
            </a:r>
            <a:r>
              <a:rPr lang="zh-CN" altLang="en-US" dirty="0">
                <a:latin typeface="Times New Roman" panose="02020603050405020304" pitchFamily="18" charset="0"/>
                <a:cs typeface="Times New Roman" panose="02020603050405020304" pitchFamily="18" charset="0"/>
              </a:rPr>
              <a:t>。</a:t>
            </a:r>
          </a:p>
          <a:p>
            <a:pPr lvl="1"/>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网络控制协议 </a:t>
            </a:r>
            <a:r>
              <a:rPr lang="en-US" altLang="zh-CN" dirty="0">
                <a:latin typeface="Times New Roman" panose="02020603050405020304" pitchFamily="18" charset="0"/>
                <a:cs typeface="Times New Roman" panose="02020603050405020304" pitchFamily="18" charset="0"/>
              </a:rPr>
              <a:t>NCP (Network Control Protocol)</a:t>
            </a:r>
            <a:r>
              <a:rPr lang="zh-CN" altLang="en-US" dirty="0">
                <a:latin typeface="Times New Roman" panose="02020603050405020304" pitchFamily="18" charset="0"/>
                <a:cs typeface="Times New Roman" panose="02020603050405020304" pitchFamily="18" charset="0"/>
              </a:rPr>
              <a:t>。   </a:t>
            </a:r>
          </a:p>
        </p:txBody>
      </p:sp>
      <p:pic>
        <p:nvPicPr>
          <p:cNvPr id="9218" name="Picture 2" descr="https://imgconvert.csdnimg.cn/aHR0cDovL3BpYy5jeHluYi5jbi8yMDIwMDUyMDEwMTUxNi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6" y="3645024"/>
            <a:ext cx="6294140" cy="283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4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a:extLst>
              <a:ext uri="{FF2B5EF4-FFF2-40B4-BE49-F238E27FC236}">
                <a16:creationId xmlns:a16="http://schemas.microsoft.com/office/drawing/2014/main" id="{11E0F1D9-2BEC-4C82-8C62-2566288FE4C9}"/>
              </a:ext>
            </a:extLst>
          </p:cNvPr>
          <p:cNvSpPr>
            <a:spLocks noGrp="1" noChangeArrowheads="1"/>
          </p:cNvSpPr>
          <p:nvPr>
            <p:ph type="body" idx="1"/>
          </p:nvPr>
        </p:nvSpPr>
        <p:spPr bwMode="auto">
          <a:xfrm>
            <a:off x="647700" y="1268760"/>
            <a:ext cx="8348663" cy="51844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40000"/>
              </a:spcBef>
            </a:pPr>
            <a:r>
              <a:rPr lang="zh-CN" altLang="en-US" dirty="0">
                <a:solidFill>
                  <a:srgbClr val="FF0000"/>
                </a:solidFill>
                <a:latin typeface="+mj-lt"/>
              </a:rPr>
              <a:t>一个将</a:t>
            </a:r>
            <a:r>
              <a:rPr lang="en-US" altLang="zh-CN" dirty="0">
                <a:solidFill>
                  <a:srgbClr val="FF0000"/>
                </a:solidFill>
                <a:latin typeface="+mj-lt"/>
              </a:rPr>
              <a:t>IP</a:t>
            </a:r>
            <a:r>
              <a:rPr lang="zh-CN" altLang="en-US" dirty="0">
                <a:solidFill>
                  <a:srgbClr val="FF0000"/>
                </a:solidFill>
                <a:latin typeface="+mj-lt"/>
              </a:rPr>
              <a:t>数据报封装到串行链路的方法。</a:t>
            </a:r>
            <a:endParaRPr lang="en-US" altLang="zh-CN" dirty="0">
              <a:solidFill>
                <a:srgbClr val="FF0000"/>
              </a:solidFill>
              <a:latin typeface="+mj-lt"/>
            </a:endParaRPr>
          </a:p>
          <a:p>
            <a:pPr lvl="1">
              <a:spcBef>
                <a:spcPct val="40000"/>
              </a:spcBef>
            </a:pPr>
            <a:r>
              <a:rPr lang="en-US" altLang="zh-CN" dirty="0">
                <a:latin typeface="+mj-lt"/>
              </a:rPr>
              <a:t>PPP</a:t>
            </a:r>
            <a:r>
              <a:rPr lang="zh-CN" altLang="en-US" dirty="0">
                <a:latin typeface="+mj-lt"/>
              </a:rPr>
              <a:t>既支持异步链路，也支持面向比特的同步链路。</a:t>
            </a:r>
            <a:r>
              <a:rPr lang="en-US" altLang="zh-CN" dirty="0">
                <a:latin typeface="+mj-lt"/>
              </a:rPr>
              <a:t>IP</a:t>
            </a:r>
            <a:r>
              <a:rPr lang="zh-CN" altLang="en-US" dirty="0">
                <a:latin typeface="+mj-lt"/>
              </a:rPr>
              <a:t>数据报在</a:t>
            </a:r>
            <a:r>
              <a:rPr lang="en-US" altLang="zh-CN" dirty="0">
                <a:latin typeface="+mj-lt"/>
              </a:rPr>
              <a:t>PPP</a:t>
            </a:r>
            <a:r>
              <a:rPr lang="zh-CN" altLang="en-US" dirty="0">
                <a:latin typeface="+mj-lt"/>
              </a:rPr>
              <a:t>帧中就是其信息部分。这个信息部分的长度受</a:t>
            </a:r>
            <a:r>
              <a:rPr lang="zh-CN" altLang="en-US" dirty="0">
                <a:solidFill>
                  <a:srgbClr val="FF0000"/>
                </a:solidFill>
                <a:latin typeface="+mj-lt"/>
              </a:rPr>
              <a:t>最大传送单元</a:t>
            </a:r>
            <a:r>
              <a:rPr lang="en-US" altLang="zh-CN" dirty="0">
                <a:latin typeface="+mj-lt"/>
              </a:rPr>
              <a:t>MTU</a:t>
            </a:r>
            <a:r>
              <a:rPr lang="zh-CN" altLang="en-US" dirty="0">
                <a:latin typeface="+mj-lt"/>
              </a:rPr>
              <a:t>的限制。</a:t>
            </a:r>
          </a:p>
        </p:txBody>
      </p:sp>
      <p:sp>
        <p:nvSpPr>
          <p:cNvPr id="7" name="Rectangle 2">
            <a:extLst>
              <a:ext uri="{FF2B5EF4-FFF2-40B4-BE49-F238E27FC236}">
                <a16:creationId xmlns:a16="http://schemas.microsoft.com/office/drawing/2014/main" id="{6BE4503E-530A-44E6-813F-8C5BB58FB45B}"/>
              </a:ext>
            </a:extLst>
          </p:cNvPr>
          <p:cNvSpPr txBox="1">
            <a:spLocks noChangeArrowheads="1"/>
          </p:cNvSpPr>
          <p:nvPr/>
        </p:nvSpPr>
        <p:spPr bwMode="auto">
          <a:xfrm>
            <a:off x="6477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r>
              <a:rPr lang="en-US" altLang="zh-CN" kern="0" dirty="0">
                <a:latin typeface="+mj-lt"/>
              </a:rPr>
              <a:t>3. PPP </a:t>
            </a:r>
            <a:r>
              <a:rPr lang="zh-CN" altLang="en-US" kern="0" dirty="0">
                <a:latin typeface="+mj-lt"/>
              </a:rPr>
              <a:t>协议的组成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a:extLst>
              <a:ext uri="{FF2B5EF4-FFF2-40B4-BE49-F238E27FC236}">
                <a16:creationId xmlns:a16="http://schemas.microsoft.com/office/drawing/2014/main" id="{11E0F1D9-2BEC-4C82-8C62-2566288FE4C9}"/>
              </a:ext>
            </a:extLst>
          </p:cNvPr>
          <p:cNvSpPr>
            <a:spLocks noGrp="1" noChangeArrowheads="1"/>
          </p:cNvSpPr>
          <p:nvPr>
            <p:ph type="body" idx="1"/>
          </p:nvPr>
        </p:nvSpPr>
        <p:spPr bwMode="auto">
          <a:xfrm>
            <a:off x="647700" y="1268760"/>
            <a:ext cx="8348663" cy="51844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40000"/>
              </a:spcBef>
            </a:pPr>
            <a:r>
              <a:rPr lang="zh-CN" altLang="en-US" dirty="0">
                <a:latin typeface="+mj-lt"/>
              </a:rPr>
              <a:t>一个用来建立、配置和测试数据链路连接的</a:t>
            </a:r>
            <a:r>
              <a:rPr lang="zh-CN" altLang="en-US" dirty="0">
                <a:solidFill>
                  <a:srgbClr val="FF0000"/>
                </a:solidFill>
                <a:latin typeface="+mj-lt"/>
              </a:rPr>
              <a:t>链路控制协议</a:t>
            </a:r>
            <a:r>
              <a:rPr lang="en-US" altLang="zh-CN" dirty="0">
                <a:latin typeface="+mj-lt"/>
              </a:rPr>
              <a:t>LCP (Link Control Protocol)</a:t>
            </a:r>
            <a:r>
              <a:rPr lang="zh-CN" altLang="en-US" dirty="0">
                <a:latin typeface="+mj-lt"/>
              </a:rPr>
              <a:t>。</a:t>
            </a:r>
            <a:endParaRPr lang="en-US" altLang="zh-CN" dirty="0">
              <a:latin typeface="+mj-lt"/>
            </a:endParaRPr>
          </a:p>
          <a:p>
            <a:pPr lvl="1">
              <a:spcBef>
                <a:spcPct val="40000"/>
              </a:spcBef>
            </a:pPr>
            <a:r>
              <a:rPr lang="zh-CN" altLang="en-US" dirty="0">
                <a:latin typeface="+mj-lt"/>
              </a:rPr>
              <a:t>通信的双方可协商一些选项。</a:t>
            </a:r>
          </a:p>
        </p:txBody>
      </p:sp>
      <p:sp>
        <p:nvSpPr>
          <p:cNvPr id="7" name="Rectangle 2">
            <a:extLst>
              <a:ext uri="{FF2B5EF4-FFF2-40B4-BE49-F238E27FC236}">
                <a16:creationId xmlns:a16="http://schemas.microsoft.com/office/drawing/2014/main" id="{6BE4503E-530A-44E6-813F-8C5BB58FB45B}"/>
              </a:ext>
            </a:extLst>
          </p:cNvPr>
          <p:cNvSpPr txBox="1">
            <a:spLocks noChangeArrowheads="1"/>
          </p:cNvSpPr>
          <p:nvPr/>
        </p:nvSpPr>
        <p:spPr bwMode="auto">
          <a:xfrm>
            <a:off x="6477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r>
              <a:rPr lang="en-US" altLang="zh-CN" kern="0" dirty="0">
                <a:latin typeface="+mj-lt"/>
              </a:rPr>
              <a:t>3. PPP </a:t>
            </a:r>
            <a:r>
              <a:rPr lang="zh-CN" altLang="en-US" kern="0" dirty="0">
                <a:latin typeface="+mj-lt"/>
              </a:rPr>
              <a:t>协议的组成 </a:t>
            </a:r>
          </a:p>
        </p:txBody>
      </p:sp>
      <p:sp>
        <p:nvSpPr>
          <p:cNvPr id="4" name="Rectangle 3">
            <a:extLst>
              <a:ext uri="{FF2B5EF4-FFF2-40B4-BE49-F238E27FC236}">
                <a16:creationId xmlns:a16="http://schemas.microsoft.com/office/drawing/2014/main" id="{11E0F1D9-2BEC-4C82-8C62-2566288FE4C9}"/>
              </a:ext>
            </a:extLst>
          </p:cNvPr>
          <p:cNvSpPr txBox="1">
            <a:spLocks noChangeArrowheads="1"/>
          </p:cNvSpPr>
          <p:nvPr/>
        </p:nvSpPr>
        <p:spPr bwMode="auto">
          <a:xfrm>
            <a:off x="647770" y="3140968"/>
            <a:ext cx="8348663" cy="5184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a:spcBef>
                <a:spcPct val="40000"/>
              </a:spcBef>
            </a:pPr>
            <a:r>
              <a:rPr lang="zh-CN" altLang="en-US" kern="0" smtClean="0">
                <a:latin typeface="+mj-lt"/>
              </a:rPr>
              <a:t>一套</a:t>
            </a:r>
            <a:r>
              <a:rPr lang="zh-CN" altLang="en-US" kern="0" smtClean="0">
                <a:solidFill>
                  <a:srgbClr val="FF0000"/>
                </a:solidFill>
                <a:latin typeface="+mj-lt"/>
              </a:rPr>
              <a:t>网络控制协议</a:t>
            </a:r>
            <a:r>
              <a:rPr lang="en-US" altLang="zh-CN" kern="0" smtClean="0">
                <a:latin typeface="+mj-lt"/>
              </a:rPr>
              <a:t>NCP(Network Control Protocol)</a:t>
            </a:r>
            <a:r>
              <a:rPr lang="zh-CN" altLang="en-US" kern="0" smtClean="0">
                <a:latin typeface="+mj-lt"/>
              </a:rPr>
              <a:t>。</a:t>
            </a:r>
            <a:endParaRPr lang="en-US" altLang="zh-CN" kern="0" smtClean="0">
              <a:latin typeface="+mj-lt"/>
            </a:endParaRPr>
          </a:p>
          <a:p>
            <a:pPr lvl="1" algn="just">
              <a:spcBef>
                <a:spcPct val="40000"/>
              </a:spcBef>
            </a:pPr>
            <a:r>
              <a:rPr lang="zh-CN" altLang="en-US" kern="0" smtClean="0">
                <a:latin typeface="+mj-lt"/>
              </a:rPr>
              <a:t>其中的每一个协议支持不同的网络层协议，如</a:t>
            </a:r>
            <a:r>
              <a:rPr lang="en-US" altLang="zh-CN" kern="0" smtClean="0">
                <a:latin typeface="+mj-lt"/>
              </a:rPr>
              <a:t>IP</a:t>
            </a:r>
            <a:r>
              <a:rPr lang="zh-CN" altLang="en-US" kern="0" smtClean="0">
                <a:latin typeface="+mj-lt"/>
              </a:rPr>
              <a:t>、</a:t>
            </a:r>
            <a:r>
              <a:rPr lang="en-US" altLang="zh-CN" kern="0" smtClean="0">
                <a:latin typeface="+mj-lt"/>
              </a:rPr>
              <a:t>OSI</a:t>
            </a:r>
            <a:r>
              <a:rPr lang="zh-CN" altLang="en-US" kern="0" smtClean="0">
                <a:latin typeface="+mj-lt"/>
              </a:rPr>
              <a:t>的网络层、</a:t>
            </a:r>
            <a:r>
              <a:rPr lang="en-US" altLang="zh-CN" kern="0" smtClean="0">
                <a:latin typeface="+mj-lt"/>
              </a:rPr>
              <a:t>DECnet</a:t>
            </a:r>
            <a:r>
              <a:rPr lang="zh-CN" altLang="en-US" kern="0" smtClean="0">
                <a:latin typeface="+mj-lt"/>
              </a:rPr>
              <a:t>以及</a:t>
            </a:r>
            <a:r>
              <a:rPr lang="en-US" altLang="zh-CN" kern="0" smtClean="0">
                <a:latin typeface="+mj-lt"/>
              </a:rPr>
              <a:t>AppleTalk</a:t>
            </a:r>
            <a:r>
              <a:rPr lang="zh-CN" altLang="en-US" kern="0" smtClean="0">
                <a:latin typeface="+mj-lt"/>
              </a:rPr>
              <a:t>等。</a:t>
            </a:r>
            <a:r>
              <a:rPr lang="zh-CN" altLang="en-US" kern="0" smtClean="0">
                <a:solidFill>
                  <a:srgbClr val="FF0000"/>
                </a:solidFill>
                <a:latin typeface="+mj-lt"/>
              </a:rPr>
              <a:t>所有的</a:t>
            </a:r>
            <a:r>
              <a:rPr lang="en-US" altLang="zh-CN" kern="0" smtClean="0">
                <a:solidFill>
                  <a:srgbClr val="FF0000"/>
                </a:solidFill>
                <a:latin typeface="+mj-lt"/>
              </a:rPr>
              <a:t>PPP</a:t>
            </a:r>
            <a:r>
              <a:rPr lang="zh-CN" altLang="en-US" kern="0" smtClean="0">
                <a:solidFill>
                  <a:srgbClr val="FF0000"/>
                </a:solidFill>
                <a:latin typeface="+mj-lt"/>
              </a:rPr>
              <a:t>帧的长度都是整数个字节</a:t>
            </a:r>
            <a:r>
              <a:rPr lang="zh-CN" altLang="en-US" sz="2000" kern="0" smtClean="0">
                <a:latin typeface="+mj-lt"/>
              </a:rPr>
              <a:t>。</a:t>
            </a:r>
            <a:endParaRPr lang="zh-CN" altLang="en-US" sz="2000" kern="0" dirty="0">
              <a:latin typeface="+mj-lt"/>
            </a:endParaRPr>
          </a:p>
        </p:txBody>
      </p:sp>
    </p:spTree>
    <p:extLst>
      <p:ext uri="{BB962C8B-B14F-4D97-AF65-F5344CB8AC3E}">
        <p14:creationId xmlns:p14="http://schemas.microsoft.com/office/powerpoint/2010/main" val="299379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a:extLst>
              <a:ext uri="{FF2B5EF4-FFF2-40B4-BE49-F238E27FC236}">
                <a16:creationId xmlns:a16="http://schemas.microsoft.com/office/drawing/2014/main" id="{42AAACFA-3899-4B28-896A-111C65B47979}"/>
              </a:ext>
            </a:extLst>
          </p:cNvPr>
          <p:cNvSpPr>
            <a:spLocks noGrp="1" noChangeArrowheads="1"/>
          </p:cNvSpPr>
          <p:nvPr>
            <p:ph type="body" idx="1"/>
          </p:nvPr>
        </p:nvSpPr>
        <p:spPr bwMode="auto">
          <a:xfrm>
            <a:off x="647700" y="1268760"/>
            <a:ext cx="8553451" cy="283810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124" tIns="41061" rIns="82124" bIns="41061" numCol="1" anchor="ctr" anchorCtr="1" compatLnSpc="1">
            <a:prstTxWarp prst="textNoShape">
              <a:avLst/>
            </a:prstTxWarp>
          </a:bodyPr>
          <a:lstStyle/>
          <a:p>
            <a:pPr algn="just"/>
            <a:r>
              <a:rPr lang="en-US" altLang="zh-CN" sz="3600" dirty="0">
                <a:solidFill>
                  <a:srgbClr val="00B050"/>
                </a:solidFill>
                <a:latin typeface="Times New Roman" panose="02020603050405020304" pitchFamily="18" charset="0"/>
                <a:cs typeface="Times New Roman" panose="02020603050405020304" pitchFamily="18" charset="0"/>
              </a:rPr>
              <a:t>LCP </a:t>
            </a:r>
            <a:r>
              <a:rPr lang="zh-CN" altLang="en-US" sz="3600" dirty="0">
                <a:solidFill>
                  <a:srgbClr val="00B050"/>
                </a:solidFill>
                <a:latin typeface="Times New Roman" panose="02020603050405020304" pitchFamily="18" charset="0"/>
                <a:cs typeface="Times New Roman" panose="02020603050405020304" pitchFamily="18" charset="0"/>
              </a:rPr>
              <a:t>是 </a:t>
            </a:r>
            <a:r>
              <a:rPr lang="en-US" altLang="zh-CN" sz="3600" dirty="0">
                <a:solidFill>
                  <a:srgbClr val="00B050"/>
                </a:solidFill>
                <a:latin typeface="Times New Roman" panose="02020603050405020304" pitchFamily="18" charset="0"/>
                <a:cs typeface="Times New Roman" panose="02020603050405020304" pitchFamily="18" charset="0"/>
              </a:rPr>
              <a:t>PPP </a:t>
            </a:r>
            <a:r>
              <a:rPr lang="zh-CN" altLang="en-US" sz="3600" dirty="0">
                <a:solidFill>
                  <a:srgbClr val="00B050"/>
                </a:solidFill>
                <a:latin typeface="Times New Roman" panose="02020603050405020304" pitchFamily="18" charset="0"/>
                <a:cs typeface="Times New Roman" panose="02020603050405020304" pitchFamily="18" charset="0"/>
              </a:rPr>
              <a:t>中实际工作的部分。</a:t>
            </a:r>
            <a:r>
              <a:rPr lang="en-US" altLang="zh-CN" sz="3600" dirty="0">
                <a:solidFill>
                  <a:srgbClr val="00B050"/>
                </a:solidFill>
                <a:latin typeface="Times New Roman" panose="02020603050405020304" pitchFamily="18" charset="0"/>
                <a:cs typeface="Times New Roman" panose="02020603050405020304" pitchFamily="18" charset="0"/>
              </a:rPr>
              <a:t>LCP </a:t>
            </a:r>
            <a:r>
              <a:rPr lang="zh-CN" altLang="en-US" sz="3600" dirty="0">
                <a:solidFill>
                  <a:srgbClr val="00B050"/>
                </a:solidFill>
                <a:latin typeface="Times New Roman" panose="02020603050405020304" pitchFamily="18" charset="0"/>
                <a:cs typeface="Times New Roman" panose="02020603050405020304" pitchFamily="18" charset="0"/>
              </a:rPr>
              <a:t>位于物理层的上方，其职责是建立、配置和测试数据链路连接。</a:t>
            </a:r>
          </a:p>
          <a:p>
            <a:pPr algn="just"/>
            <a:r>
              <a:rPr lang="en-US" altLang="zh-CN" sz="2800" dirty="0">
                <a:latin typeface="Times New Roman" panose="02020603050405020304" pitchFamily="18" charset="0"/>
                <a:cs typeface="Times New Roman" panose="02020603050405020304" pitchFamily="18" charset="0"/>
              </a:rPr>
              <a:t>PPP </a:t>
            </a:r>
            <a:r>
              <a:rPr lang="zh-CN" altLang="en-US" sz="2800" dirty="0">
                <a:latin typeface="Times New Roman" panose="02020603050405020304" pitchFamily="18" charset="0"/>
                <a:cs typeface="Times New Roman" panose="02020603050405020304" pitchFamily="18" charset="0"/>
              </a:rPr>
              <a:t>提供 </a:t>
            </a:r>
            <a:r>
              <a:rPr lang="en-US" altLang="zh-CN" sz="2800" dirty="0">
                <a:latin typeface="Times New Roman" panose="02020603050405020304" pitchFamily="18" charset="0"/>
                <a:cs typeface="Times New Roman" panose="02020603050405020304" pitchFamily="18" charset="0"/>
              </a:rPr>
              <a:t>LCP </a:t>
            </a:r>
            <a:r>
              <a:rPr lang="zh-CN" altLang="en-US" sz="2800" dirty="0">
                <a:latin typeface="Times New Roman" panose="02020603050405020304" pitchFamily="18" charset="0"/>
                <a:cs typeface="Times New Roman" panose="02020603050405020304" pitchFamily="18" charset="0"/>
              </a:rPr>
              <a:t>中的服务选项，主要用于协商和帧检查，以帮助管理员实现对指定点对点的控制。</a:t>
            </a:r>
          </a:p>
          <a:p>
            <a:pPr algn="just"/>
            <a:r>
              <a:rPr lang="zh-CN" altLang="en-US" sz="2800" dirty="0">
                <a:latin typeface="Times New Roman" panose="02020603050405020304" pitchFamily="18" charset="0"/>
                <a:cs typeface="Times New Roman" panose="02020603050405020304" pitchFamily="18" charset="0"/>
              </a:rPr>
              <a:t>一旦建立了链路，</a:t>
            </a:r>
            <a:r>
              <a:rPr lang="en-US" altLang="zh-CN" sz="2800" dirty="0">
                <a:latin typeface="Times New Roman" panose="02020603050405020304" pitchFamily="18" charset="0"/>
                <a:cs typeface="Times New Roman" panose="02020603050405020304" pitchFamily="18" charset="0"/>
              </a:rPr>
              <a:t>PPP </a:t>
            </a:r>
            <a:r>
              <a:rPr lang="zh-CN" altLang="en-US" sz="2800" dirty="0">
                <a:latin typeface="Times New Roman" panose="02020603050405020304" pitchFamily="18" charset="0"/>
                <a:cs typeface="Times New Roman" panose="02020603050405020304" pitchFamily="18" charset="0"/>
              </a:rPr>
              <a:t>还会进行</a:t>
            </a:r>
            <a:r>
              <a:rPr lang="en-US" altLang="zh-CN" sz="2800" dirty="0">
                <a:latin typeface="Times New Roman" panose="02020603050405020304" pitchFamily="18" charset="0"/>
                <a:cs typeface="Times New Roman" panose="02020603050405020304" pitchFamily="18" charset="0"/>
              </a:rPr>
              <a:t> LCP </a:t>
            </a:r>
            <a:r>
              <a:rPr lang="zh-CN" altLang="en-US" sz="2800" dirty="0">
                <a:latin typeface="Times New Roman" panose="02020603050405020304" pitchFamily="18" charset="0"/>
                <a:cs typeface="Times New Roman" panose="02020603050405020304" pitchFamily="18" charset="0"/>
              </a:rPr>
              <a:t>鉴别。</a:t>
            </a:r>
            <a:endParaRPr lang="en-US" altLang="zh-CN" sz="2800" dirty="0">
              <a:latin typeface="Times New Roman" panose="02020603050405020304" pitchFamily="18" charset="0"/>
              <a:cs typeface="Times New Roman" panose="02020603050405020304" pitchFamily="18" charset="0"/>
            </a:endParaRPr>
          </a:p>
        </p:txBody>
      </p:sp>
      <p:pic>
        <p:nvPicPr>
          <p:cNvPr id="487429" name="Picture 5">
            <a:extLst>
              <a:ext uri="{FF2B5EF4-FFF2-40B4-BE49-F238E27FC236}">
                <a16:creationId xmlns:a16="http://schemas.microsoft.com/office/drawing/2014/main" id="{30607286-9523-4417-A50A-9A27426A0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2840" y="4725144"/>
            <a:ext cx="4008586" cy="190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8" name="Rectangle 2">
            <a:extLst>
              <a:ext uri="{FF2B5EF4-FFF2-40B4-BE49-F238E27FC236}">
                <a16:creationId xmlns:a16="http://schemas.microsoft.com/office/drawing/2014/main" id="{B23838AB-6BDC-4916-8EC7-0E03E0C4F22C}"/>
              </a:ext>
            </a:extLst>
          </p:cNvPr>
          <p:cNvSpPr txBox="1">
            <a:spLocks noChangeArrowheads="1"/>
          </p:cNvSpPr>
          <p:nvPr/>
        </p:nvSpPr>
        <p:spPr bwMode="auto">
          <a:xfrm>
            <a:off x="6477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r>
              <a:rPr lang="en-US" altLang="zh-CN" kern="0" dirty="0">
                <a:latin typeface="Times New Roman" panose="02020603050405020304" pitchFamily="18" charset="0"/>
                <a:cs typeface="Times New Roman" panose="02020603050405020304" pitchFamily="18" charset="0"/>
              </a:rPr>
              <a:t>3. PPP </a:t>
            </a:r>
            <a:r>
              <a:rPr lang="zh-CN" altLang="en-US" kern="0" dirty="0">
                <a:latin typeface="Times New Roman" panose="02020603050405020304" pitchFamily="18" charset="0"/>
                <a:cs typeface="Times New Roman" panose="02020603050405020304" pitchFamily="18" charset="0"/>
              </a:rPr>
              <a:t>协议的组成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2" name="Rectangle 4">
            <a:extLst>
              <a:ext uri="{FF2B5EF4-FFF2-40B4-BE49-F238E27FC236}">
                <a16:creationId xmlns:a16="http://schemas.microsoft.com/office/drawing/2014/main" id="{FA2B895D-9001-4A92-BFB7-3FC07BD6CDF1}"/>
              </a:ext>
            </a:extLst>
          </p:cNvPr>
          <p:cNvSpPr>
            <a:spLocks noGrp="1" noChangeArrowheads="1"/>
          </p:cNvSpPr>
          <p:nvPr>
            <p:ph type="body" sz="half" idx="1"/>
          </p:nvPr>
        </p:nvSpPr>
        <p:spPr bwMode="auto">
          <a:xfrm>
            <a:off x="488950" y="1346597"/>
            <a:ext cx="5853206" cy="323453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124" tIns="41061" rIns="82124" bIns="41061" numCol="1" anchor="ctr" anchorCtr="1" compatLnSpc="1">
            <a:prstTxWarp prst="textNoShape">
              <a:avLst/>
            </a:prstTxWarp>
          </a:bodyPr>
          <a:lstStyle/>
          <a:p>
            <a:r>
              <a:rPr lang="en-US" altLang="zh-CN" sz="3600" dirty="0">
                <a:solidFill>
                  <a:srgbClr val="00B050"/>
                </a:solidFill>
                <a:latin typeface="+mj-lt"/>
              </a:rPr>
              <a:t>PPP </a:t>
            </a:r>
            <a:r>
              <a:rPr lang="zh-CN" altLang="en-US" sz="3600" dirty="0">
                <a:solidFill>
                  <a:srgbClr val="00B050"/>
                </a:solidFill>
                <a:latin typeface="+mj-lt"/>
              </a:rPr>
              <a:t>允许多个网络层协议在同一通信链路上运行。</a:t>
            </a:r>
            <a:endParaRPr lang="en-US" altLang="zh-CN" sz="3600" dirty="0">
              <a:solidFill>
                <a:srgbClr val="00B050"/>
              </a:solidFill>
              <a:latin typeface="+mj-lt"/>
            </a:endParaRPr>
          </a:p>
          <a:p>
            <a:r>
              <a:rPr lang="zh-CN" altLang="en-US" sz="2400" dirty="0">
                <a:solidFill>
                  <a:srgbClr val="00B050"/>
                </a:solidFill>
                <a:latin typeface="+mj-lt"/>
              </a:rPr>
              <a:t>对于所使用的每个网络层协议，</a:t>
            </a:r>
            <a:r>
              <a:rPr lang="en-US" altLang="zh-CN" sz="2400" dirty="0">
                <a:solidFill>
                  <a:srgbClr val="00B050"/>
                </a:solidFill>
                <a:latin typeface="+mj-lt"/>
              </a:rPr>
              <a:t>PPP </a:t>
            </a:r>
            <a:r>
              <a:rPr lang="zh-CN" altLang="en-US" sz="2400" dirty="0">
                <a:solidFill>
                  <a:srgbClr val="00B050"/>
                </a:solidFill>
                <a:latin typeface="+mj-lt"/>
              </a:rPr>
              <a:t>都分别使用独立的 </a:t>
            </a:r>
            <a:r>
              <a:rPr lang="en-US" altLang="zh-CN" sz="2400" dirty="0">
                <a:solidFill>
                  <a:srgbClr val="00B050"/>
                </a:solidFill>
                <a:latin typeface="+mj-lt"/>
              </a:rPr>
              <a:t>NCP</a:t>
            </a:r>
            <a:r>
              <a:rPr lang="zh-CN" altLang="en-US" sz="2400" dirty="0">
                <a:solidFill>
                  <a:srgbClr val="00B050"/>
                </a:solidFill>
                <a:latin typeface="+mj-lt"/>
              </a:rPr>
              <a:t>。</a:t>
            </a:r>
            <a:endParaRPr lang="en-US" altLang="zh-CN" sz="2400" dirty="0">
              <a:solidFill>
                <a:srgbClr val="00B050"/>
              </a:solidFill>
              <a:latin typeface="+mj-lt"/>
            </a:endParaRPr>
          </a:p>
          <a:p>
            <a:r>
              <a:rPr lang="en-US" altLang="zh-CN" sz="2400" dirty="0">
                <a:latin typeface="+mj-lt"/>
              </a:rPr>
              <a:t>NCP </a:t>
            </a:r>
            <a:r>
              <a:rPr lang="zh-CN" altLang="en-US" sz="2400" dirty="0">
                <a:latin typeface="+mj-lt"/>
              </a:rPr>
              <a:t>包含了功能字段，功能字段中包含的标准化代码用于</a:t>
            </a:r>
            <a:r>
              <a:rPr lang="zh-CN" altLang="en-US" sz="2400" dirty="0">
                <a:solidFill>
                  <a:srgbClr val="FF0000"/>
                </a:solidFill>
                <a:latin typeface="+mj-lt"/>
              </a:rPr>
              <a:t>指示 </a:t>
            </a:r>
            <a:r>
              <a:rPr lang="en-US" altLang="zh-CN" sz="2400" dirty="0">
                <a:solidFill>
                  <a:srgbClr val="FF0000"/>
                </a:solidFill>
                <a:latin typeface="+mj-lt"/>
              </a:rPr>
              <a:t>PPP </a:t>
            </a:r>
            <a:r>
              <a:rPr lang="zh-CN" altLang="en-US" sz="2400" dirty="0">
                <a:solidFill>
                  <a:srgbClr val="FF0000"/>
                </a:solidFill>
                <a:latin typeface="+mj-lt"/>
              </a:rPr>
              <a:t>封装的网络层协议</a:t>
            </a:r>
            <a:r>
              <a:rPr lang="zh-CN" altLang="en-US" sz="2400" dirty="0">
                <a:latin typeface="+mj-lt"/>
              </a:rPr>
              <a:t>。</a:t>
            </a:r>
          </a:p>
        </p:txBody>
      </p:sp>
      <p:graphicFrame>
        <p:nvGraphicFramePr>
          <p:cNvPr id="488495" name="Group 47">
            <a:extLst>
              <a:ext uri="{FF2B5EF4-FFF2-40B4-BE49-F238E27FC236}">
                <a16:creationId xmlns:a16="http://schemas.microsoft.com/office/drawing/2014/main" id="{33EB95E0-B612-43AE-B15C-7609248C319D}"/>
              </a:ext>
            </a:extLst>
          </p:cNvPr>
          <p:cNvGraphicFramePr>
            <a:graphicFrameLocks noGrp="1"/>
          </p:cNvGraphicFramePr>
          <p:nvPr>
            <p:extLst>
              <p:ext uri="{D42A27DB-BD31-4B8C-83A1-F6EECF244321}">
                <p14:modId xmlns:p14="http://schemas.microsoft.com/office/powerpoint/2010/main" val="2337000429"/>
              </p:ext>
            </p:extLst>
          </p:nvPr>
        </p:nvGraphicFramePr>
        <p:xfrm>
          <a:off x="6342156" y="1619669"/>
          <a:ext cx="3365500" cy="3465515"/>
        </p:xfrm>
        <a:graphic>
          <a:graphicData uri="http://schemas.openxmlformats.org/drawingml/2006/table">
            <a:tbl>
              <a:tblPr/>
              <a:tblGrid>
                <a:gridCol w="719138">
                  <a:extLst>
                    <a:ext uri="{9D8B030D-6E8A-4147-A177-3AD203B41FA5}">
                      <a16:colId xmlns:a16="http://schemas.microsoft.com/office/drawing/2014/main" val="3972373547"/>
                    </a:ext>
                  </a:extLst>
                </a:gridCol>
                <a:gridCol w="2646362">
                  <a:extLst>
                    <a:ext uri="{9D8B030D-6E8A-4147-A177-3AD203B41FA5}">
                      <a16:colId xmlns:a16="http://schemas.microsoft.com/office/drawing/2014/main" val="1816154671"/>
                    </a:ext>
                  </a:extLst>
                </a:gridCol>
              </a:tblGrid>
              <a:tr h="431800">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值</a:t>
                      </a: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协议名称</a:t>
                      </a: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350297096"/>
                  </a:ext>
                </a:extLst>
              </a:tr>
              <a:tr h="449263">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8021</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Internet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协议控制协议</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6593367"/>
                  </a:ext>
                </a:extLst>
              </a:tr>
              <a:tr h="436563">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8023</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OSI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网络层控制协议</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9735688"/>
                  </a:ext>
                </a:extLst>
              </a:tr>
              <a:tr h="427038">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8029</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Appletalk 控制协议</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3009106"/>
                  </a:ext>
                </a:extLst>
              </a:tr>
              <a:tr h="436563">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802b</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Novell IPX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控制协议</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8786705"/>
                  </a:ext>
                </a:extLst>
              </a:tr>
              <a:tr h="428625">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c021</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LCP链路控制协议</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632712"/>
                  </a:ext>
                </a:extLst>
              </a:tr>
              <a:tr h="427038">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c023</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PAP</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密码验证协议</a:t>
                      </a: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7557042"/>
                  </a:ext>
                </a:extLst>
              </a:tr>
              <a:tr h="428625">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c223</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814388">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574675" algn="l" defTabSz="814388">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lgn="l" defTabSz="814388">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254125" algn="l" defTabSz="814388">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604963" algn="l" defTabSz="814388">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621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5193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765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433763" defTabSz="814388"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8143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CHAP挑战握手验证协议</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9125113"/>
                  </a:ext>
                </a:extLst>
              </a:tr>
            </a:tbl>
          </a:graphicData>
        </a:graphic>
      </p:graphicFrame>
      <p:pic>
        <p:nvPicPr>
          <p:cNvPr id="488482" name="Picture 34">
            <a:extLst>
              <a:ext uri="{FF2B5EF4-FFF2-40B4-BE49-F238E27FC236}">
                <a16:creationId xmlns:a16="http://schemas.microsoft.com/office/drawing/2014/main" id="{CA0E241A-5611-4123-ACBF-187A1D8C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483" y="4429001"/>
            <a:ext cx="3628653" cy="2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9" name="Rectangle 2">
            <a:extLst>
              <a:ext uri="{FF2B5EF4-FFF2-40B4-BE49-F238E27FC236}">
                <a16:creationId xmlns:a16="http://schemas.microsoft.com/office/drawing/2014/main" id="{6E7A006C-1EA5-479B-9804-689F1D3FC83B}"/>
              </a:ext>
            </a:extLst>
          </p:cNvPr>
          <p:cNvSpPr txBox="1">
            <a:spLocks noChangeArrowheads="1"/>
          </p:cNvSpPr>
          <p:nvPr/>
        </p:nvSpPr>
        <p:spPr bwMode="auto">
          <a:xfrm>
            <a:off x="6477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r>
              <a:rPr lang="en-US" altLang="zh-CN" kern="0" dirty="0">
                <a:latin typeface="+mj-lt"/>
              </a:rPr>
              <a:t>3. PPP </a:t>
            </a:r>
            <a:r>
              <a:rPr lang="zh-CN" altLang="en-US" kern="0" dirty="0">
                <a:latin typeface="+mj-lt"/>
              </a:rPr>
              <a:t>协议的组成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0" name="Rectangle 4">
            <a:extLst>
              <a:ext uri="{FF2B5EF4-FFF2-40B4-BE49-F238E27FC236}">
                <a16:creationId xmlns:a16="http://schemas.microsoft.com/office/drawing/2014/main" id="{B949BEA9-0B89-4F7E-86ED-AE954CEC4CD9}"/>
              </a:ext>
            </a:extLst>
          </p:cNvPr>
          <p:cNvSpPr>
            <a:spLocks noGrp="1" noChangeArrowheads="1"/>
          </p:cNvSpPr>
          <p:nvPr>
            <p:ph type="title"/>
          </p:nvPr>
        </p:nvSpPr>
        <p:spPr bwMode="auto">
          <a:xfrm>
            <a:off x="1712914" y="116632"/>
            <a:ext cx="7354887" cy="9413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b="1" dirty="0"/>
              <a:t>数据链路层的任务</a:t>
            </a:r>
          </a:p>
        </p:txBody>
      </p:sp>
      <p:sp>
        <p:nvSpPr>
          <p:cNvPr id="423941" name="Rectangle 5">
            <a:extLst>
              <a:ext uri="{FF2B5EF4-FFF2-40B4-BE49-F238E27FC236}">
                <a16:creationId xmlns:a16="http://schemas.microsoft.com/office/drawing/2014/main" id="{CB6695AF-8CAB-4594-8FC7-7623D92A7600}"/>
              </a:ext>
            </a:extLst>
          </p:cNvPr>
          <p:cNvSpPr>
            <a:spLocks noGrp="1" noChangeArrowheads="1"/>
          </p:cNvSpPr>
          <p:nvPr>
            <p:ph type="body" idx="1"/>
          </p:nvPr>
        </p:nvSpPr>
        <p:spPr bwMode="auto">
          <a:xfrm>
            <a:off x="416496" y="1340768"/>
            <a:ext cx="9217024" cy="43211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buFont typeface="Wingdings" panose="05000000000000000000" pitchFamily="2" charset="2"/>
              <a:buNone/>
            </a:pPr>
            <a:r>
              <a:rPr lang="zh-CN" altLang="en-US" sz="2800" dirty="0"/>
              <a:t>          数据链路层的任务是把网络层的数据组合成帧，加上一定的校验，然后</a:t>
            </a:r>
            <a:r>
              <a:rPr lang="zh-CN" altLang="en-US" sz="2800" dirty="0">
                <a:solidFill>
                  <a:srgbClr val="00B050"/>
                </a:solidFill>
              </a:rPr>
              <a:t>交物理层用某种信号表示二进制数据位送到目的计算机，</a:t>
            </a:r>
            <a:r>
              <a:rPr lang="zh-CN" altLang="en-US" sz="2800" dirty="0"/>
              <a:t>并通过目的计算机的物理层和数据链路层送到网络层，也就是为网络层提供一条可靠的数据链路。</a:t>
            </a:r>
            <a:endParaRPr lang="en-US" altLang="zh-CN"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PPP </a:t>
            </a:r>
            <a:r>
              <a:rPr lang="zh-CN" altLang="en-US" sz="2800" dirty="0"/>
              <a:t>协议中的</a:t>
            </a:r>
            <a:r>
              <a:rPr lang="en-US" altLang="zh-CN" sz="2800" dirty="0"/>
              <a:t>LCP</a:t>
            </a:r>
            <a:r>
              <a:rPr lang="zh-CN" altLang="en-US" sz="2800" dirty="0"/>
              <a:t>帧的作用是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在建立状态阶段协商数据链路协议的选项</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 配置网络层协议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检查数据链路层的错误</a:t>
            </a:r>
            <a:r>
              <a:rPr lang="en-US" altLang="zh-CN" sz="2800" dirty="0"/>
              <a:t>,</a:t>
            </a:r>
            <a:r>
              <a:rPr lang="zh-CN" altLang="en-US" sz="2800" dirty="0"/>
              <a:t>并通知错误信息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安全控制</a:t>
            </a:r>
            <a:r>
              <a:rPr lang="en-US" altLang="zh-CN" sz="2800" dirty="0"/>
              <a:t>,</a:t>
            </a:r>
            <a:r>
              <a:rPr lang="zh-CN" altLang="en-US" sz="2800" dirty="0"/>
              <a:t>保护通信双方的数据安全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927664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2600" y="1340768"/>
            <a:ext cx="7440601" cy="830309"/>
          </a:xfrm>
          <a:prstGeom prst="rect">
            <a:avLst/>
          </a:prstGeom>
        </p:spPr>
      </p:pic>
    </p:spTree>
    <p:extLst>
      <p:ext uri="{BB962C8B-B14F-4D97-AF65-F5344CB8AC3E}">
        <p14:creationId xmlns:p14="http://schemas.microsoft.com/office/powerpoint/2010/main" val="1503564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zh-CN" dirty="0">
                <a:latin typeface="+mj-lt"/>
              </a:rPr>
              <a:t>3.2.2   PPP </a:t>
            </a:r>
            <a:r>
              <a:rPr lang="zh-CN" altLang="en-US" dirty="0">
                <a:latin typeface="+mj-lt"/>
              </a:rPr>
              <a:t>协议的帧格式</a:t>
            </a:r>
          </a:p>
        </p:txBody>
      </p:sp>
      <p:sp>
        <p:nvSpPr>
          <p:cNvPr id="195587" name="Rectangle 3"/>
          <p:cNvSpPr>
            <a:spLocks noGrp="1" noChangeArrowheads="1"/>
          </p:cNvSpPr>
          <p:nvPr>
            <p:ph idx="1"/>
          </p:nvPr>
        </p:nvSpPr>
        <p:spPr/>
        <p:txBody>
          <a:bodyPr/>
          <a:lstStyle/>
          <a:p>
            <a:r>
              <a:rPr lang="en-US" altLang="zh-CN" sz="2400" dirty="0">
                <a:solidFill>
                  <a:srgbClr val="00B050"/>
                </a:solidFill>
                <a:latin typeface="+mj-lt"/>
              </a:rPr>
              <a:t>PPP </a:t>
            </a:r>
            <a:r>
              <a:rPr lang="zh-CN" altLang="zh-CN" sz="2400" dirty="0">
                <a:solidFill>
                  <a:srgbClr val="00B050"/>
                </a:solidFill>
                <a:latin typeface="+mj-lt"/>
              </a:rPr>
              <a:t>帧的首部和尾部分别为</a:t>
            </a:r>
            <a:r>
              <a:rPr lang="en-US" altLang="zh-CN" sz="2400" dirty="0">
                <a:solidFill>
                  <a:srgbClr val="00B050"/>
                </a:solidFill>
                <a:latin typeface="+mj-lt"/>
              </a:rPr>
              <a:t> 4 </a:t>
            </a:r>
            <a:r>
              <a:rPr lang="zh-CN" altLang="zh-CN" sz="2400" dirty="0">
                <a:solidFill>
                  <a:srgbClr val="00B050"/>
                </a:solidFill>
                <a:latin typeface="+mj-lt"/>
              </a:rPr>
              <a:t>个字段和</a:t>
            </a:r>
            <a:r>
              <a:rPr lang="en-US" altLang="zh-CN" sz="2400" dirty="0">
                <a:solidFill>
                  <a:srgbClr val="00B050"/>
                </a:solidFill>
                <a:latin typeface="+mj-lt"/>
              </a:rPr>
              <a:t> 2 </a:t>
            </a:r>
            <a:r>
              <a:rPr lang="zh-CN" altLang="zh-CN" sz="2400" dirty="0">
                <a:solidFill>
                  <a:srgbClr val="00B050"/>
                </a:solidFill>
                <a:latin typeface="+mj-lt"/>
              </a:rPr>
              <a:t>个字段。</a:t>
            </a:r>
            <a:endParaRPr lang="en-US" altLang="zh-CN" sz="2400" dirty="0">
              <a:solidFill>
                <a:srgbClr val="00B050"/>
              </a:solidFill>
              <a:latin typeface="+mj-lt"/>
            </a:endParaRPr>
          </a:p>
          <a:p>
            <a:r>
              <a:rPr lang="zh-CN" altLang="en-US" sz="2400" dirty="0">
                <a:solidFill>
                  <a:srgbClr val="00B050"/>
                </a:solidFill>
                <a:latin typeface="+mj-lt"/>
              </a:rPr>
              <a:t>标志字段 </a:t>
            </a:r>
            <a:r>
              <a:rPr lang="en-US" altLang="zh-CN" sz="2400" dirty="0">
                <a:solidFill>
                  <a:srgbClr val="00B050"/>
                </a:solidFill>
                <a:latin typeface="+mj-lt"/>
              </a:rPr>
              <a:t>F = 0x7E </a:t>
            </a:r>
            <a:r>
              <a:rPr lang="zh-CN" altLang="en-US" sz="2400" dirty="0">
                <a:solidFill>
                  <a:srgbClr val="00B050"/>
                </a:solidFill>
                <a:latin typeface="+mj-lt"/>
              </a:rPr>
              <a:t>（符号“</a:t>
            </a:r>
            <a:r>
              <a:rPr lang="en-US" altLang="zh-CN" sz="2400" dirty="0">
                <a:solidFill>
                  <a:srgbClr val="00B050"/>
                </a:solidFill>
                <a:latin typeface="+mj-lt"/>
              </a:rPr>
              <a:t>0x”</a:t>
            </a:r>
            <a:r>
              <a:rPr lang="zh-CN" altLang="en-US" sz="2400" dirty="0">
                <a:solidFill>
                  <a:srgbClr val="00B050"/>
                </a:solidFill>
                <a:latin typeface="+mj-lt"/>
              </a:rPr>
              <a:t>表示后面的字符是用十六进制表示。十六进制的 </a:t>
            </a:r>
            <a:r>
              <a:rPr lang="en-US" altLang="zh-CN" sz="2400" dirty="0">
                <a:solidFill>
                  <a:srgbClr val="00B050"/>
                </a:solidFill>
                <a:latin typeface="+mj-lt"/>
              </a:rPr>
              <a:t>7E </a:t>
            </a:r>
            <a:r>
              <a:rPr lang="zh-CN" altLang="en-US" sz="2400" dirty="0">
                <a:solidFill>
                  <a:srgbClr val="00B050"/>
                </a:solidFill>
                <a:latin typeface="+mj-lt"/>
              </a:rPr>
              <a:t>的二进制表示是 </a:t>
            </a:r>
            <a:r>
              <a:rPr lang="en-US" altLang="zh-CN" sz="2400" dirty="0">
                <a:solidFill>
                  <a:srgbClr val="00B050"/>
                </a:solidFill>
                <a:latin typeface="+mj-lt"/>
              </a:rPr>
              <a:t>01111110</a:t>
            </a:r>
            <a:r>
              <a:rPr lang="zh-CN" altLang="en-US" sz="2400" dirty="0">
                <a:solidFill>
                  <a:srgbClr val="00B050"/>
                </a:solidFill>
                <a:latin typeface="+mj-lt"/>
              </a:rPr>
              <a:t>）。</a:t>
            </a:r>
            <a:endParaRPr lang="en-US" altLang="zh-CN" sz="2400" dirty="0">
              <a:solidFill>
                <a:srgbClr val="00B050"/>
              </a:solidFill>
              <a:latin typeface="+mj-lt"/>
            </a:endParaRPr>
          </a:p>
          <a:p>
            <a:r>
              <a:rPr lang="en-US" altLang="zh-CN" sz="2400">
                <a:solidFill>
                  <a:srgbClr val="00B050"/>
                </a:solidFill>
                <a:latin typeface="+mj-lt"/>
              </a:rPr>
              <a:t>Address</a:t>
            </a:r>
            <a:r>
              <a:rPr lang="zh-CN" altLang="en-US" sz="2400">
                <a:solidFill>
                  <a:srgbClr val="00B050"/>
                </a:solidFill>
                <a:latin typeface="+mj-lt"/>
              </a:rPr>
              <a:t>字段的值为</a:t>
            </a:r>
            <a:r>
              <a:rPr lang="en-US" altLang="zh-CN" sz="2400">
                <a:solidFill>
                  <a:srgbClr val="00B050"/>
                </a:solidFill>
                <a:latin typeface="+mj-lt"/>
              </a:rPr>
              <a:t>0xff</a:t>
            </a:r>
            <a:r>
              <a:rPr lang="zh-CN" altLang="en-US" sz="2400">
                <a:solidFill>
                  <a:srgbClr val="00B050"/>
                </a:solidFill>
                <a:latin typeface="+mj-lt"/>
              </a:rPr>
              <a:t>，</a:t>
            </a:r>
            <a:r>
              <a:rPr lang="en-US" altLang="zh-CN" sz="2400">
                <a:solidFill>
                  <a:srgbClr val="00B050"/>
                </a:solidFill>
                <a:latin typeface="+mj-lt"/>
              </a:rPr>
              <a:t>0x</a:t>
            </a:r>
            <a:r>
              <a:rPr lang="zh-CN" altLang="en-US" sz="2400">
                <a:solidFill>
                  <a:srgbClr val="00B050"/>
                </a:solidFill>
                <a:latin typeface="+mj-lt"/>
              </a:rPr>
              <a:t>表示后面的</a:t>
            </a:r>
            <a:r>
              <a:rPr lang="en-US" altLang="zh-CN" sz="2400">
                <a:solidFill>
                  <a:srgbClr val="00B050"/>
                </a:solidFill>
                <a:latin typeface="+mj-lt"/>
              </a:rPr>
              <a:t>ff</a:t>
            </a:r>
            <a:r>
              <a:rPr lang="zh-CN" altLang="en-US" sz="2400">
                <a:solidFill>
                  <a:srgbClr val="00B050"/>
                </a:solidFill>
                <a:latin typeface="+mj-lt"/>
              </a:rPr>
              <a:t>为十六进制数，写成二进制为</a:t>
            </a:r>
            <a:r>
              <a:rPr lang="en-US" altLang="zh-CN" sz="2400">
                <a:solidFill>
                  <a:srgbClr val="00B050"/>
                </a:solidFill>
                <a:latin typeface="+mj-lt"/>
              </a:rPr>
              <a:t>1111 1111</a:t>
            </a:r>
            <a:r>
              <a:rPr lang="zh-CN" altLang="en-US" sz="2400">
                <a:solidFill>
                  <a:srgbClr val="00B050"/>
                </a:solidFill>
                <a:latin typeface="+mj-lt"/>
              </a:rPr>
              <a:t>，占一个字节的长度。点到点信道</a:t>
            </a:r>
            <a:r>
              <a:rPr lang="en-US" altLang="zh-CN" sz="2400">
                <a:solidFill>
                  <a:srgbClr val="00B050"/>
                </a:solidFill>
                <a:latin typeface="+mj-lt"/>
              </a:rPr>
              <a:t>PPP</a:t>
            </a:r>
            <a:r>
              <a:rPr lang="zh-CN" altLang="en-US" sz="2400">
                <a:solidFill>
                  <a:srgbClr val="00B050"/>
                </a:solidFill>
                <a:latin typeface="+mj-lt"/>
              </a:rPr>
              <a:t>帧中的地址字段形同虚设，可以看到没有源地址和目标地址</a:t>
            </a:r>
            <a:r>
              <a:rPr lang="zh-CN" altLang="en-US" sz="2400" smtClean="0">
                <a:solidFill>
                  <a:srgbClr val="00B050"/>
                </a:solidFill>
                <a:latin typeface="+mj-lt"/>
              </a:rPr>
              <a:t>。</a:t>
            </a:r>
            <a:endParaRPr lang="en-US" altLang="zh-CN" sz="2400" smtClean="0">
              <a:solidFill>
                <a:srgbClr val="00B050"/>
              </a:solidFill>
              <a:latin typeface="+mj-lt"/>
            </a:endParaRPr>
          </a:p>
          <a:p>
            <a:r>
              <a:rPr lang="en-US" altLang="zh-CN" sz="2400" smtClean="0">
                <a:solidFill>
                  <a:srgbClr val="00B050"/>
                </a:solidFill>
                <a:latin typeface="+mj-lt"/>
              </a:rPr>
              <a:t>Control</a:t>
            </a:r>
            <a:r>
              <a:rPr lang="zh-CN" altLang="en-US" sz="2400">
                <a:solidFill>
                  <a:srgbClr val="00B050"/>
                </a:solidFill>
                <a:latin typeface="+mj-lt"/>
              </a:rPr>
              <a:t>字段的值为</a:t>
            </a:r>
            <a:r>
              <a:rPr lang="en-US" altLang="zh-CN" sz="2400">
                <a:solidFill>
                  <a:srgbClr val="00B050"/>
                </a:solidFill>
                <a:latin typeface="+mj-lt"/>
              </a:rPr>
              <a:t>0x03</a:t>
            </a:r>
            <a:r>
              <a:rPr lang="zh-CN" altLang="en-US" sz="2400">
                <a:solidFill>
                  <a:srgbClr val="00B050"/>
                </a:solidFill>
                <a:latin typeface="+mj-lt"/>
              </a:rPr>
              <a:t>，写成二进制为</a:t>
            </a:r>
            <a:r>
              <a:rPr lang="en-US" altLang="zh-CN" sz="2400">
                <a:solidFill>
                  <a:srgbClr val="00B050"/>
                </a:solidFill>
                <a:latin typeface="+mj-lt"/>
              </a:rPr>
              <a:t>0000 0011</a:t>
            </a:r>
            <a:r>
              <a:rPr lang="zh-CN" altLang="en-US" sz="2400">
                <a:solidFill>
                  <a:srgbClr val="00B050"/>
                </a:solidFill>
                <a:latin typeface="+mj-lt"/>
              </a:rPr>
              <a:t>，占一个字节长度。最初曾考虑以后对地址字段和控制字段的值进行其他定义，但至今也没给出</a:t>
            </a:r>
            <a:r>
              <a:rPr lang="zh-CN" altLang="en-US" sz="2400" smtClean="0">
                <a:solidFill>
                  <a:srgbClr val="00B050"/>
                </a:solidFill>
                <a:latin typeface="+mj-lt"/>
              </a:rPr>
              <a:t>。</a:t>
            </a:r>
            <a:endParaRPr lang="en-US" altLang="zh-CN" sz="2400" smtClean="0">
              <a:solidFill>
                <a:srgbClr val="00B050"/>
              </a:solidFill>
              <a:latin typeface="+mj-lt"/>
            </a:endParaRPr>
          </a:p>
          <a:p>
            <a:r>
              <a:rPr lang="en-US" altLang="zh-CN" sz="2400" smtClean="0">
                <a:solidFill>
                  <a:srgbClr val="00B050"/>
                </a:solidFill>
                <a:latin typeface="+mj-lt"/>
              </a:rPr>
              <a:t>Protocol</a:t>
            </a:r>
            <a:r>
              <a:rPr lang="zh-CN" altLang="en-US" sz="2400">
                <a:solidFill>
                  <a:srgbClr val="00B050"/>
                </a:solidFill>
                <a:latin typeface="+mj-lt"/>
              </a:rPr>
              <a:t>字段占</a:t>
            </a:r>
            <a:r>
              <a:rPr lang="en-US" altLang="zh-CN" sz="2400">
                <a:solidFill>
                  <a:srgbClr val="00B050"/>
                </a:solidFill>
                <a:latin typeface="+mj-lt"/>
              </a:rPr>
              <a:t>2</a:t>
            </a:r>
            <a:r>
              <a:rPr lang="zh-CN" altLang="en-US" sz="2400">
                <a:solidFill>
                  <a:srgbClr val="00B050"/>
                </a:solidFill>
                <a:latin typeface="+mj-lt"/>
              </a:rPr>
              <a:t>个字节，不同的值用来标识</a:t>
            </a:r>
            <a:r>
              <a:rPr lang="en-US" altLang="zh-CN" sz="2400">
                <a:solidFill>
                  <a:srgbClr val="00B050"/>
                </a:solidFill>
                <a:latin typeface="+mj-lt"/>
              </a:rPr>
              <a:t>PPP</a:t>
            </a:r>
            <a:r>
              <a:rPr lang="zh-CN" altLang="en-US" sz="2400">
                <a:solidFill>
                  <a:srgbClr val="00B050"/>
                </a:solidFill>
                <a:latin typeface="+mj-lt"/>
              </a:rPr>
              <a:t>帧内信息是什么数据</a:t>
            </a:r>
            <a:r>
              <a:rPr lang="zh-CN" altLang="en-US" sz="2400" smtClean="0">
                <a:solidFill>
                  <a:srgbClr val="00B050"/>
                </a:solidFill>
                <a:latin typeface="+mj-lt"/>
              </a:rPr>
              <a:t>。</a:t>
            </a:r>
            <a:endParaRPr lang="zh-CN" altLang="en-US" sz="2400">
              <a:solidFill>
                <a:srgbClr val="00B050"/>
              </a:solidFill>
              <a:latin typeface="+mj-lt"/>
            </a:endParaRPr>
          </a:p>
        </p:txBody>
      </p:sp>
    </p:spTree>
    <p:extLst>
      <p:ext uri="{BB962C8B-B14F-4D97-AF65-F5344CB8AC3E}">
        <p14:creationId xmlns:p14="http://schemas.microsoft.com/office/powerpoint/2010/main" val="39085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lgn="ctr"/>
            <a:r>
              <a:rPr lang="en-US" altLang="zh-CN" dirty="0">
                <a:latin typeface="+mj-lt"/>
              </a:rPr>
              <a:t>PPP </a:t>
            </a:r>
            <a:r>
              <a:rPr lang="zh-CN" altLang="en-US" dirty="0">
                <a:latin typeface="+mj-lt"/>
              </a:rPr>
              <a:t>协议的帧格式</a:t>
            </a:r>
          </a:p>
        </p:txBody>
      </p:sp>
      <p:sp>
        <p:nvSpPr>
          <p:cNvPr id="194564" name="Rectangle 4"/>
          <p:cNvSpPr>
            <a:spLocks noChangeArrowheads="1"/>
          </p:cNvSpPr>
          <p:nvPr/>
        </p:nvSpPr>
        <p:spPr bwMode="auto">
          <a:xfrm>
            <a:off x="4368578" y="1497485"/>
            <a:ext cx="3140340" cy="465137"/>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r>
              <a:rPr kumimoji="1" lang="en-US" altLang="zh-CN" b="1">
                <a:solidFill>
                  <a:srgbClr val="000099"/>
                </a:solidFill>
                <a:latin typeface="+mj-lt"/>
                <a:ea typeface="黑体" pitchFamily="2" charset="-122"/>
              </a:rPr>
              <a:t>IP </a:t>
            </a:r>
            <a:r>
              <a:rPr kumimoji="1" lang="zh-CN" altLang="en-US" b="1">
                <a:solidFill>
                  <a:srgbClr val="000099"/>
                </a:solidFill>
                <a:latin typeface="+mj-lt"/>
                <a:ea typeface="黑体" pitchFamily="2" charset="-122"/>
              </a:rPr>
              <a:t>数据报</a:t>
            </a:r>
          </a:p>
        </p:txBody>
      </p:sp>
      <p:sp>
        <p:nvSpPr>
          <p:cNvPr id="194569" name="Text Box 9"/>
          <p:cNvSpPr txBox="1">
            <a:spLocks noChangeArrowheads="1"/>
          </p:cNvSpPr>
          <p:nvPr/>
        </p:nvSpPr>
        <p:spPr bwMode="auto">
          <a:xfrm>
            <a:off x="1522323"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1</a:t>
            </a:r>
          </a:p>
        </p:txBody>
      </p:sp>
      <p:sp>
        <p:nvSpPr>
          <p:cNvPr id="194570" name="Text Box 10"/>
          <p:cNvSpPr txBox="1">
            <a:spLocks noChangeArrowheads="1"/>
          </p:cNvSpPr>
          <p:nvPr/>
        </p:nvSpPr>
        <p:spPr bwMode="auto">
          <a:xfrm>
            <a:off x="3682381"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2</a:t>
            </a:r>
          </a:p>
        </p:txBody>
      </p:sp>
      <p:sp>
        <p:nvSpPr>
          <p:cNvPr id="194571" name="Text Box 11"/>
          <p:cNvSpPr txBox="1">
            <a:spLocks noChangeArrowheads="1"/>
          </p:cNvSpPr>
          <p:nvPr/>
        </p:nvSpPr>
        <p:spPr bwMode="auto">
          <a:xfrm>
            <a:off x="2112211"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1</a:t>
            </a:r>
          </a:p>
        </p:txBody>
      </p:sp>
      <p:sp>
        <p:nvSpPr>
          <p:cNvPr id="194572" name="Text Box 12"/>
          <p:cNvSpPr txBox="1">
            <a:spLocks noChangeArrowheads="1"/>
          </p:cNvSpPr>
          <p:nvPr/>
        </p:nvSpPr>
        <p:spPr bwMode="auto">
          <a:xfrm>
            <a:off x="8881311"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1</a:t>
            </a:r>
          </a:p>
        </p:txBody>
      </p:sp>
      <p:sp>
        <p:nvSpPr>
          <p:cNvPr id="194573" name="Text Box 13"/>
          <p:cNvSpPr txBox="1">
            <a:spLocks noChangeArrowheads="1"/>
          </p:cNvSpPr>
          <p:nvPr/>
        </p:nvSpPr>
        <p:spPr bwMode="auto">
          <a:xfrm>
            <a:off x="640069" y="293258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字节</a:t>
            </a:r>
          </a:p>
        </p:txBody>
      </p:sp>
      <p:sp>
        <p:nvSpPr>
          <p:cNvPr id="194578" name="Text Box 18"/>
          <p:cNvSpPr txBox="1">
            <a:spLocks noChangeArrowheads="1"/>
          </p:cNvSpPr>
          <p:nvPr/>
        </p:nvSpPr>
        <p:spPr bwMode="auto">
          <a:xfrm>
            <a:off x="2700379"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1</a:t>
            </a:r>
          </a:p>
        </p:txBody>
      </p:sp>
      <p:sp>
        <p:nvSpPr>
          <p:cNvPr id="194583" name="Text Box 23"/>
          <p:cNvSpPr txBox="1">
            <a:spLocks noChangeArrowheads="1"/>
          </p:cNvSpPr>
          <p:nvPr/>
        </p:nvSpPr>
        <p:spPr bwMode="auto">
          <a:xfrm>
            <a:off x="7901029" y="2932584"/>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2</a:t>
            </a:r>
          </a:p>
        </p:txBody>
      </p:sp>
      <p:sp>
        <p:nvSpPr>
          <p:cNvPr id="194586" name="Line 26"/>
          <p:cNvSpPr>
            <a:spLocks noChangeShapeType="1"/>
          </p:cNvSpPr>
          <p:nvPr/>
        </p:nvSpPr>
        <p:spPr bwMode="auto">
          <a:xfrm>
            <a:off x="4368578" y="1484785"/>
            <a:ext cx="18918" cy="9239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87" name="Line 27"/>
          <p:cNvSpPr>
            <a:spLocks noChangeShapeType="1"/>
          </p:cNvSpPr>
          <p:nvPr/>
        </p:nvSpPr>
        <p:spPr bwMode="auto">
          <a:xfrm>
            <a:off x="7508917" y="1484784"/>
            <a:ext cx="0" cy="889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91" name="Text Box 31"/>
          <p:cNvSpPr txBox="1">
            <a:spLocks noChangeArrowheads="1"/>
          </p:cNvSpPr>
          <p:nvPr/>
        </p:nvSpPr>
        <p:spPr bwMode="auto">
          <a:xfrm>
            <a:off x="4760690" y="2932584"/>
            <a:ext cx="1923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不超过 </a:t>
            </a:r>
            <a:r>
              <a:rPr kumimoji="1" lang="en-US" altLang="zh-CN" b="1">
                <a:solidFill>
                  <a:srgbClr val="000099"/>
                </a:solidFill>
                <a:latin typeface="+mj-lt"/>
                <a:ea typeface="黑体" pitchFamily="2" charset="-122"/>
              </a:rPr>
              <a:t>1500 </a:t>
            </a:r>
            <a:r>
              <a:rPr kumimoji="1" lang="zh-CN" altLang="en-US" b="1">
                <a:solidFill>
                  <a:srgbClr val="000099"/>
                </a:solidFill>
                <a:latin typeface="+mj-lt"/>
                <a:ea typeface="黑体" pitchFamily="2" charset="-122"/>
              </a:rPr>
              <a:t>字节</a:t>
            </a:r>
          </a:p>
        </p:txBody>
      </p:sp>
      <p:sp>
        <p:nvSpPr>
          <p:cNvPr id="194592" name="Line 32"/>
          <p:cNvSpPr>
            <a:spLocks noChangeShapeType="1"/>
          </p:cNvSpPr>
          <p:nvPr/>
        </p:nvSpPr>
        <p:spPr bwMode="auto">
          <a:xfrm>
            <a:off x="1441492" y="3553867"/>
            <a:ext cx="794715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194593" name="Text Box 33"/>
          <p:cNvSpPr txBox="1">
            <a:spLocks noChangeArrowheads="1"/>
          </p:cNvSpPr>
          <p:nvPr/>
        </p:nvSpPr>
        <p:spPr bwMode="auto">
          <a:xfrm>
            <a:off x="4837029" y="3316922"/>
            <a:ext cx="963982"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j-lt"/>
                <a:ea typeface="黑体" pitchFamily="2" charset="-122"/>
              </a:rPr>
              <a:t>PPP </a:t>
            </a:r>
            <a:r>
              <a:rPr kumimoji="1" lang="zh-CN" altLang="en-US" sz="2000" b="1" dirty="0">
                <a:solidFill>
                  <a:srgbClr val="000099"/>
                </a:solidFill>
                <a:latin typeface="+mj-lt"/>
                <a:ea typeface="黑体" pitchFamily="2" charset="-122"/>
              </a:rPr>
              <a:t>帧</a:t>
            </a:r>
          </a:p>
        </p:txBody>
      </p:sp>
      <p:sp>
        <p:nvSpPr>
          <p:cNvPr id="194599" name="Text Box 39"/>
          <p:cNvSpPr txBox="1">
            <a:spLocks noChangeArrowheads="1"/>
          </p:cNvSpPr>
          <p:nvPr/>
        </p:nvSpPr>
        <p:spPr bwMode="auto">
          <a:xfrm>
            <a:off x="416496" y="174672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99"/>
                </a:solidFill>
                <a:latin typeface="+mj-lt"/>
                <a:ea typeface="黑体" pitchFamily="2" charset="-122"/>
              </a:rPr>
              <a:t>先发送</a:t>
            </a:r>
          </a:p>
        </p:txBody>
      </p:sp>
      <p:sp>
        <p:nvSpPr>
          <p:cNvPr id="194565" name="Rectangle 5"/>
          <p:cNvSpPr>
            <a:spLocks noChangeArrowheads="1"/>
          </p:cNvSpPr>
          <p:nvPr/>
        </p:nvSpPr>
        <p:spPr bwMode="auto">
          <a:xfrm>
            <a:off x="1424294" y="2332510"/>
            <a:ext cx="7947158" cy="566737"/>
          </a:xfrm>
          <a:prstGeom prst="rect">
            <a:avLst/>
          </a:prstGeom>
          <a:solidFill>
            <a:srgbClr val="FFFFCC"/>
          </a:solidFill>
          <a:ln w="9525">
            <a:solidFill>
              <a:schemeClr val="folHlink"/>
            </a:solidFill>
            <a:miter lim="800000"/>
            <a:headEnd/>
            <a:tailEnd/>
          </a:ln>
          <a:effectLst>
            <a:outerShdw dist="35921" dir="2700000" algn="ctr" rotWithShape="0">
              <a:schemeClr val="bg2"/>
            </a:outerShdw>
          </a:effectLst>
        </p:spPr>
        <p:txBody>
          <a:bodyPr wrap="none" anchor="ctr"/>
          <a:lstStyle/>
          <a:p>
            <a:pPr algn="ctr"/>
            <a:endParaRPr kumimoji="1" lang="zh-CN" altLang="zh-CN" b="1">
              <a:solidFill>
                <a:srgbClr val="000099"/>
              </a:solidFill>
              <a:latin typeface="+mj-lt"/>
              <a:ea typeface="黑体" pitchFamily="2" charset="-122"/>
            </a:endParaRPr>
          </a:p>
        </p:txBody>
      </p:sp>
      <p:sp>
        <p:nvSpPr>
          <p:cNvPr id="194566" name="Line 6"/>
          <p:cNvSpPr>
            <a:spLocks noChangeShapeType="1"/>
          </p:cNvSpPr>
          <p:nvPr/>
        </p:nvSpPr>
        <p:spPr bwMode="auto">
          <a:xfrm>
            <a:off x="2014183" y="2332510"/>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67" name="Line 7"/>
          <p:cNvSpPr>
            <a:spLocks noChangeShapeType="1"/>
          </p:cNvSpPr>
          <p:nvPr/>
        </p:nvSpPr>
        <p:spPr bwMode="auto">
          <a:xfrm>
            <a:off x="8685254" y="2343622"/>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68" name="Text Box 8"/>
          <p:cNvSpPr txBox="1">
            <a:spLocks noChangeArrowheads="1"/>
          </p:cNvSpPr>
          <p:nvPr/>
        </p:nvSpPr>
        <p:spPr bwMode="auto">
          <a:xfrm>
            <a:off x="1420854"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j-lt"/>
                <a:ea typeface="黑体" pitchFamily="2" charset="-122"/>
              </a:rPr>
              <a:t>7E</a:t>
            </a:r>
          </a:p>
        </p:txBody>
      </p:sp>
      <p:sp>
        <p:nvSpPr>
          <p:cNvPr id="194574" name="Line 14"/>
          <p:cNvSpPr>
            <a:spLocks noChangeShapeType="1"/>
          </p:cNvSpPr>
          <p:nvPr/>
        </p:nvSpPr>
        <p:spPr bwMode="auto">
          <a:xfrm>
            <a:off x="2602352" y="2343622"/>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75" name="Line 15"/>
          <p:cNvSpPr>
            <a:spLocks noChangeShapeType="1"/>
          </p:cNvSpPr>
          <p:nvPr/>
        </p:nvSpPr>
        <p:spPr bwMode="auto">
          <a:xfrm>
            <a:off x="3190521" y="2332510"/>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76" name="Text Box 16"/>
          <p:cNvSpPr txBox="1">
            <a:spLocks noChangeArrowheads="1"/>
          </p:cNvSpPr>
          <p:nvPr/>
        </p:nvSpPr>
        <p:spPr bwMode="auto">
          <a:xfrm>
            <a:off x="2009023"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FF</a:t>
            </a:r>
          </a:p>
        </p:txBody>
      </p:sp>
      <p:sp>
        <p:nvSpPr>
          <p:cNvPr id="194577" name="Text Box 17"/>
          <p:cNvSpPr txBox="1">
            <a:spLocks noChangeArrowheads="1"/>
          </p:cNvSpPr>
          <p:nvPr/>
        </p:nvSpPr>
        <p:spPr bwMode="auto">
          <a:xfrm>
            <a:off x="2590313" y="2535710"/>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j-lt"/>
                <a:ea typeface="黑体" pitchFamily="2" charset="-122"/>
              </a:rPr>
              <a:t>03</a:t>
            </a:r>
          </a:p>
        </p:txBody>
      </p:sp>
      <p:sp>
        <p:nvSpPr>
          <p:cNvPr id="194579" name="Text Box 19"/>
          <p:cNvSpPr txBox="1">
            <a:spLocks noChangeArrowheads="1"/>
          </p:cNvSpPr>
          <p:nvPr/>
        </p:nvSpPr>
        <p:spPr bwMode="auto">
          <a:xfrm>
            <a:off x="1503405" y="2299172"/>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F</a:t>
            </a:r>
          </a:p>
        </p:txBody>
      </p:sp>
      <p:sp>
        <p:nvSpPr>
          <p:cNvPr id="194580" name="Text Box 20"/>
          <p:cNvSpPr txBox="1">
            <a:spLocks noChangeArrowheads="1"/>
          </p:cNvSpPr>
          <p:nvPr/>
        </p:nvSpPr>
        <p:spPr bwMode="auto">
          <a:xfrm>
            <a:off x="2053738" y="2297585"/>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A</a:t>
            </a:r>
          </a:p>
        </p:txBody>
      </p:sp>
      <p:sp>
        <p:nvSpPr>
          <p:cNvPr id="194581" name="Text Box 21"/>
          <p:cNvSpPr txBox="1">
            <a:spLocks noChangeArrowheads="1"/>
          </p:cNvSpPr>
          <p:nvPr/>
        </p:nvSpPr>
        <p:spPr bwMode="auto">
          <a:xfrm>
            <a:off x="2605791" y="229917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C</a:t>
            </a:r>
          </a:p>
        </p:txBody>
      </p:sp>
      <p:sp>
        <p:nvSpPr>
          <p:cNvPr id="194582" name="Text Box 22"/>
          <p:cNvSpPr txBox="1">
            <a:spLocks noChangeArrowheads="1"/>
          </p:cNvSpPr>
          <p:nvPr/>
        </p:nvSpPr>
        <p:spPr bwMode="auto">
          <a:xfrm>
            <a:off x="7806215" y="2483604"/>
            <a:ext cx="6206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FCS</a:t>
            </a:r>
          </a:p>
        </p:txBody>
      </p:sp>
      <p:sp>
        <p:nvSpPr>
          <p:cNvPr id="194584" name="Text Box 24"/>
          <p:cNvSpPr txBox="1">
            <a:spLocks noChangeArrowheads="1"/>
          </p:cNvSpPr>
          <p:nvPr/>
        </p:nvSpPr>
        <p:spPr bwMode="auto">
          <a:xfrm>
            <a:off x="8812520" y="2319810"/>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F</a:t>
            </a:r>
          </a:p>
        </p:txBody>
      </p:sp>
      <p:sp>
        <p:nvSpPr>
          <p:cNvPr id="194585" name="Text Box 25"/>
          <p:cNvSpPr txBox="1">
            <a:spLocks noChangeArrowheads="1"/>
          </p:cNvSpPr>
          <p:nvPr/>
        </p:nvSpPr>
        <p:spPr bwMode="auto">
          <a:xfrm>
            <a:off x="8747167" y="253571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j-lt"/>
                <a:ea typeface="黑体" pitchFamily="2" charset="-122"/>
              </a:rPr>
              <a:t>7E</a:t>
            </a:r>
          </a:p>
        </p:txBody>
      </p:sp>
      <p:sp>
        <p:nvSpPr>
          <p:cNvPr id="194588" name="Rectangle 28"/>
          <p:cNvSpPr>
            <a:spLocks noChangeArrowheads="1"/>
          </p:cNvSpPr>
          <p:nvPr/>
        </p:nvSpPr>
        <p:spPr bwMode="auto">
          <a:xfrm>
            <a:off x="4368578" y="2359497"/>
            <a:ext cx="314034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89" name="Text Box 29"/>
          <p:cNvSpPr txBox="1">
            <a:spLocks noChangeArrowheads="1"/>
          </p:cNvSpPr>
          <p:nvPr/>
        </p:nvSpPr>
        <p:spPr bwMode="auto">
          <a:xfrm>
            <a:off x="3431066" y="246772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j-lt"/>
                <a:ea typeface="黑体" pitchFamily="2" charset="-122"/>
              </a:rPr>
              <a:t>协议</a:t>
            </a:r>
          </a:p>
        </p:txBody>
      </p:sp>
      <p:sp>
        <p:nvSpPr>
          <p:cNvPr id="194590" name="Text Box 30"/>
          <p:cNvSpPr txBox="1">
            <a:spLocks noChangeArrowheads="1"/>
          </p:cNvSpPr>
          <p:nvPr/>
        </p:nvSpPr>
        <p:spPr bwMode="auto">
          <a:xfrm>
            <a:off x="4912513" y="2483604"/>
            <a:ext cx="18069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000099"/>
                </a:solidFill>
                <a:latin typeface="+mj-lt"/>
                <a:ea typeface="黑体" pitchFamily="2" charset="-122"/>
              </a:rPr>
              <a:t>信    息    部    分</a:t>
            </a:r>
          </a:p>
        </p:txBody>
      </p:sp>
      <p:sp>
        <p:nvSpPr>
          <p:cNvPr id="194594" name="AutoShape 34"/>
          <p:cNvSpPr>
            <a:spLocks/>
          </p:cNvSpPr>
          <p:nvPr/>
        </p:nvSpPr>
        <p:spPr bwMode="auto">
          <a:xfrm rot="5400000">
            <a:off x="2808329" y="772262"/>
            <a:ext cx="176213" cy="2944283"/>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95" name="AutoShape 35"/>
          <p:cNvSpPr>
            <a:spLocks/>
          </p:cNvSpPr>
          <p:nvPr/>
        </p:nvSpPr>
        <p:spPr bwMode="auto">
          <a:xfrm rot="5400000">
            <a:off x="8359222" y="1320280"/>
            <a:ext cx="161925" cy="1862535"/>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596" name="Text Box 36"/>
          <p:cNvSpPr txBox="1">
            <a:spLocks noChangeArrowheads="1"/>
          </p:cNvSpPr>
          <p:nvPr/>
        </p:nvSpPr>
        <p:spPr bwMode="auto">
          <a:xfrm>
            <a:off x="2542759"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j-lt"/>
                <a:ea typeface="黑体" pitchFamily="2" charset="-122"/>
              </a:rPr>
              <a:t>首部</a:t>
            </a:r>
          </a:p>
        </p:txBody>
      </p:sp>
      <p:sp>
        <p:nvSpPr>
          <p:cNvPr id="194597" name="Text Box 37"/>
          <p:cNvSpPr txBox="1">
            <a:spLocks noChangeArrowheads="1"/>
          </p:cNvSpPr>
          <p:nvPr/>
        </p:nvSpPr>
        <p:spPr bwMode="auto">
          <a:xfrm>
            <a:off x="8094247" y="1772816"/>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j-lt"/>
                <a:ea typeface="黑体" pitchFamily="2" charset="-122"/>
              </a:rPr>
              <a:t>尾部</a:t>
            </a:r>
          </a:p>
        </p:txBody>
      </p:sp>
      <p:sp>
        <p:nvSpPr>
          <p:cNvPr id="194598" name="Line 38"/>
          <p:cNvSpPr>
            <a:spLocks noChangeShapeType="1"/>
          </p:cNvSpPr>
          <p:nvPr/>
        </p:nvSpPr>
        <p:spPr bwMode="auto">
          <a:xfrm>
            <a:off x="1424294" y="1764185"/>
            <a:ext cx="0" cy="485775"/>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194600" name="Line 40"/>
          <p:cNvSpPr>
            <a:spLocks noChangeShapeType="1"/>
          </p:cNvSpPr>
          <p:nvPr/>
        </p:nvSpPr>
        <p:spPr bwMode="auto">
          <a:xfrm>
            <a:off x="7508917" y="2303934"/>
            <a:ext cx="0" cy="595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601" name="Line 41"/>
          <p:cNvSpPr>
            <a:spLocks noChangeShapeType="1"/>
          </p:cNvSpPr>
          <p:nvPr/>
        </p:nvSpPr>
        <p:spPr bwMode="auto">
          <a:xfrm>
            <a:off x="4368577" y="2343622"/>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j-lt"/>
              <a:ea typeface="黑体" pitchFamily="2" charset="-122"/>
            </a:endParaRPr>
          </a:p>
        </p:txBody>
      </p:sp>
      <p:sp>
        <p:nvSpPr>
          <p:cNvPr id="194602" name="AutoShape 42"/>
          <p:cNvSpPr>
            <a:spLocks noChangeArrowheads="1"/>
          </p:cNvSpPr>
          <p:nvPr/>
        </p:nvSpPr>
        <p:spPr bwMode="auto">
          <a:xfrm>
            <a:off x="5742691" y="1900710"/>
            <a:ext cx="294084" cy="566737"/>
          </a:xfrm>
          <a:prstGeom prst="downArrow">
            <a:avLst>
              <a:gd name="adj1" fmla="val 50000"/>
              <a:gd name="adj2" fmla="val 7829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j-lt"/>
              <a:ea typeface="黑体" pitchFamily="2" charset="-122"/>
            </a:endParaRPr>
          </a:p>
        </p:txBody>
      </p:sp>
      <p:sp>
        <p:nvSpPr>
          <p:cNvPr id="2" name="矩形 1"/>
          <p:cNvSpPr/>
          <p:nvPr/>
        </p:nvSpPr>
        <p:spPr>
          <a:xfrm>
            <a:off x="1496616" y="4010288"/>
            <a:ext cx="7624251" cy="1938992"/>
          </a:xfrm>
          <a:prstGeom prst="rect">
            <a:avLst/>
          </a:prstGeom>
          <a:solidFill>
            <a:srgbClr val="66FF66"/>
          </a:solidFill>
          <a:ln>
            <a:solidFill>
              <a:schemeClr val="tx1"/>
            </a:solidFill>
          </a:ln>
        </p:spPr>
        <p:txBody>
          <a:bodyPr wrap="square">
            <a:spAutoFit/>
          </a:bodyPr>
          <a:lstStyle/>
          <a:p>
            <a:pPr>
              <a:spcBef>
                <a:spcPts val="0"/>
              </a:spcBef>
            </a:pPr>
            <a:r>
              <a:rPr lang="en-US" altLang="zh-CN" sz="2400" b="1" dirty="0">
                <a:latin typeface="+mj-lt"/>
                <a:ea typeface="黑体" pitchFamily="2" charset="-122"/>
              </a:rPr>
              <a:t>PPP </a:t>
            </a:r>
            <a:r>
              <a:rPr lang="zh-CN" altLang="en-US" sz="2400" b="1" dirty="0">
                <a:latin typeface="+mj-lt"/>
                <a:ea typeface="黑体" pitchFamily="2" charset="-122"/>
              </a:rPr>
              <a:t>有一个 </a:t>
            </a:r>
            <a:r>
              <a:rPr lang="en-US" altLang="zh-CN" sz="2400" b="1" dirty="0">
                <a:latin typeface="+mj-lt"/>
                <a:ea typeface="黑体" pitchFamily="2" charset="-122"/>
              </a:rPr>
              <a:t>2 </a:t>
            </a:r>
            <a:r>
              <a:rPr lang="zh-CN" altLang="en-US" sz="2400" b="1" dirty="0">
                <a:latin typeface="+mj-lt"/>
                <a:ea typeface="黑体" pitchFamily="2" charset="-122"/>
              </a:rPr>
              <a:t>个字节的协议字段。其值</a:t>
            </a:r>
          </a:p>
          <a:p>
            <a:pPr marL="360363" indent="-360363">
              <a:spcBef>
                <a:spcPts val="0"/>
              </a:spcBef>
              <a:buSzPct val="80000"/>
              <a:buFont typeface="Wingdings" pitchFamily="2" charset="2"/>
              <a:buChar char="l"/>
            </a:pPr>
            <a:r>
              <a:rPr lang="zh-CN" altLang="en-US" sz="2400" b="1" dirty="0">
                <a:latin typeface="+mj-lt"/>
                <a:ea typeface="黑体" pitchFamily="2" charset="-122"/>
              </a:rPr>
              <a:t>若为 </a:t>
            </a:r>
            <a:r>
              <a:rPr lang="en-US" altLang="zh-CN" sz="2400" b="1" dirty="0">
                <a:latin typeface="+mj-lt"/>
                <a:ea typeface="黑体" pitchFamily="2" charset="-122"/>
              </a:rPr>
              <a:t>0x0021</a:t>
            </a:r>
            <a:r>
              <a:rPr lang="zh-CN" altLang="en-US" sz="2400" b="1" dirty="0">
                <a:latin typeface="+mj-lt"/>
                <a:ea typeface="黑体" pitchFamily="2" charset="-122"/>
              </a:rPr>
              <a:t>，则信息字段就是 </a:t>
            </a:r>
            <a:r>
              <a:rPr lang="en-US" altLang="zh-CN" sz="2400" b="1" dirty="0">
                <a:latin typeface="+mj-lt"/>
                <a:ea typeface="黑体" pitchFamily="2" charset="-122"/>
              </a:rPr>
              <a:t>IP </a:t>
            </a:r>
            <a:r>
              <a:rPr lang="zh-CN" altLang="en-US" sz="2400" b="1" dirty="0">
                <a:latin typeface="+mj-lt"/>
                <a:ea typeface="黑体" pitchFamily="2" charset="-122"/>
              </a:rPr>
              <a:t>数据报。</a:t>
            </a:r>
            <a:endParaRPr lang="en-US" altLang="zh-CN" sz="2400" b="1" dirty="0">
              <a:latin typeface="+mj-lt"/>
              <a:ea typeface="黑体" pitchFamily="2" charset="-122"/>
            </a:endParaRPr>
          </a:p>
          <a:p>
            <a:pPr marL="360363" indent="-360363">
              <a:spcBef>
                <a:spcPts val="0"/>
              </a:spcBef>
              <a:buSzPct val="80000"/>
              <a:buFont typeface="Wingdings" pitchFamily="2" charset="2"/>
              <a:buChar char="l"/>
            </a:pPr>
            <a:r>
              <a:rPr lang="zh-CN" altLang="en-US" sz="2400" b="1" dirty="0">
                <a:latin typeface="+mj-lt"/>
                <a:ea typeface="黑体" pitchFamily="2" charset="-122"/>
              </a:rPr>
              <a:t>若为 </a:t>
            </a:r>
            <a:r>
              <a:rPr lang="en-US" altLang="zh-CN" sz="2400" b="1" dirty="0">
                <a:latin typeface="+mj-lt"/>
                <a:ea typeface="黑体" pitchFamily="2" charset="-122"/>
              </a:rPr>
              <a:t>0x8021</a:t>
            </a:r>
            <a:r>
              <a:rPr lang="zh-CN" altLang="en-US" sz="2400" b="1" dirty="0">
                <a:latin typeface="+mj-lt"/>
                <a:ea typeface="黑体" pitchFamily="2" charset="-122"/>
              </a:rPr>
              <a:t>，则信息字段是网络控制数据。</a:t>
            </a:r>
          </a:p>
          <a:p>
            <a:pPr marL="360363" indent="-360363">
              <a:spcBef>
                <a:spcPts val="0"/>
              </a:spcBef>
              <a:buSzPct val="80000"/>
              <a:buFont typeface="Wingdings" pitchFamily="2" charset="2"/>
              <a:buChar char="l"/>
            </a:pPr>
            <a:r>
              <a:rPr lang="zh-CN" altLang="en-US" sz="2400" b="1" dirty="0">
                <a:latin typeface="+mj-lt"/>
                <a:ea typeface="黑体" pitchFamily="2" charset="-122"/>
              </a:rPr>
              <a:t>若为 </a:t>
            </a:r>
            <a:r>
              <a:rPr lang="en-US" altLang="zh-CN" sz="2400" b="1" dirty="0">
                <a:latin typeface="+mj-lt"/>
                <a:ea typeface="黑体" pitchFamily="2" charset="-122"/>
              </a:rPr>
              <a:t>0xC021</a:t>
            </a:r>
            <a:r>
              <a:rPr lang="zh-CN" altLang="en-US" sz="2400" b="1" dirty="0">
                <a:latin typeface="+mj-lt"/>
                <a:ea typeface="黑体" pitchFamily="2" charset="-122"/>
              </a:rPr>
              <a:t>，则信息字段是 </a:t>
            </a:r>
            <a:r>
              <a:rPr lang="en-US" altLang="zh-CN" sz="2400" b="1" dirty="0">
                <a:latin typeface="+mj-lt"/>
                <a:ea typeface="黑体" pitchFamily="2" charset="-122"/>
              </a:rPr>
              <a:t>PPP </a:t>
            </a:r>
            <a:r>
              <a:rPr lang="zh-CN" altLang="en-US" sz="2400" b="1" dirty="0">
                <a:latin typeface="+mj-lt"/>
                <a:ea typeface="黑体" pitchFamily="2" charset="-122"/>
              </a:rPr>
              <a:t>链路控制数据。</a:t>
            </a:r>
          </a:p>
          <a:p>
            <a:pPr marL="360363" indent="-360363">
              <a:spcBef>
                <a:spcPts val="0"/>
              </a:spcBef>
              <a:buSzPct val="80000"/>
              <a:buFont typeface="Wingdings" pitchFamily="2" charset="2"/>
              <a:buChar char="l"/>
            </a:pPr>
            <a:r>
              <a:rPr lang="zh-CN" altLang="en-US" sz="2400" b="1" dirty="0">
                <a:latin typeface="+mj-lt"/>
                <a:ea typeface="黑体" pitchFamily="2" charset="-122"/>
              </a:rPr>
              <a:t>若为 </a:t>
            </a:r>
            <a:r>
              <a:rPr lang="en-US" altLang="zh-CN" sz="2400" b="1" dirty="0">
                <a:latin typeface="+mj-lt"/>
                <a:ea typeface="黑体" pitchFamily="2" charset="-122"/>
              </a:rPr>
              <a:t>0xC023</a:t>
            </a:r>
            <a:r>
              <a:rPr lang="zh-CN" altLang="en-US" sz="2400" b="1" dirty="0">
                <a:latin typeface="+mj-lt"/>
                <a:ea typeface="黑体" pitchFamily="2" charset="-122"/>
              </a:rPr>
              <a:t>，则信息字段是鉴别数据。</a:t>
            </a:r>
            <a:endParaRPr lang="en-US" altLang="zh-CN" sz="2400" b="1" dirty="0">
              <a:latin typeface="+mj-lt"/>
              <a:ea typeface="黑体" pitchFamily="2" charset="-122"/>
            </a:endParaRPr>
          </a:p>
        </p:txBody>
      </p:sp>
    </p:spTree>
    <p:extLst>
      <p:ext uri="{BB962C8B-B14F-4D97-AF65-F5344CB8AC3E}">
        <p14:creationId xmlns:p14="http://schemas.microsoft.com/office/powerpoint/2010/main" val="3922854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补充：同步传输</a:t>
            </a:r>
            <a:r>
              <a:rPr lang="zh-CN" altLang="en-US" dirty="0"/>
              <a:t>和</a:t>
            </a:r>
            <a:r>
              <a:rPr lang="zh-CN" altLang="en-US" dirty="0" smtClean="0"/>
              <a:t>异步传输</a:t>
            </a:r>
            <a:endParaRPr lang="zh-CN" altLang="en-US" dirty="0"/>
          </a:p>
        </p:txBody>
      </p:sp>
      <p:sp>
        <p:nvSpPr>
          <p:cNvPr id="4" name="矩形 3"/>
          <p:cNvSpPr/>
          <p:nvPr/>
        </p:nvSpPr>
        <p:spPr>
          <a:xfrm>
            <a:off x="416496" y="1196752"/>
            <a:ext cx="9145016" cy="1477328"/>
          </a:xfrm>
          <a:prstGeom prst="rect">
            <a:avLst/>
          </a:prstGeom>
        </p:spPr>
        <p:txBody>
          <a:bodyPr wrap="square">
            <a:spAutoFit/>
          </a:bodyPr>
          <a:lstStyle/>
          <a:p>
            <a:r>
              <a:rPr lang="zh-CN" altLang="en-US" dirty="0" smtClean="0"/>
              <a:t>       同步传输</a:t>
            </a:r>
            <a:r>
              <a:rPr lang="zh-CN" altLang="en-US" dirty="0"/>
              <a:t>（Synchronous Transmission）</a:t>
            </a:r>
            <a:r>
              <a:rPr lang="zh-CN" altLang="en-US" dirty="0">
                <a:solidFill>
                  <a:srgbClr val="00B050"/>
                </a:solidFill>
              </a:rPr>
              <a:t>以数据帧为单位传输数据</a:t>
            </a:r>
            <a:r>
              <a:rPr lang="zh-CN" altLang="en-US" dirty="0"/>
              <a:t>，可采用字符形式或位组合形式的帧同步信号，在短距离的高速传输中，该时钟信号可由专门的时钟线路传输，由发送端或接收端提供专用于同步的时钟信号。计算机网络采用同步传输方式时，常将时钟同步信号（前同步码）植入数据信号帧中，以实现接收端与发送端的时钟同步。前同步码让接收端找到码元的</a:t>
            </a:r>
            <a:r>
              <a:rPr lang="zh-CN" altLang="en-US" dirty="0" smtClean="0"/>
              <a:t>边界。</a:t>
            </a:r>
            <a:endParaRPr lang="zh-CN" altLang="en-US" dirty="0"/>
          </a:p>
        </p:txBody>
      </p:sp>
      <p:pic>
        <p:nvPicPr>
          <p:cNvPr id="6146" name="Picture 2" descr="https://imgconvert.csdnimg.cn/aHR0cDovL3BpYy5jeHluYi5jbi8yMDIwMDUyMDEwMTUyNy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970" y="2890104"/>
            <a:ext cx="7848872" cy="192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16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补充：同步传输</a:t>
            </a:r>
            <a:r>
              <a:rPr lang="zh-CN" altLang="en-US" dirty="0"/>
              <a:t>和</a:t>
            </a:r>
            <a:r>
              <a:rPr lang="zh-CN" altLang="en-US" dirty="0" smtClean="0"/>
              <a:t>异步传输</a:t>
            </a:r>
            <a:endParaRPr lang="zh-CN" altLang="en-US" dirty="0"/>
          </a:p>
        </p:txBody>
      </p:sp>
      <p:sp>
        <p:nvSpPr>
          <p:cNvPr id="3" name="矩形 2"/>
          <p:cNvSpPr/>
          <p:nvPr/>
        </p:nvSpPr>
        <p:spPr>
          <a:xfrm>
            <a:off x="495300" y="1268760"/>
            <a:ext cx="9066212" cy="923330"/>
          </a:xfrm>
          <a:prstGeom prst="rect">
            <a:avLst/>
          </a:prstGeom>
        </p:spPr>
        <p:txBody>
          <a:bodyPr wrap="square">
            <a:spAutoFit/>
          </a:bodyPr>
          <a:lstStyle/>
          <a:p>
            <a:r>
              <a:rPr lang="zh-CN" altLang="en-US" dirty="0" smtClean="0"/>
              <a:t>       异步传输</a:t>
            </a:r>
            <a:r>
              <a:rPr lang="zh-CN" altLang="en-US" dirty="0"/>
              <a:t>（</a:t>
            </a:r>
            <a:r>
              <a:rPr lang="en-US" altLang="zh-CN" dirty="0"/>
              <a:t>Asynchronous Transmission</a:t>
            </a:r>
            <a:r>
              <a:rPr lang="zh-CN" altLang="en-US" dirty="0"/>
              <a:t>）</a:t>
            </a:r>
            <a:r>
              <a:rPr lang="zh-CN" altLang="en-US" b="1" dirty="0">
                <a:solidFill>
                  <a:srgbClr val="00B050"/>
                </a:solidFill>
              </a:rPr>
              <a:t>以字符为单位传输数据</a:t>
            </a:r>
            <a:r>
              <a:rPr lang="zh-CN" altLang="en-US" dirty="0"/>
              <a:t>，发送端和接收端具有相互独立的时钟（频率相差不能太多），并且两者中任一方都不向对方提供时钟同步信号。</a:t>
            </a:r>
          </a:p>
        </p:txBody>
      </p:sp>
      <p:pic>
        <p:nvPicPr>
          <p:cNvPr id="7170" name="Picture 2" descr="https://imgconvert.csdnimg.cn/aHR0cDovL3BpYy5jeHluYi5jbi8yMDIwMDUyMDEwMTU0M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624" y="2480122"/>
            <a:ext cx="7193963" cy="363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520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lgn="ctr"/>
            <a:r>
              <a:rPr lang="zh-CN" altLang="en-US" dirty="0">
                <a:latin typeface="+mj-lt"/>
              </a:rPr>
              <a:t>透明传输问题 </a:t>
            </a:r>
          </a:p>
        </p:txBody>
      </p:sp>
      <p:sp>
        <p:nvSpPr>
          <p:cNvPr id="196611" name="Rectangle 3"/>
          <p:cNvSpPr>
            <a:spLocks noGrp="1" noChangeArrowheads="1"/>
          </p:cNvSpPr>
          <p:nvPr>
            <p:ph idx="1"/>
          </p:nvPr>
        </p:nvSpPr>
        <p:spPr/>
        <p:txBody>
          <a:bodyPr/>
          <a:lstStyle/>
          <a:p>
            <a:r>
              <a:rPr lang="zh-CN" altLang="en-US" b="0" dirty="0">
                <a:solidFill>
                  <a:srgbClr val="00B050"/>
                </a:solidFill>
              </a:rPr>
              <a:t>同步传输</a:t>
            </a:r>
            <a:r>
              <a:rPr lang="zh-CN" altLang="en-US" b="0" dirty="0"/>
              <a:t> 以</a:t>
            </a:r>
            <a:r>
              <a:rPr lang="zh-CN" altLang="en-US" b="0" dirty="0">
                <a:solidFill>
                  <a:srgbClr val="00B050"/>
                </a:solidFill>
              </a:rPr>
              <a:t>帧</a:t>
            </a:r>
            <a:r>
              <a:rPr lang="zh-CN" altLang="en-US" b="0" dirty="0"/>
              <a:t>为单位传输</a:t>
            </a:r>
            <a:r>
              <a:rPr lang="en-US" altLang="zh-CN" b="0" dirty="0"/>
              <a:t>PPP</a:t>
            </a:r>
            <a:r>
              <a:rPr lang="zh-CN" altLang="en-US" b="0" dirty="0"/>
              <a:t>协议使用</a:t>
            </a:r>
            <a:r>
              <a:rPr lang="en-US" altLang="zh-CN" b="0" dirty="0">
                <a:solidFill>
                  <a:srgbClr val="00B050"/>
                </a:solidFill>
              </a:rPr>
              <a:t>0</a:t>
            </a:r>
            <a:r>
              <a:rPr lang="zh-CN" altLang="en-US" b="0" dirty="0">
                <a:solidFill>
                  <a:srgbClr val="00B050"/>
                </a:solidFill>
              </a:rPr>
              <a:t>比特</a:t>
            </a:r>
            <a:r>
              <a:rPr lang="zh-CN" altLang="en-US" b="0" dirty="0" smtClean="0">
                <a:solidFill>
                  <a:srgbClr val="00B050"/>
                </a:solidFill>
              </a:rPr>
              <a:t>填充</a:t>
            </a:r>
            <a:endParaRPr lang="en-US" altLang="zh-CN" b="0" dirty="0" smtClean="0">
              <a:solidFill>
                <a:srgbClr val="00B050"/>
              </a:solidFill>
            </a:endParaRPr>
          </a:p>
          <a:p>
            <a:pPr marL="0" indent="0">
              <a:buNone/>
            </a:pPr>
            <a:endParaRPr lang="zh-CN" altLang="en-US" b="0" dirty="0">
              <a:solidFill>
                <a:srgbClr val="00B050"/>
              </a:solidFill>
            </a:endParaRPr>
          </a:p>
          <a:p>
            <a:r>
              <a:rPr lang="zh-CN" altLang="en-US" b="0" dirty="0">
                <a:solidFill>
                  <a:srgbClr val="00B050"/>
                </a:solidFill>
              </a:rPr>
              <a:t>异步传输</a:t>
            </a:r>
            <a:r>
              <a:rPr lang="zh-CN" altLang="en-US" b="0" dirty="0"/>
              <a:t> 以</a:t>
            </a:r>
            <a:r>
              <a:rPr lang="zh-CN" altLang="en-US" b="0" dirty="0">
                <a:solidFill>
                  <a:srgbClr val="00B050"/>
                </a:solidFill>
              </a:rPr>
              <a:t>字节</a:t>
            </a:r>
            <a:r>
              <a:rPr lang="zh-CN" altLang="en-US" b="0" dirty="0"/>
              <a:t>为单位传输</a:t>
            </a:r>
            <a:r>
              <a:rPr lang="en-US" altLang="zh-CN" b="0" dirty="0"/>
              <a:t>PPP</a:t>
            </a:r>
            <a:r>
              <a:rPr lang="zh-CN" altLang="en-US" b="0" dirty="0"/>
              <a:t>协议使用</a:t>
            </a:r>
            <a:r>
              <a:rPr lang="zh-CN" altLang="en-US" b="0" dirty="0">
                <a:solidFill>
                  <a:srgbClr val="00B050"/>
                </a:solidFill>
              </a:rPr>
              <a:t>字符填充</a:t>
            </a:r>
          </a:p>
        </p:txBody>
      </p:sp>
      <p:sp>
        <p:nvSpPr>
          <p:cNvPr id="2" name="五角星 1"/>
          <p:cNvSpPr/>
          <p:nvPr/>
        </p:nvSpPr>
        <p:spPr bwMode="auto">
          <a:xfrm>
            <a:off x="3944888" y="4437112"/>
            <a:ext cx="2304256" cy="2016224"/>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733749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lgn="ctr"/>
            <a:r>
              <a:rPr lang="zh-CN" altLang="en-US" smtClean="0">
                <a:latin typeface="+mj-lt"/>
              </a:rPr>
              <a:t>字符填充 </a:t>
            </a:r>
            <a:endParaRPr lang="zh-CN" altLang="en-US" dirty="0">
              <a:latin typeface="+mj-lt"/>
            </a:endParaRPr>
          </a:p>
        </p:txBody>
      </p:sp>
      <p:sp>
        <p:nvSpPr>
          <p:cNvPr id="197635" name="Rectangle 3"/>
          <p:cNvSpPr>
            <a:spLocks noGrp="1" noChangeArrowheads="1"/>
          </p:cNvSpPr>
          <p:nvPr>
            <p:ph idx="1"/>
          </p:nvPr>
        </p:nvSpPr>
        <p:spPr/>
        <p:txBody>
          <a:bodyPr/>
          <a:lstStyle/>
          <a:p>
            <a:pPr>
              <a:spcBef>
                <a:spcPts val="1200"/>
              </a:spcBef>
            </a:pPr>
            <a:r>
              <a:rPr lang="zh-CN" altLang="en-US" dirty="0">
                <a:latin typeface="+mj-lt"/>
              </a:rPr>
              <a:t>将信息字段中出现的每一个 </a:t>
            </a:r>
            <a:r>
              <a:rPr lang="en-US" altLang="zh-CN" dirty="0">
                <a:latin typeface="+mj-lt"/>
              </a:rPr>
              <a:t>0x7E </a:t>
            </a:r>
            <a:r>
              <a:rPr lang="zh-CN" altLang="en-US" dirty="0">
                <a:latin typeface="+mj-lt"/>
              </a:rPr>
              <a:t>字节转变成为 </a:t>
            </a:r>
            <a:r>
              <a:rPr lang="en-US" altLang="zh-CN" dirty="0">
                <a:latin typeface="+mj-lt"/>
              </a:rPr>
              <a:t>2 </a:t>
            </a:r>
            <a:r>
              <a:rPr lang="zh-CN" altLang="en-US" dirty="0">
                <a:latin typeface="+mj-lt"/>
              </a:rPr>
              <a:t>字节序列 </a:t>
            </a:r>
            <a:r>
              <a:rPr lang="en-US" altLang="zh-CN" dirty="0">
                <a:latin typeface="+mj-lt"/>
              </a:rPr>
              <a:t>(</a:t>
            </a:r>
            <a:r>
              <a:rPr lang="en-US" altLang="zh-CN" dirty="0">
                <a:solidFill>
                  <a:srgbClr val="FF0000"/>
                </a:solidFill>
                <a:latin typeface="+mj-lt"/>
              </a:rPr>
              <a:t>0x7D, 0x5E</a:t>
            </a:r>
            <a:r>
              <a:rPr lang="en-US" altLang="zh-CN" dirty="0">
                <a:latin typeface="+mj-lt"/>
              </a:rPr>
              <a:t>)</a:t>
            </a:r>
            <a:r>
              <a:rPr lang="zh-CN" altLang="en-US" dirty="0">
                <a:latin typeface="+mj-lt"/>
              </a:rPr>
              <a:t>。 </a:t>
            </a:r>
            <a:endParaRPr lang="zh-CN" altLang="en-US" sz="3600" dirty="0">
              <a:latin typeface="+mj-lt"/>
            </a:endParaRPr>
          </a:p>
          <a:p>
            <a:pPr>
              <a:spcBef>
                <a:spcPts val="1200"/>
              </a:spcBef>
            </a:pPr>
            <a:r>
              <a:rPr lang="zh-CN" altLang="en-US" dirty="0">
                <a:latin typeface="+mj-lt"/>
              </a:rPr>
              <a:t>若信息字段中出现一个 </a:t>
            </a:r>
            <a:r>
              <a:rPr lang="en-US" altLang="zh-CN" dirty="0">
                <a:latin typeface="+mj-lt"/>
              </a:rPr>
              <a:t>0x7D </a:t>
            </a:r>
            <a:r>
              <a:rPr lang="zh-CN" altLang="en-US" dirty="0">
                <a:latin typeface="+mj-lt"/>
              </a:rPr>
              <a:t>的字节</a:t>
            </a:r>
            <a:r>
              <a:rPr lang="en-US" altLang="zh-CN" dirty="0">
                <a:latin typeface="+mj-lt"/>
              </a:rPr>
              <a:t>, </a:t>
            </a:r>
            <a:r>
              <a:rPr lang="zh-CN" altLang="en-US" dirty="0">
                <a:latin typeface="+mj-lt"/>
              </a:rPr>
              <a:t>则将其转变成为 </a:t>
            </a:r>
            <a:r>
              <a:rPr lang="en-US" altLang="zh-CN" dirty="0">
                <a:latin typeface="+mj-lt"/>
              </a:rPr>
              <a:t>2 </a:t>
            </a:r>
            <a:r>
              <a:rPr lang="zh-CN" altLang="en-US" dirty="0">
                <a:latin typeface="+mj-lt"/>
              </a:rPr>
              <a:t>字节序列 </a:t>
            </a:r>
            <a:r>
              <a:rPr lang="en-US" altLang="zh-CN" dirty="0">
                <a:latin typeface="+mj-lt"/>
              </a:rPr>
              <a:t>(</a:t>
            </a:r>
            <a:r>
              <a:rPr lang="en-US" altLang="zh-CN" dirty="0">
                <a:solidFill>
                  <a:srgbClr val="FF0000"/>
                </a:solidFill>
                <a:latin typeface="+mj-lt"/>
              </a:rPr>
              <a:t>0x7D, 0x5D</a:t>
            </a:r>
            <a:r>
              <a:rPr lang="en-US" altLang="zh-CN" dirty="0">
                <a:latin typeface="+mj-lt"/>
              </a:rPr>
              <a:t>)</a:t>
            </a:r>
            <a:r>
              <a:rPr lang="zh-CN" altLang="en-US" dirty="0">
                <a:latin typeface="+mj-lt"/>
              </a:rPr>
              <a:t>。</a:t>
            </a:r>
          </a:p>
          <a:p>
            <a:pPr>
              <a:spcBef>
                <a:spcPts val="1200"/>
              </a:spcBef>
            </a:pPr>
            <a:r>
              <a:rPr lang="zh-CN" altLang="en-US" dirty="0">
                <a:latin typeface="+mj-lt"/>
              </a:rPr>
              <a:t>若信息字段中出现 </a:t>
            </a:r>
            <a:r>
              <a:rPr lang="en-US" altLang="zh-CN" dirty="0">
                <a:latin typeface="+mj-lt"/>
              </a:rPr>
              <a:t>ASCII </a:t>
            </a:r>
            <a:r>
              <a:rPr lang="zh-CN" altLang="en-US" dirty="0">
                <a:latin typeface="+mj-lt"/>
              </a:rPr>
              <a:t>码的控制字符（</a:t>
            </a:r>
            <a:r>
              <a:rPr lang="zh-CN" altLang="en-US" dirty="0">
                <a:solidFill>
                  <a:srgbClr val="FF0000"/>
                </a:solidFill>
                <a:latin typeface="+mj-lt"/>
              </a:rPr>
              <a:t>即数值小于 </a:t>
            </a:r>
            <a:r>
              <a:rPr lang="en-US" altLang="zh-CN" dirty="0">
                <a:solidFill>
                  <a:srgbClr val="FF0000"/>
                </a:solidFill>
                <a:latin typeface="+mj-lt"/>
              </a:rPr>
              <a:t>0x20 </a:t>
            </a:r>
            <a:r>
              <a:rPr lang="zh-CN" altLang="en-US" dirty="0">
                <a:solidFill>
                  <a:srgbClr val="FF0000"/>
                </a:solidFill>
                <a:latin typeface="+mj-lt"/>
              </a:rPr>
              <a:t>的字符</a:t>
            </a:r>
            <a:r>
              <a:rPr lang="zh-CN" altLang="en-US" dirty="0">
                <a:latin typeface="+mj-lt"/>
              </a:rPr>
              <a:t>），则在该字符前面要加入一个 </a:t>
            </a:r>
            <a:r>
              <a:rPr lang="en-US" altLang="zh-CN" dirty="0">
                <a:latin typeface="+mj-lt"/>
              </a:rPr>
              <a:t>0x7D </a:t>
            </a:r>
            <a:r>
              <a:rPr lang="zh-CN" altLang="en-US" dirty="0">
                <a:latin typeface="+mj-lt"/>
              </a:rPr>
              <a:t>字节，同时将该字符的编码加以改变。  </a:t>
            </a:r>
          </a:p>
        </p:txBody>
      </p:sp>
    </p:spTree>
    <p:extLst>
      <p:ext uri="{BB962C8B-B14F-4D97-AF65-F5344CB8AC3E}">
        <p14:creationId xmlns:p14="http://schemas.microsoft.com/office/powerpoint/2010/main" val="2330731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95300" y="188640"/>
            <a:ext cx="9066212" cy="792088"/>
          </a:xfrm>
        </p:spPr>
        <p:txBody>
          <a:bodyPr/>
          <a:lstStyle/>
          <a:p>
            <a:pPr algn="ctr"/>
            <a:r>
              <a:rPr lang="zh-CN" altLang="en-US" smtClean="0">
                <a:latin typeface="+mj-lt"/>
              </a:rPr>
              <a:t>字符填充 </a:t>
            </a:r>
            <a:endParaRPr lang="zh-CN" altLang="en-US" dirty="0">
              <a:latin typeface="+mj-lt"/>
            </a:endParaRPr>
          </a:p>
        </p:txBody>
      </p:sp>
      <p:pic>
        <p:nvPicPr>
          <p:cNvPr id="10242" name="Picture 2" descr="https://imgconvert.csdnimg.cn/aHR0cDovL3BpYy5jeHluYi5jbi8yMDIwMDUyMDEwMTYyM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071" y="1988840"/>
            <a:ext cx="801866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48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a:extLst>
              <a:ext uri="{FF2B5EF4-FFF2-40B4-BE49-F238E27FC236}">
                <a16:creationId xmlns:a16="http://schemas.microsoft.com/office/drawing/2014/main" id="{873CC213-013C-4CD4-B260-834E5D8FC975}"/>
              </a:ext>
            </a:extLst>
          </p:cNvPr>
          <p:cNvSpPr>
            <a:spLocks noGrp="1" noChangeArrowheads="1"/>
          </p:cNvSpPr>
          <p:nvPr>
            <p:ph type="title"/>
          </p:nvPr>
        </p:nvSpPr>
        <p:spPr bwMode="auto">
          <a:xfrm>
            <a:off x="1928814" y="116632"/>
            <a:ext cx="2808287" cy="869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a:latin typeface="+mj-lt"/>
              </a:rPr>
              <a:t>例</a:t>
            </a:r>
            <a:r>
              <a:rPr lang="en-US" altLang="zh-CN" b="1" dirty="0">
                <a:latin typeface="+mj-lt"/>
              </a:rPr>
              <a:t>3-2</a:t>
            </a:r>
            <a:r>
              <a:rPr lang="zh-CN" altLang="en-US" b="1" dirty="0">
                <a:latin typeface="+mj-lt"/>
              </a:rPr>
              <a:t>：</a:t>
            </a:r>
          </a:p>
        </p:txBody>
      </p:sp>
      <p:sp>
        <p:nvSpPr>
          <p:cNvPr id="446467" name="Rectangle 3">
            <a:extLst>
              <a:ext uri="{FF2B5EF4-FFF2-40B4-BE49-F238E27FC236}">
                <a16:creationId xmlns:a16="http://schemas.microsoft.com/office/drawing/2014/main" id="{244F1CDB-D6E1-440D-8378-70D7DB4F8AC9}"/>
              </a:ext>
            </a:extLst>
          </p:cNvPr>
          <p:cNvSpPr>
            <a:spLocks noGrp="1" noChangeArrowheads="1"/>
          </p:cNvSpPr>
          <p:nvPr>
            <p:ph type="body" idx="1"/>
          </p:nvPr>
        </p:nvSpPr>
        <p:spPr bwMode="auto">
          <a:xfrm>
            <a:off x="848544" y="1556792"/>
            <a:ext cx="8219257" cy="45693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buNone/>
            </a:pPr>
            <a:r>
              <a:rPr lang="zh-CN" altLang="en-US" dirty="0">
                <a:latin typeface="+mj-lt"/>
                <a:cs typeface="Times New Roman" panose="02020603050405020304" pitchFamily="18" charset="0"/>
              </a:rPr>
              <a:t>一个</a:t>
            </a:r>
            <a:r>
              <a:rPr lang="en-US" altLang="zh-CN" dirty="0">
                <a:latin typeface="+mj-lt"/>
                <a:cs typeface="Times New Roman" panose="02020603050405020304" pitchFamily="18" charset="0"/>
              </a:rPr>
              <a:t>PPP</a:t>
            </a:r>
            <a:r>
              <a:rPr lang="zh-CN" altLang="en-US" dirty="0">
                <a:latin typeface="+mj-lt"/>
                <a:cs typeface="Times New Roman" panose="02020603050405020304" pitchFamily="18" charset="0"/>
              </a:rPr>
              <a:t>帧的数据部分（用十六进制写出</a:t>
            </a:r>
            <a:r>
              <a:rPr lang="zh-CN" altLang="en-US" dirty="0" smtClean="0">
                <a:latin typeface="+mj-lt"/>
                <a:cs typeface="Times New Roman" panose="02020603050405020304" pitchFamily="18" charset="0"/>
              </a:rPr>
              <a:t>）</a:t>
            </a:r>
            <a:r>
              <a:rPr lang="en-US" altLang="zh-CN" dirty="0" smtClean="0">
                <a:solidFill>
                  <a:srgbClr val="FF0000"/>
                </a:solidFill>
                <a:latin typeface="+mj-lt"/>
                <a:cs typeface="Times New Roman" panose="02020603050405020304" pitchFamily="18" charset="0"/>
              </a:rPr>
              <a:t>7D 5E </a:t>
            </a:r>
            <a:r>
              <a:rPr lang="en-US" altLang="zh-CN" dirty="0" smtClean="0">
                <a:latin typeface="+mj-lt"/>
                <a:cs typeface="Times New Roman" panose="02020603050405020304" pitchFamily="18" charset="0"/>
              </a:rPr>
              <a:t>FE 27 </a:t>
            </a:r>
            <a:r>
              <a:rPr lang="en-US" altLang="zh-CN" dirty="0" smtClean="0">
                <a:solidFill>
                  <a:schemeClr val="accent6">
                    <a:lumMod val="60000"/>
                    <a:lumOff val="40000"/>
                  </a:schemeClr>
                </a:solidFill>
                <a:latin typeface="+mj-lt"/>
                <a:cs typeface="Times New Roman" panose="02020603050405020304" pitchFamily="18" charset="0"/>
              </a:rPr>
              <a:t>7D 5D </a:t>
            </a:r>
            <a:r>
              <a:rPr lang="en-US" altLang="zh-CN" dirty="0" smtClean="0">
                <a:solidFill>
                  <a:srgbClr val="0070C0"/>
                </a:solidFill>
                <a:latin typeface="+mj-lt"/>
                <a:cs typeface="Times New Roman" panose="02020603050405020304" pitchFamily="18" charset="0"/>
              </a:rPr>
              <a:t>7D 5D </a:t>
            </a:r>
            <a:r>
              <a:rPr lang="en-US" altLang="zh-CN" dirty="0" smtClean="0">
                <a:latin typeface="+mj-lt"/>
                <a:cs typeface="Times New Roman" panose="02020603050405020304" pitchFamily="18" charset="0"/>
              </a:rPr>
              <a:t>65 7D 5E</a:t>
            </a:r>
            <a:r>
              <a:rPr lang="zh-CN" altLang="en-US" dirty="0">
                <a:latin typeface="+mj-lt"/>
                <a:cs typeface="Times New Roman" panose="02020603050405020304" pitchFamily="18" charset="0"/>
              </a:rPr>
              <a:t>。试问真正的数据是什么（用十六进制写出）？</a:t>
            </a:r>
            <a:endParaRPr lang="en-US" altLang="zh-CN" dirty="0">
              <a:latin typeface="+mj-lt"/>
              <a:cs typeface="Times New Roman" panose="02020603050405020304" pitchFamily="18" charset="0"/>
            </a:endParaRPr>
          </a:p>
          <a:p>
            <a:pPr>
              <a:buNone/>
            </a:pPr>
            <a:r>
              <a:rPr lang="zh-CN" altLang="en-US" dirty="0">
                <a:solidFill>
                  <a:srgbClr val="00B050"/>
                </a:solidFill>
                <a:latin typeface="+mj-lt"/>
                <a:cs typeface="Times New Roman" panose="02020603050405020304" pitchFamily="18" charset="0"/>
              </a:rPr>
              <a:t>      答案</a:t>
            </a:r>
            <a:r>
              <a:rPr lang="zh-CN" altLang="en-US" dirty="0" smtClean="0">
                <a:solidFill>
                  <a:srgbClr val="00B050"/>
                </a:solidFill>
                <a:latin typeface="+mj-lt"/>
                <a:cs typeface="Times New Roman" panose="02020603050405020304" pitchFamily="18" charset="0"/>
              </a:rPr>
              <a:t>：</a:t>
            </a:r>
            <a:r>
              <a:rPr lang="en-US" altLang="zh-CN" dirty="0" smtClean="0">
                <a:solidFill>
                  <a:srgbClr val="00B050"/>
                </a:solidFill>
                <a:latin typeface="+mj-lt"/>
                <a:cs typeface="Times New Roman" panose="02020603050405020304" pitchFamily="18" charset="0"/>
              </a:rPr>
              <a:t>7E FE 27 7D </a:t>
            </a:r>
            <a:r>
              <a:rPr lang="en-US" altLang="zh-CN" dirty="0" err="1" smtClean="0">
                <a:solidFill>
                  <a:srgbClr val="00B050"/>
                </a:solidFill>
                <a:latin typeface="+mj-lt"/>
                <a:cs typeface="Times New Roman" panose="02020603050405020304" pitchFamily="18" charset="0"/>
              </a:rPr>
              <a:t>7D</a:t>
            </a:r>
            <a:r>
              <a:rPr lang="en-US" altLang="zh-CN" dirty="0" smtClean="0">
                <a:solidFill>
                  <a:srgbClr val="00B050"/>
                </a:solidFill>
                <a:latin typeface="+mj-lt"/>
                <a:cs typeface="Times New Roman" panose="02020603050405020304" pitchFamily="18" charset="0"/>
              </a:rPr>
              <a:t> 65 7E</a:t>
            </a:r>
            <a:endParaRPr lang="en-US" altLang="zh-CN" dirty="0">
              <a:solidFill>
                <a:srgbClr val="00B050"/>
              </a:solidFill>
              <a:latin typeface="+mj-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46467">
                                            <p:txEl>
                                              <p:pRg st="1" end="1"/>
                                            </p:txEl>
                                          </p:spTgt>
                                        </p:tgtEl>
                                        <p:attrNameLst>
                                          <p:attrName>style.visibility</p:attrName>
                                        </p:attrNameLst>
                                      </p:cBhvr>
                                      <p:to>
                                        <p:strVal val="visible"/>
                                      </p:to>
                                    </p:set>
                                    <p:animEffect transition="in" filter="slide(fromBottom)">
                                      <p:cBhvr>
                                        <p:cTn id="7" dur="500"/>
                                        <p:tgtEl>
                                          <p:spTgt spid="446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4" name="Rectangle 4">
            <a:extLst>
              <a:ext uri="{FF2B5EF4-FFF2-40B4-BE49-F238E27FC236}">
                <a16:creationId xmlns:a16="http://schemas.microsoft.com/office/drawing/2014/main" id="{137D3093-B596-40E7-9E36-84C3F65AFC8E}"/>
              </a:ext>
            </a:extLst>
          </p:cNvPr>
          <p:cNvSpPr>
            <a:spLocks noGrp="1" noChangeArrowheads="1"/>
          </p:cNvSpPr>
          <p:nvPr>
            <p:ph type="title"/>
          </p:nvPr>
        </p:nvSpPr>
        <p:spPr bwMode="auto">
          <a:xfrm>
            <a:off x="1784350" y="0"/>
            <a:ext cx="7067550" cy="105757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b="1" dirty="0"/>
              <a:t>数据链路层的功能</a:t>
            </a:r>
          </a:p>
        </p:txBody>
      </p:sp>
      <p:sp>
        <p:nvSpPr>
          <p:cNvPr id="424965" name="Rectangle 5">
            <a:extLst>
              <a:ext uri="{FF2B5EF4-FFF2-40B4-BE49-F238E27FC236}">
                <a16:creationId xmlns:a16="http://schemas.microsoft.com/office/drawing/2014/main" id="{B9068744-16E5-417C-87A7-F1A53749B79E}"/>
              </a:ext>
            </a:extLst>
          </p:cNvPr>
          <p:cNvSpPr>
            <a:spLocks noGrp="1" noChangeArrowheads="1"/>
          </p:cNvSpPr>
          <p:nvPr>
            <p:ph type="body" idx="1"/>
          </p:nvPr>
        </p:nvSpPr>
        <p:spPr bwMode="auto">
          <a:xfrm>
            <a:off x="632520" y="1340768"/>
            <a:ext cx="8928992" cy="374441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a:solidFill>
                  <a:srgbClr val="00B050"/>
                </a:solidFill>
              </a:rPr>
              <a:t>数据链路层要解决向网络层提供透明的数据传送服务。</a:t>
            </a:r>
          </a:p>
          <a:p>
            <a:pPr marL="0" indent="0">
              <a:spcBef>
                <a:spcPct val="50000"/>
              </a:spcBef>
              <a:buNone/>
            </a:pPr>
            <a:r>
              <a:rPr lang="zh-CN" altLang="en-US"/>
              <a:t>透明</a:t>
            </a:r>
            <a:r>
              <a:rPr lang="zh-CN" altLang="en-US" smtClean="0"/>
              <a:t>传输</a:t>
            </a:r>
            <a:endParaRPr lang="en-US" altLang="zh-CN" sz="2800" smtClean="0">
              <a:solidFill>
                <a:srgbClr val="00B050"/>
              </a:solidFill>
            </a:endParaRPr>
          </a:p>
          <a:p>
            <a:pPr>
              <a:spcBef>
                <a:spcPct val="50000"/>
              </a:spcBef>
            </a:pPr>
            <a:r>
              <a:rPr lang="zh-CN" altLang="en-US" sz="2800" smtClean="0">
                <a:solidFill>
                  <a:srgbClr val="00B050"/>
                </a:solidFill>
              </a:rPr>
              <a:t>数据链路层</a:t>
            </a:r>
            <a:r>
              <a:rPr lang="zh-CN" altLang="en-US" sz="2800">
                <a:solidFill>
                  <a:srgbClr val="00B050"/>
                </a:solidFill>
              </a:rPr>
              <a:t>要解决在两个网络实体之间提供数据链路连接的建立、维持和释放管理。</a:t>
            </a:r>
          </a:p>
          <a:p>
            <a:pPr>
              <a:spcBef>
                <a:spcPct val="50000"/>
              </a:spcBef>
            </a:pPr>
            <a:r>
              <a:rPr lang="zh-CN" altLang="en-US" sz="2800">
                <a:solidFill>
                  <a:srgbClr val="00B050"/>
                </a:solidFill>
              </a:rPr>
              <a:t>数据链路层要解决如何检测处理传输中出现的差错</a:t>
            </a:r>
            <a:r>
              <a:rPr lang="zh-CN" altLang="en-US" sz="2800" smtClean="0">
                <a:solidFill>
                  <a:srgbClr val="00B050"/>
                </a:solidFill>
              </a:rPr>
              <a:t>。</a:t>
            </a:r>
            <a:endParaRPr lang="en-US" altLang="zh-CN" sz="2800" smtClean="0">
              <a:solidFill>
                <a:srgbClr val="00B050"/>
              </a:solidFill>
            </a:endParaRPr>
          </a:p>
          <a:p>
            <a:pPr marL="0" indent="0">
              <a:spcBef>
                <a:spcPct val="50000"/>
              </a:spcBef>
              <a:buNone/>
            </a:pPr>
            <a:r>
              <a:rPr lang="zh-CN" altLang="en-US"/>
              <a:t>差错检验</a:t>
            </a:r>
          </a:p>
          <a:p>
            <a:pPr marL="0" indent="0">
              <a:spcBef>
                <a:spcPct val="50000"/>
              </a:spcBef>
              <a:buNone/>
            </a:pPr>
            <a:endParaRPr lang="zh-CN" altLang="en-US" sz="2800">
              <a:solidFill>
                <a:srgbClr val="00B05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零比特填充 </a:t>
            </a:r>
          </a:p>
        </p:txBody>
      </p:sp>
      <p:sp>
        <p:nvSpPr>
          <p:cNvPr id="385027" name="Rectangle 3"/>
          <p:cNvSpPr>
            <a:spLocks noGrp="1" noChangeArrowheads="1"/>
          </p:cNvSpPr>
          <p:nvPr>
            <p:ph idx="1"/>
          </p:nvPr>
        </p:nvSpPr>
        <p:spPr/>
        <p:txBody>
          <a:bodyPr/>
          <a:lstStyle/>
          <a:p>
            <a:r>
              <a:rPr lang="zh-CN" altLang="en-US" b="0"/>
              <a:t>在同步传输的链路上，数据传输以帧为单位，</a:t>
            </a:r>
            <a:r>
              <a:rPr lang="en-US" altLang="zh-CN" b="0"/>
              <a:t>PPP</a:t>
            </a:r>
            <a:r>
              <a:rPr lang="zh-CN" altLang="en-US" b="0"/>
              <a:t>协议采用零比特填充方法来实现透明传输。大家把</a:t>
            </a:r>
            <a:r>
              <a:rPr lang="en-US" altLang="zh-CN" b="0"/>
              <a:t>PPP</a:t>
            </a:r>
            <a:r>
              <a:rPr lang="zh-CN" altLang="en-US" b="0"/>
              <a:t>协议</a:t>
            </a:r>
            <a:r>
              <a:rPr lang="zh-CN" altLang="en-US" b="0">
                <a:solidFill>
                  <a:srgbClr val="92D050"/>
                </a:solidFill>
              </a:rPr>
              <a:t>帧界定符</a:t>
            </a:r>
            <a:r>
              <a:rPr lang="en-US" altLang="zh-CN" b="0">
                <a:solidFill>
                  <a:srgbClr val="92D050"/>
                </a:solidFill>
              </a:rPr>
              <a:t>0x7E</a:t>
            </a:r>
            <a:r>
              <a:rPr lang="zh-CN" altLang="en-US" b="0">
                <a:solidFill>
                  <a:srgbClr val="92D050"/>
                </a:solidFill>
              </a:rPr>
              <a:t>写成二进制</a:t>
            </a:r>
            <a:r>
              <a:rPr lang="en-US" altLang="zh-CN" b="0" smtClean="0">
                <a:solidFill>
                  <a:srgbClr val="92D050"/>
                </a:solidFill>
              </a:rPr>
              <a:t>01111110</a:t>
            </a:r>
            <a:r>
              <a:rPr lang="en-US" altLang="zh-CN" b="0">
                <a:solidFill>
                  <a:srgbClr val="92D050"/>
                </a:solidFill>
              </a:rPr>
              <a:t>,</a:t>
            </a:r>
            <a:r>
              <a:rPr lang="zh-CN" altLang="en-US" b="0"/>
              <a:t>也就是可以看到中间有连续的</a:t>
            </a:r>
            <a:r>
              <a:rPr lang="en-US" altLang="zh-CN" b="0"/>
              <a:t>6</a:t>
            </a:r>
            <a:r>
              <a:rPr lang="zh-CN" altLang="en-US" b="0"/>
              <a:t>个</a:t>
            </a:r>
            <a:r>
              <a:rPr lang="en-US" altLang="zh-CN" b="0"/>
              <a:t>1</a:t>
            </a:r>
            <a:r>
              <a:rPr lang="zh-CN" altLang="en-US" b="0"/>
              <a:t>，只要想办法在数据部分不要出现连续的</a:t>
            </a:r>
            <a:r>
              <a:rPr lang="en-US" altLang="zh-CN" b="0"/>
              <a:t>6</a:t>
            </a:r>
            <a:r>
              <a:rPr lang="zh-CN" altLang="en-US" b="0"/>
              <a:t>个</a:t>
            </a:r>
            <a:r>
              <a:rPr lang="en-US" altLang="zh-CN" b="0"/>
              <a:t>1,</a:t>
            </a:r>
            <a:r>
              <a:rPr lang="zh-CN" altLang="en-US" b="0"/>
              <a:t>就肯定不会出现这界定符。具体办法就是“零比特填充法”。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203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zh-CN" altLang="en-US" dirty="0"/>
              <a:t>零比特填充 </a:t>
            </a:r>
          </a:p>
        </p:txBody>
      </p:sp>
      <p:sp>
        <p:nvSpPr>
          <p:cNvPr id="7" name="AutoShape 20"/>
          <p:cNvSpPr>
            <a:spLocks noChangeArrowheads="1"/>
          </p:cNvSpPr>
          <p:nvPr/>
        </p:nvSpPr>
        <p:spPr bwMode="auto">
          <a:xfrm>
            <a:off x="5601072" y="4585395"/>
            <a:ext cx="2497138" cy="520997"/>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8" name="AutoShape 5"/>
          <p:cNvSpPr>
            <a:spLocks noChangeArrowheads="1"/>
          </p:cNvSpPr>
          <p:nvPr/>
        </p:nvSpPr>
        <p:spPr bwMode="auto">
          <a:xfrm>
            <a:off x="7113240" y="4641806"/>
            <a:ext cx="276911" cy="439860"/>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 name="Rectangle 17"/>
          <p:cNvSpPr>
            <a:spLocks noChangeArrowheads="1"/>
          </p:cNvSpPr>
          <p:nvPr/>
        </p:nvSpPr>
        <p:spPr bwMode="auto">
          <a:xfrm>
            <a:off x="4775071" y="4615780"/>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a:t>
            </a:r>
            <a:r>
              <a:rPr kumimoji="1" lang="en-US" altLang="zh-CN" sz="2400" b="1" dirty="0">
                <a:solidFill>
                  <a:srgbClr val="000099"/>
                </a:solidFill>
                <a:latin typeface="+mn-lt"/>
                <a:ea typeface="黑体" pitchFamily="2" charset="-122"/>
              </a:rPr>
              <a:t>0 </a:t>
            </a:r>
            <a:r>
              <a:rPr kumimoji="1" lang="en-US" altLang="zh-CN" sz="2400" b="1" dirty="0">
                <a:solidFill>
                  <a:srgbClr val="C00000"/>
                </a:solidFill>
                <a:latin typeface="+mn-lt"/>
                <a:ea typeface="黑体" pitchFamily="2" charset="-122"/>
              </a:rPr>
              <a:t>1 0</a:t>
            </a:r>
            <a:r>
              <a:rPr kumimoji="1" lang="en-US" altLang="zh-CN" sz="2400" b="1" dirty="0">
                <a:solidFill>
                  <a:srgbClr val="000099"/>
                </a:solidFill>
                <a:latin typeface="+mn-lt"/>
                <a:ea typeface="黑体" pitchFamily="2" charset="-122"/>
              </a:rPr>
              <a:t> 0 0 1 0 1 0</a:t>
            </a:r>
          </a:p>
        </p:txBody>
      </p:sp>
      <p:sp>
        <p:nvSpPr>
          <p:cNvPr id="10" name="AutoShape 19"/>
          <p:cNvSpPr>
            <a:spLocks noChangeArrowheads="1"/>
          </p:cNvSpPr>
          <p:nvPr/>
        </p:nvSpPr>
        <p:spPr bwMode="auto">
          <a:xfrm>
            <a:off x="5554135" y="2962698"/>
            <a:ext cx="2497138" cy="538310"/>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11" name="AutoShape 6"/>
          <p:cNvSpPr>
            <a:spLocks noChangeArrowheads="1"/>
          </p:cNvSpPr>
          <p:nvPr/>
        </p:nvSpPr>
        <p:spPr bwMode="auto">
          <a:xfrm>
            <a:off x="5524900" y="1378100"/>
            <a:ext cx="2213371" cy="466724"/>
          </a:xfrm>
          <a:prstGeom prst="roundRect">
            <a:avLst>
              <a:gd name="adj" fmla="val 16667"/>
            </a:avLst>
          </a:prstGeom>
          <a:solidFill>
            <a:srgbClr val="00FFFF"/>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12" name="Rectangle 8"/>
          <p:cNvSpPr>
            <a:spLocks noChangeArrowheads="1"/>
          </p:cNvSpPr>
          <p:nvPr/>
        </p:nvSpPr>
        <p:spPr bwMode="auto">
          <a:xfrm>
            <a:off x="4671883" y="1375693"/>
            <a:ext cx="445795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0 1 1 1 1 1 1 0 </a:t>
            </a:r>
            <a:r>
              <a:rPr kumimoji="1" lang="en-US" altLang="zh-CN" sz="2400" b="1" dirty="0">
                <a:solidFill>
                  <a:srgbClr val="000099"/>
                </a:solidFill>
                <a:latin typeface="+mn-lt"/>
                <a:ea typeface="黑体" pitchFamily="2" charset="-122"/>
              </a:rPr>
              <a:t>0 0 1 0 1 0</a:t>
            </a:r>
          </a:p>
        </p:txBody>
      </p:sp>
      <p:sp>
        <p:nvSpPr>
          <p:cNvPr id="13" name="AutoShape 4"/>
          <p:cNvSpPr>
            <a:spLocks noChangeArrowheads="1"/>
          </p:cNvSpPr>
          <p:nvPr/>
        </p:nvSpPr>
        <p:spPr bwMode="auto">
          <a:xfrm>
            <a:off x="7036156" y="3009328"/>
            <a:ext cx="263128" cy="463105"/>
          </a:xfrm>
          <a:prstGeom prst="roundRect">
            <a:avLst>
              <a:gd name="adj" fmla="val 16667"/>
            </a:avLst>
          </a:prstGeom>
          <a:solidFill>
            <a:schemeClr val="accent2"/>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 name="Rectangle 16"/>
          <p:cNvSpPr>
            <a:spLocks noChangeArrowheads="1"/>
          </p:cNvSpPr>
          <p:nvPr/>
        </p:nvSpPr>
        <p:spPr bwMode="auto">
          <a:xfrm>
            <a:off x="4709719" y="3026692"/>
            <a:ext cx="47144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99"/>
                </a:solidFill>
                <a:latin typeface="+mn-lt"/>
                <a:ea typeface="黑体" pitchFamily="2" charset="-122"/>
              </a:rPr>
              <a:t>0 1 0 </a:t>
            </a:r>
            <a:r>
              <a:rPr kumimoji="1" lang="en-US" altLang="zh-CN" sz="2400" b="1" dirty="0">
                <a:solidFill>
                  <a:srgbClr val="C00000"/>
                </a:solidFill>
                <a:latin typeface="+mn-lt"/>
                <a:ea typeface="黑体" pitchFamily="2" charset="-122"/>
              </a:rPr>
              <a:t>0 1 1 1 1 1 </a:t>
            </a:r>
            <a:r>
              <a:rPr kumimoji="1" lang="en-US" altLang="zh-CN" sz="2400" b="1" dirty="0">
                <a:solidFill>
                  <a:srgbClr val="000099"/>
                </a:solidFill>
                <a:latin typeface="+mn-lt"/>
                <a:ea typeface="黑体" pitchFamily="2" charset="-122"/>
              </a:rPr>
              <a:t>0 </a:t>
            </a:r>
            <a:r>
              <a:rPr kumimoji="1" lang="en-US" altLang="zh-CN" sz="2400" b="1" dirty="0">
                <a:solidFill>
                  <a:srgbClr val="C00000"/>
                </a:solidFill>
                <a:latin typeface="+mn-lt"/>
                <a:ea typeface="黑体" pitchFamily="2" charset="-122"/>
              </a:rPr>
              <a:t>1 0</a:t>
            </a:r>
            <a:r>
              <a:rPr kumimoji="1" lang="en-US" altLang="zh-CN" sz="2400" b="1" dirty="0">
                <a:solidFill>
                  <a:srgbClr val="000099"/>
                </a:solidFill>
                <a:latin typeface="+mn-lt"/>
                <a:ea typeface="黑体" pitchFamily="2" charset="-122"/>
              </a:rPr>
              <a:t> 0 0 1 0 1 0</a:t>
            </a:r>
          </a:p>
        </p:txBody>
      </p:sp>
      <p:sp>
        <p:nvSpPr>
          <p:cNvPr id="15" name="Rectangle 7"/>
          <p:cNvSpPr>
            <a:spLocks noChangeArrowheads="1"/>
          </p:cNvSpPr>
          <p:nvPr/>
        </p:nvSpPr>
        <p:spPr bwMode="auto">
          <a:xfrm>
            <a:off x="1252682" y="1268760"/>
            <a:ext cx="312425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信息字段中出现了和</a:t>
            </a:r>
          </a:p>
          <a:p>
            <a:pPr algn="ctr" defTabSz="762000" eaLnBrk="0" hangingPunct="0"/>
            <a:r>
              <a:rPr kumimoji="1" lang="zh-CN" altLang="en-US" sz="2400" b="1" dirty="0">
                <a:solidFill>
                  <a:srgbClr val="000099"/>
                </a:solidFill>
                <a:latin typeface="+mn-lt"/>
                <a:ea typeface="黑体" pitchFamily="2" charset="-122"/>
              </a:rPr>
              <a:t>标志字段 </a:t>
            </a:r>
            <a:r>
              <a:rPr kumimoji="1" lang="en-US" altLang="zh-CN" sz="2400" b="1" dirty="0">
                <a:solidFill>
                  <a:srgbClr val="000099"/>
                </a:solidFill>
                <a:latin typeface="+mn-lt"/>
                <a:ea typeface="黑体" pitchFamily="2" charset="-122"/>
              </a:rPr>
              <a:t>F </a:t>
            </a:r>
            <a:r>
              <a:rPr kumimoji="1" lang="zh-CN" altLang="en-US" sz="2400" b="1" dirty="0">
                <a:solidFill>
                  <a:srgbClr val="000099"/>
                </a:solidFill>
                <a:latin typeface="+mn-lt"/>
                <a:ea typeface="黑体" pitchFamily="2" charset="-122"/>
              </a:rPr>
              <a:t>完全一样</a:t>
            </a:r>
          </a:p>
          <a:p>
            <a:pPr algn="ctr" defTabSz="762000" eaLnBrk="0" hangingPunct="0"/>
            <a:r>
              <a:rPr kumimoji="1" lang="zh-CN" altLang="en-US" sz="2400" b="1" dirty="0">
                <a:solidFill>
                  <a:srgbClr val="000099"/>
                </a:solidFill>
                <a:latin typeface="+mn-lt"/>
                <a:ea typeface="黑体" pitchFamily="2" charset="-122"/>
              </a:rPr>
              <a:t>的 </a:t>
            </a:r>
            <a:r>
              <a:rPr kumimoji="1" lang="en-US" altLang="zh-CN" sz="2400" b="1" dirty="0">
                <a:solidFill>
                  <a:srgbClr val="000099"/>
                </a:solidFill>
                <a:latin typeface="+mn-lt"/>
                <a:ea typeface="黑体" pitchFamily="2" charset="-122"/>
              </a:rPr>
              <a:t>8 </a:t>
            </a:r>
            <a:r>
              <a:rPr kumimoji="1" lang="zh-CN" altLang="en-US" sz="2400" b="1" dirty="0">
                <a:solidFill>
                  <a:srgbClr val="000099"/>
                </a:solidFill>
                <a:latin typeface="+mn-lt"/>
                <a:ea typeface="黑体" pitchFamily="2" charset="-122"/>
              </a:rPr>
              <a:t>比特组合</a:t>
            </a:r>
          </a:p>
        </p:txBody>
      </p:sp>
      <p:sp>
        <p:nvSpPr>
          <p:cNvPr id="16" name="Rectangle 9"/>
          <p:cNvSpPr>
            <a:spLocks noChangeArrowheads="1"/>
          </p:cNvSpPr>
          <p:nvPr/>
        </p:nvSpPr>
        <p:spPr bwMode="auto">
          <a:xfrm>
            <a:off x="1036277" y="3107084"/>
            <a:ext cx="3340659"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99"/>
                </a:solidFill>
                <a:latin typeface="+mn-lt"/>
                <a:ea typeface="黑体" pitchFamily="2" charset="-122"/>
              </a:rPr>
              <a:t>发送端在 </a:t>
            </a:r>
            <a:r>
              <a:rPr kumimoji="1" lang="en-US" altLang="zh-CN" sz="2400" b="1" dirty="0">
                <a:solidFill>
                  <a:srgbClr val="000099"/>
                </a:solidFill>
                <a:latin typeface="+mn-lt"/>
                <a:ea typeface="黑体" pitchFamily="2" charset="-122"/>
              </a:rPr>
              <a:t>5 </a:t>
            </a:r>
            <a:r>
              <a:rPr kumimoji="1" lang="zh-CN" altLang="en-US" sz="2400" b="1" dirty="0">
                <a:solidFill>
                  <a:srgbClr val="000099"/>
                </a:solidFill>
                <a:latin typeface="+mn-lt"/>
                <a:ea typeface="黑体" pitchFamily="2" charset="-122"/>
              </a:rPr>
              <a:t>个连 </a:t>
            </a:r>
            <a:r>
              <a:rPr kumimoji="1" lang="en-US" altLang="zh-CN" sz="2400" b="1" dirty="0">
                <a:solidFill>
                  <a:srgbClr val="000099"/>
                </a:solidFill>
                <a:latin typeface="+mn-lt"/>
                <a:ea typeface="黑体" pitchFamily="2" charset="-122"/>
              </a:rPr>
              <a:t>1 </a:t>
            </a:r>
            <a:r>
              <a:rPr kumimoji="1" lang="zh-CN" altLang="en-US" sz="2400" b="1" dirty="0">
                <a:solidFill>
                  <a:srgbClr val="000099"/>
                </a:solidFill>
                <a:latin typeface="+mn-lt"/>
                <a:ea typeface="黑体" pitchFamily="2" charset="-122"/>
              </a:rPr>
              <a:t>之后</a:t>
            </a:r>
          </a:p>
          <a:p>
            <a:pPr defTabSz="762000" eaLnBrk="0" hangingPunct="0"/>
            <a:r>
              <a:rPr kumimoji="1" lang="zh-CN" altLang="en-US" sz="2400" b="1" dirty="0">
                <a:solidFill>
                  <a:srgbClr val="000099"/>
                </a:solidFill>
                <a:latin typeface="+mn-lt"/>
                <a:ea typeface="黑体" pitchFamily="2" charset="-122"/>
              </a:rPr>
              <a:t>填入 </a:t>
            </a:r>
            <a:r>
              <a:rPr kumimoji="1" lang="en-US" altLang="zh-CN" sz="2400" b="1" dirty="0">
                <a:solidFill>
                  <a:srgbClr val="000099"/>
                </a:solidFill>
                <a:latin typeface="+mn-lt"/>
                <a:ea typeface="黑体" pitchFamily="2" charset="-122"/>
              </a:rPr>
              <a:t>0 </a:t>
            </a:r>
            <a:r>
              <a:rPr kumimoji="1" lang="zh-CN" altLang="en-US" sz="2400" b="1" dirty="0">
                <a:solidFill>
                  <a:srgbClr val="000099"/>
                </a:solidFill>
                <a:latin typeface="+mn-lt"/>
                <a:ea typeface="黑体" pitchFamily="2" charset="-122"/>
              </a:rPr>
              <a:t>比特再发送出去</a:t>
            </a:r>
          </a:p>
        </p:txBody>
      </p:sp>
      <p:sp>
        <p:nvSpPr>
          <p:cNvPr id="17" name="Rectangle 10"/>
          <p:cNvSpPr>
            <a:spLocks noChangeArrowheads="1"/>
          </p:cNvSpPr>
          <p:nvPr/>
        </p:nvSpPr>
        <p:spPr bwMode="auto">
          <a:xfrm>
            <a:off x="1687096" y="4760808"/>
            <a:ext cx="268984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400" b="1" dirty="0">
                <a:solidFill>
                  <a:srgbClr val="000099"/>
                </a:solidFill>
                <a:latin typeface="+mn-lt"/>
                <a:ea typeface="黑体" pitchFamily="2" charset="-122"/>
              </a:rPr>
              <a:t>接收端把 </a:t>
            </a:r>
            <a:r>
              <a:rPr kumimoji="1" lang="en-US" altLang="zh-CN" sz="2400" b="1" dirty="0">
                <a:solidFill>
                  <a:srgbClr val="000099"/>
                </a:solidFill>
                <a:latin typeface="+mn-lt"/>
                <a:ea typeface="黑体" pitchFamily="2" charset="-122"/>
              </a:rPr>
              <a:t>5 </a:t>
            </a:r>
            <a:r>
              <a:rPr kumimoji="1" lang="zh-CN" altLang="en-US" sz="2400" b="1" dirty="0">
                <a:solidFill>
                  <a:srgbClr val="000099"/>
                </a:solidFill>
                <a:latin typeface="+mn-lt"/>
                <a:ea typeface="黑体" pitchFamily="2" charset="-122"/>
              </a:rPr>
              <a:t>个连 </a:t>
            </a:r>
            <a:r>
              <a:rPr kumimoji="1" lang="en-US" altLang="zh-CN" sz="2400" b="1" dirty="0">
                <a:solidFill>
                  <a:srgbClr val="000099"/>
                </a:solidFill>
                <a:latin typeface="+mn-lt"/>
                <a:ea typeface="黑体" pitchFamily="2" charset="-122"/>
              </a:rPr>
              <a:t>1</a:t>
            </a:r>
          </a:p>
          <a:p>
            <a:pPr algn="ctr" defTabSz="762000" eaLnBrk="0" hangingPunct="0"/>
            <a:r>
              <a:rPr kumimoji="1" lang="zh-CN" altLang="en-US" sz="2400" b="1" dirty="0">
                <a:solidFill>
                  <a:srgbClr val="000099"/>
                </a:solidFill>
                <a:latin typeface="+mn-lt"/>
                <a:ea typeface="黑体" pitchFamily="2" charset="-122"/>
              </a:rPr>
              <a:t>之后的 </a:t>
            </a:r>
            <a:r>
              <a:rPr kumimoji="1" lang="en-US" altLang="zh-CN" sz="2400" b="1" dirty="0">
                <a:solidFill>
                  <a:srgbClr val="000099"/>
                </a:solidFill>
                <a:latin typeface="+mn-lt"/>
                <a:ea typeface="黑体" pitchFamily="2" charset="-122"/>
              </a:rPr>
              <a:t>0 </a:t>
            </a:r>
            <a:r>
              <a:rPr kumimoji="1" lang="zh-CN" altLang="en-US" sz="2400" b="1" dirty="0">
                <a:solidFill>
                  <a:srgbClr val="000099"/>
                </a:solidFill>
                <a:latin typeface="+mn-lt"/>
                <a:ea typeface="黑体" pitchFamily="2" charset="-122"/>
              </a:rPr>
              <a:t>比特删除</a:t>
            </a:r>
          </a:p>
        </p:txBody>
      </p:sp>
      <p:sp>
        <p:nvSpPr>
          <p:cNvPr id="18" name="Rectangle 11"/>
          <p:cNvSpPr>
            <a:spLocks noChangeArrowheads="1"/>
          </p:cNvSpPr>
          <p:nvPr/>
        </p:nvSpPr>
        <p:spPr bwMode="auto">
          <a:xfrm>
            <a:off x="4948769" y="2145630"/>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会被误认为是标志字段 </a:t>
            </a:r>
            <a:r>
              <a:rPr kumimoji="1" lang="en-US" altLang="zh-CN" sz="2400" b="1" dirty="0">
                <a:solidFill>
                  <a:srgbClr val="C00000"/>
                </a:solidFill>
                <a:latin typeface="+mn-lt"/>
                <a:ea typeface="黑体" pitchFamily="2" charset="-122"/>
              </a:rPr>
              <a:t>F </a:t>
            </a:r>
          </a:p>
        </p:txBody>
      </p:sp>
      <p:sp>
        <p:nvSpPr>
          <p:cNvPr id="19" name="AutoShape 12"/>
          <p:cNvSpPr>
            <a:spLocks noChangeArrowheads="1"/>
          </p:cNvSpPr>
          <p:nvPr/>
        </p:nvSpPr>
        <p:spPr bwMode="auto">
          <a:xfrm rot="16200000">
            <a:off x="6999956" y="3541257"/>
            <a:ext cx="327025" cy="168540"/>
          </a:xfrm>
          <a:prstGeom prst="rightArrow">
            <a:avLst>
              <a:gd name="adj1" fmla="val 50000"/>
              <a:gd name="adj2" fmla="val 105112"/>
            </a:avLst>
          </a:prstGeom>
          <a:solidFill>
            <a:srgbClr val="C00000"/>
          </a:solidFill>
          <a:ln w="12700">
            <a:solidFill>
              <a:srgbClr val="C00000"/>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20" name="Rectangle 13"/>
          <p:cNvSpPr>
            <a:spLocks noChangeArrowheads="1"/>
          </p:cNvSpPr>
          <p:nvPr/>
        </p:nvSpPr>
        <p:spPr bwMode="auto">
          <a:xfrm>
            <a:off x="5575528" y="3761988"/>
            <a:ext cx="268984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发送端填入 </a:t>
            </a:r>
            <a:r>
              <a:rPr kumimoji="1" lang="en-US" altLang="zh-CN" sz="2400" b="1" dirty="0">
                <a:solidFill>
                  <a:srgbClr val="C00000"/>
                </a:solidFill>
                <a:latin typeface="+mn-lt"/>
                <a:ea typeface="黑体" pitchFamily="2" charset="-122"/>
              </a:rPr>
              <a:t>0 </a:t>
            </a:r>
            <a:r>
              <a:rPr kumimoji="1" lang="zh-CN" altLang="en-US" sz="2400" b="1" dirty="0">
                <a:solidFill>
                  <a:srgbClr val="C00000"/>
                </a:solidFill>
                <a:latin typeface="+mn-lt"/>
                <a:ea typeface="黑体" pitchFamily="2" charset="-122"/>
              </a:rPr>
              <a:t>比特</a:t>
            </a:r>
          </a:p>
        </p:txBody>
      </p:sp>
      <p:sp>
        <p:nvSpPr>
          <p:cNvPr id="21" name="AutoShape 14"/>
          <p:cNvSpPr>
            <a:spLocks noChangeArrowheads="1"/>
          </p:cNvSpPr>
          <p:nvPr/>
        </p:nvSpPr>
        <p:spPr bwMode="auto">
          <a:xfrm rot="5400000" flipV="1">
            <a:off x="7069107" y="5178391"/>
            <a:ext cx="365125" cy="168540"/>
          </a:xfrm>
          <a:prstGeom prst="rightArrow">
            <a:avLst>
              <a:gd name="adj1" fmla="val 50000"/>
              <a:gd name="adj2" fmla="val 117358"/>
            </a:avLst>
          </a:prstGeom>
          <a:solidFill>
            <a:srgbClr val="C00000"/>
          </a:solidFill>
          <a:ln w="12700">
            <a:solidFill>
              <a:srgbClr val="C00000"/>
            </a:solidFill>
            <a:miter lim="800000"/>
            <a:headEnd/>
            <a:tailEnd/>
          </a:ln>
          <a:effectLst/>
        </p:spPr>
        <p:txBody>
          <a:bodyPr wrap="none" anchor="ctr"/>
          <a:lstStyle/>
          <a:p>
            <a:endParaRPr lang="zh-CN" altLang="en-US" b="1">
              <a:solidFill>
                <a:srgbClr val="000099"/>
              </a:solidFill>
              <a:latin typeface="+mn-lt"/>
              <a:ea typeface="黑体" pitchFamily="2" charset="-122"/>
            </a:endParaRPr>
          </a:p>
        </p:txBody>
      </p:sp>
      <p:sp>
        <p:nvSpPr>
          <p:cNvPr id="22" name="Rectangle 15"/>
          <p:cNvSpPr>
            <a:spLocks noChangeArrowheads="1"/>
          </p:cNvSpPr>
          <p:nvPr/>
        </p:nvSpPr>
        <p:spPr bwMode="auto">
          <a:xfrm>
            <a:off x="4953000" y="5418172"/>
            <a:ext cx="374301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C00000"/>
                </a:solidFill>
                <a:latin typeface="+mn-lt"/>
                <a:ea typeface="黑体" pitchFamily="2" charset="-122"/>
              </a:rPr>
              <a:t>接收端删除填入的 </a:t>
            </a:r>
            <a:r>
              <a:rPr kumimoji="1" lang="en-US" altLang="zh-CN" sz="2400" b="1" dirty="0">
                <a:solidFill>
                  <a:srgbClr val="C00000"/>
                </a:solidFill>
                <a:latin typeface="+mn-lt"/>
                <a:ea typeface="黑体" pitchFamily="2" charset="-122"/>
              </a:rPr>
              <a:t>0 </a:t>
            </a:r>
            <a:r>
              <a:rPr kumimoji="1" lang="zh-CN" altLang="en-US" sz="2400" b="1" dirty="0">
                <a:solidFill>
                  <a:srgbClr val="C00000"/>
                </a:solidFill>
                <a:latin typeface="+mn-lt"/>
                <a:ea typeface="黑体" pitchFamily="2" charset="-122"/>
              </a:rPr>
              <a:t>比特</a:t>
            </a:r>
          </a:p>
        </p:txBody>
      </p:sp>
      <p:sp>
        <p:nvSpPr>
          <p:cNvPr id="23" name="AutoShape 18"/>
          <p:cNvSpPr>
            <a:spLocks/>
          </p:cNvSpPr>
          <p:nvPr/>
        </p:nvSpPr>
        <p:spPr bwMode="auto">
          <a:xfrm rot="-5400000">
            <a:off x="6365279" y="986826"/>
            <a:ext cx="296862" cy="1919146"/>
          </a:xfrm>
          <a:prstGeom prst="leftBrace">
            <a:avLst>
              <a:gd name="adj1" fmla="val 5459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4" name="矩形 23"/>
          <p:cNvSpPr/>
          <p:nvPr/>
        </p:nvSpPr>
        <p:spPr>
          <a:xfrm>
            <a:off x="2432719" y="6021288"/>
            <a:ext cx="4943649" cy="461665"/>
          </a:xfrm>
          <a:prstGeom prst="rect">
            <a:avLst/>
          </a:prstGeom>
        </p:spPr>
        <p:txBody>
          <a:bodyPr wrap="square">
            <a:spAutoFit/>
          </a:bodyPr>
          <a:lstStyle/>
          <a:p>
            <a:pPr algn="ctr"/>
            <a:r>
              <a:rPr lang="zh-CN" altLang="zh-CN" sz="2400" b="1" dirty="0">
                <a:latin typeface="+mn-lt"/>
                <a:ea typeface="黑体" pitchFamily="2" charset="-122"/>
              </a:rPr>
              <a:t>零比特的填充与删除</a:t>
            </a:r>
            <a:endParaRPr lang="zh-CN" altLang="en-US" sz="2400" b="1" dirty="0">
              <a:latin typeface="+mn-lt"/>
              <a:ea typeface="黑体" pitchFamily="2" charset="-122"/>
            </a:endParaRPr>
          </a:p>
        </p:txBody>
      </p:sp>
    </p:spTree>
    <p:extLst>
      <p:ext uri="{BB962C8B-B14F-4D97-AF65-F5344CB8AC3E}">
        <p14:creationId xmlns:p14="http://schemas.microsoft.com/office/powerpoint/2010/main" val="4133965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a:extLst>
              <a:ext uri="{FF2B5EF4-FFF2-40B4-BE49-F238E27FC236}">
                <a16:creationId xmlns:a16="http://schemas.microsoft.com/office/drawing/2014/main" id="{AAA78D29-5086-4337-859A-782B97FDC5C8}"/>
              </a:ext>
            </a:extLst>
          </p:cNvPr>
          <p:cNvSpPr>
            <a:spLocks noGrp="1" noChangeArrowheads="1"/>
          </p:cNvSpPr>
          <p:nvPr>
            <p:ph type="title"/>
          </p:nvPr>
        </p:nvSpPr>
        <p:spPr bwMode="auto">
          <a:xfrm>
            <a:off x="1712914" y="116632"/>
            <a:ext cx="2808287" cy="79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3-3</a:t>
            </a:r>
            <a:r>
              <a:rPr lang="zh-CN" altLang="en-US" b="1" dirty="0">
                <a:latin typeface="Times New Roman" panose="02020603050405020304" pitchFamily="18" charset="0"/>
                <a:cs typeface="Times New Roman" panose="02020603050405020304" pitchFamily="18" charset="0"/>
              </a:rPr>
              <a:t>：</a:t>
            </a:r>
          </a:p>
        </p:txBody>
      </p:sp>
      <p:sp>
        <p:nvSpPr>
          <p:cNvPr id="447491" name="Rectangle 3">
            <a:extLst>
              <a:ext uri="{FF2B5EF4-FFF2-40B4-BE49-F238E27FC236}">
                <a16:creationId xmlns:a16="http://schemas.microsoft.com/office/drawing/2014/main" id="{DC0CFB08-DC6E-4BE6-B137-02669C15581E}"/>
              </a:ext>
            </a:extLst>
          </p:cNvPr>
          <p:cNvSpPr>
            <a:spLocks noGrp="1" noChangeArrowheads="1"/>
          </p:cNvSpPr>
          <p:nvPr>
            <p:ph type="body" idx="1"/>
          </p:nvPr>
        </p:nvSpPr>
        <p:spPr bwMode="auto">
          <a:xfrm>
            <a:off x="848544" y="1556792"/>
            <a:ext cx="8352928" cy="403279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PPP</a:t>
            </a:r>
            <a:r>
              <a:rPr lang="zh-CN" altLang="en-US" sz="2800" dirty="0">
                <a:latin typeface="Times New Roman" panose="02020603050405020304" pitchFamily="18" charset="0"/>
                <a:cs typeface="Times New Roman" panose="02020603050405020304" pitchFamily="18" charset="0"/>
              </a:rPr>
              <a:t>协议使用同步传输技术传送比特串</a:t>
            </a:r>
            <a:r>
              <a:rPr lang="en-US" altLang="zh-CN" sz="2800" dirty="0">
                <a:latin typeface="Times New Roman" panose="02020603050405020304" pitchFamily="18" charset="0"/>
                <a:cs typeface="Times New Roman" panose="02020603050405020304" pitchFamily="18" charset="0"/>
              </a:rPr>
              <a:t>0110111111111100</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dirty="0">
                <a:solidFill>
                  <a:srgbClr val="FF0000"/>
                </a:solidFill>
                <a:latin typeface="Times New Roman" panose="02020603050405020304" pitchFamily="18" charset="0"/>
                <a:cs typeface="Times New Roman" panose="02020603050405020304" pitchFamily="18" charset="0"/>
              </a:rPr>
              <a:t>试问经过零比特填充后变成怎样的比特串？</a:t>
            </a:r>
            <a:endParaRPr lang="en-US" altLang="zh-CN" sz="2800" dirty="0">
              <a:solidFill>
                <a:srgbClr val="FF0000"/>
              </a:solidFill>
              <a:latin typeface="Times New Roman" panose="02020603050405020304" pitchFamily="18" charset="0"/>
              <a:cs typeface="Times New Roman" panose="02020603050405020304" pitchFamily="18" charset="0"/>
            </a:endParaRPr>
          </a:p>
          <a:p>
            <a:pPr algn="just">
              <a:buNone/>
            </a:pPr>
            <a:r>
              <a:rPr lang="en-US" altLang="zh-CN" b="0" smtClean="0"/>
              <a:t>011011111011111000</a:t>
            </a:r>
          </a:p>
          <a:p>
            <a:pPr algn="just">
              <a:buNone/>
            </a:pPr>
            <a:endParaRPr lang="en-US" altLang="zh-CN"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若接收端收到的数据是</a:t>
            </a:r>
            <a:r>
              <a:rPr lang="en-US" altLang="zh-CN" sz="2800" dirty="0">
                <a:latin typeface="Times New Roman" panose="02020603050405020304" pitchFamily="18" charset="0"/>
                <a:cs typeface="Times New Roman" panose="02020603050405020304" pitchFamily="18" charset="0"/>
              </a:rPr>
              <a:t>0001110111110111110110</a:t>
            </a:r>
            <a:r>
              <a:rPr lang="zh-CN" altLang="en-US" sz="2800" dirty="0">
                <a:latin typeface="Times New Roman" panose="02020603050405020304" pitchFamily="18" charset="0"/>
                <a:cs typeface="Times New Roman" panose="02020603050405020304" pitchFamily="18" charset="0"/>
              </a:rPr>
              <a:t>，</a:t>
            </a:r>
            <a:r>
              <a:rPr lang="zh-CN" altLang="en-US" sz="2800" dirty="0">
                <a:solidFill>
                  <a:srgbClr val="FF0000"/>
                </a:solidFill>
                <a:latin typeface="Times New Roman" panose="02020603050405020304" pitchFamily="18" charset="0"/>
                <a:cs typeface="Times New Roman" panose="02020603050405020304" pitchFamily="18" charset="0"/>
              </a:rPr>
              <a:t>求发送端发送的真实</a:t>
            </a:r>
            <a:r>
              <a:rPr lang="zh-CN" altLang="en-US" sz="2800">
                <a:solidFill>
                  <a:srgbClr val="FF0000"/>
                </a:solidFill>
                <a:latin typeface="Times New Roman" panose="02020603050405020304" pitchFamily="18" charset="0"/>
                <a:cs typeface="Times New Roman" panose="02020603050405020304" pitchFamily="18" charset="0"/>
              </a:rPr>
              <a:t>数据</a:t>
            </a:r>
            <a:r>
              <a:rPr lang="zh-CN" altLang="en-US" sz="2800" smtClean="0">
                <a:solidFill>
                  <a:srgbClr val="FF0000"/>
                </a:solidFill>
                <a:latin typeface="Times New Roman" panose="02020603050405020304" pitchFamily="18" charset="0"/>
                <a:cs typeface="Times New Roman" panose="02020603050405020304" pitchFamily="18" charset="0"/>
              </a:rPr>
              <a:t>？</a:t>
            </a:r>
            <a:endParaRPr lang="en-US" altLang="zh-CN" sz="2800" smtClean="0">
              <a:solidFill>
                <a:srgbClr val="FF0000"/>
              </a:solidFill>
              <a:latin typeface="Times New Roman" panose="02020603050405020304" pitchFamily="18" charset="0"/>
              <a:cs typeface="Times New Roman" panose="02020603050405020304" pitchFamily="18" charset="0"/>
            </a:endParaRPr>
          </a:p>
          <a:p>
            <a:pPr algn="just">
              <a:buNone/>
            </a:pPr>
            <a:r>
              <a:rPr lang="en-US" altLang="zh-CN" b="0"/>
              <a:t>00011101111111111110</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为实现透明传输</a:t>
            </a:r>
            <a:r>
              <a:rPr lang="en-US" altLang="zh-CN" sz="2800" dirty="0"/>
              <a:t>(</a:t>
            </a:r>
            <a:r>
              <a:rPr lang="zh-CN" altLang="en-US" sz="2800" dirty="0"/>
              <a:t>注</a:t>
            </a:r>
            <a:r>
              <a:rPr lang="en-US" altLang="zh-CN" sz="2800" dirty="0"/>
              <a:t>:</a:t>
            </a:r>
            <a:r>
              <a:rPr lang="zh-CN" altLang="en-US" sz="2800" dirty="0"/>
              <a:t>默认为异步线路</a:t>
            </a:r>
            <a:r>
              <a:rPr lang="en-US" altLang="zh-CN" sz="2800" dirty="0"/>
              <a:t>),PPP</a:t>
            </a:r>
            <a:r>
              <a:rPr lang="zh-CN" altLang="en-US" sz="2800" dirty="0"/>
              <a:t>使用的填充方法是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位填充</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字符填充</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对字符数据使用字符填充</a:t>
            </a:r>
            <a:r>
              <a:rPr lang="en-US" altLang="zh-CN" sz="2800" dirty="0"/>
              <a:t>,</a:t>
            </a:r>
            <a:r>
              <a:rPr lang="zh-CN" altLang="en-US" sz="2800" dirty="0"/>
              <a:t>对非字符数据使用位填充</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对字符数据使用位填充</a:t>
            </a:r>
            <a:r>
              <a:rPr lang="en-US" altLang="zh-CN" sz="2800" dirty="0"/>
              <a:t>,</a:t>
            </a:r>
            <a:r>
              <a:rPr lang="zh-CN" altLang="en-US" sz="2800" dirty="0"/>
              <a:t>对非字符数据使用字符填充</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1" name="图片 20"/>
          <p:cNvPicPr>
            <a:picLocks noChangeAspect="1"/>
          </p:cNvPicPr>
          <p:nvPr/>
        </p:nvPicPr>
        <p:blipFill>
          <a:blip r:embed="rId19"/>
          <a:stretch>
            <a:fillRect/>
          </a:stretch>
        </p:blipFill>
        <p:spPr>
          <a:xfrm>
            <a:off x="3440832" y="2232823"/>
            <a:ext cx="6120680" cy="446084"/>
          </a:xfrm>
          <a:prstGeom prst="rect">
            <a:avLst/>
          </a:prstGeom>
        </p:spPr>
        <p:style>
          <a:lnRef idx="2">
            <a:schemeClr val="accent1"/>
          </a:lnRef>
          <a:fillRef idx="1">
            <a:schemeClr val="lt1"/>
          </a:fillRef>
          <a:effectRef idx="0">
            <a:schemeClr val="accent1"/>
          </a:effectRef>
          <a:fontRef idx="minor">
            <a:schemeClr val="dk1"/>
          </a:fontRef>
        </p:style>
      </p:pic>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100572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3.2.3   PPP </a:t>
            </a:r>
            <a:r>
              <a:rPr lang="zh-CN" altLang="en-US" dirty="0">
                <a:latin typeface="Times New Roman" panose="02020603050405020304" pitchFamily="18" charset="0"/>
                <a:cs typeface="Times New Roman" panose="02020603050405020304" pitchFamily="18" charset="0"/>
              </a:rPr>
              <a:t>协议的工作状态 </a:t>
            </a:r>
          </a:p>
        </p:txBody>
      </p:sp>
      <p:sp>
        <p:nvSpPr>
          <p:cNvPr id="198659" name="Rectangle 3"/>
          <p:cNvSpPr>
            <a:spLocks noGrp="1" noChangeArrowheads="1"/>
          </p:cNvSpPr>
          <p:nvPr>
            <p:ph idx="1"/>
          </p:nvPr>
        </p:nvSpPr>
        <p:spPr>
          <a:xfrm>
            <a:off x="495300" y="1196752"/>
            <a:ext cx="9066212" cy="547260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en-US" sz="2500" dirty="0">
                <a:solidFill>
                  <a:srgbClr val="00B050"/>
                </a:solidFill>
                <a:latin typeface="Times New Roman" panose="02020603050405020304" pitchFamily="18" charset="0"/>
                <a:cs typeface="Times New Roman" panose="02020603050405020304" pitchFamily="18" charset="0"/>
              </a:rPr>
              <a:t>当用户拨号接入 </a:t>
            </a:r>
            <a:r>
              <a:rPr lang="en-US" altLang="zh-CN" sz="2500" dirty="0">
                <a:solidFill>
                  <a:srgbClr val="00B050"/>
                </a:solidFill>
                <a:latin typeface="Times New Roman" panose="02020603050405020304" pitchFamily="18" charset="0"/>
                <a:cs typeface="Times New Roman" panose="02020603050405020304" pitchFamily="18" charset="0"/>
              </a:rPr>
              <a:t>ISP </a:t>
            </a:r>
            <a:r>
              <a:rPr lang="zh-CN" altLang="en-US" sz="2500" dirty="0">
                <a:solidFill>
                  <a:srgbClr val="00B050"/>
                </a:solidFill>
                <a:latin typeface="Times New Roman" panose="02020603050405020304" pitchFamily="18" charset="0"/>
                <a:cs typeface="Times New Roman" panose="02020603050405020304" pitchFamily="18" charset="0"/>
              </a:rPr>
              <a:t>时，路由器的调制解调器对拨号做出确认，并建立一条物理连接。</a:t>
            </a:r>
          </a:p>
          <a:p>
            <a:pPr algn="just"/>
            <a:r>
              <a:rPr lang="en-US" altLang="zh-CN" sz="2500" dirty="0">
                <a:solidFill>
                  <a:srgbClr val="00B050"/>
                </a:solidFill>
                <a:latin typeface="Times New Roman" panose="02020603050405020304" pitchFamily="18" charset="0"/>
                <a:cs typeface="Times New Roman" panose="02020603050405020304" pitchFamily="18" charset="0"/>
              </a:rPr>
              <a:t>PC </a:t>
            </a:r>
            <a:r>
              <a:rPr lang="zh-CN" altLang="en-US" sz="2500" dirty="0">
                <a:solidFill>
                  <a:srgbClr val="00B050"/>
                </a:solidFill>
                <a:latin typeface="Times New Roman" panose="02020603050405020304" pitchFamily="18" charset="0"/>
                <a:cs typeface="Times New Roman" panose="02020603050405020304" pitchFamily="18" charset="0"/>
              </a:rPr>
              <a:t>机向路由器发送一系列的 </a:t>
            </a:r>
            <a:r>
              <a:rPr lang="en-US" altLang="zh-CN" sz="2500" dirty="0">
                <a:solidFill>
                  <a:srgbClr val="00B050"/>
                </a:solidFill>
                <a:latin typeface="Times New Roman" panose="02020603050405020304" pitchFamily="18" charset="0"/>
                <a:cs typeface="Times New Roman" panose="02020603050405020304" pitchFamily="18" charset="0"/>
              </a:rPr>
              <a:t>LCP </a:t>
            </a:r>
            <a:r>
              <a:rPr lang="zh-CN" altLang="en-US" sz="2500" dirty="0">
                <a:solidFill>
                  <a:srgbClr val="00B050"/>
                </a:solidFill>
                <a:latin typeface="Times New Roman" panose="02020603050405020304" pitchFamily="18" charset="0"/>
                <a:cs typeface="Times New Roman" panose="02020603050405020304" pitchFamily="18" charset="0"/>
              </a:rPr>
              <a:t>分组（封装成多个 </a:t>
            </a:r>
            <a:r>
              <a:rPr lang="en-US" altLang="zh-CN" sz="2500" dirty="0">
                <a:solidFill>
                  <a:srgbClr val="00B050"/>
                </a:solidFill>
                <a:latin typeface="Times New Roman" panose="02020603050405020304" pitchFamily="18" charset="0"/>
                <a:cs typeface="Times New Roman" panose="02020603050405020304" pitchFamily="18" charset="0"/>
              </a:rPr>
              <a:t>PPP </a:t>
            </a:r>
            <a:r>
              <a:rPr lang="zh-CN" altLang="en-US" sz="2500" dirty="0">
                <a:solidFill>
                  <a:srgbClr val="00B050"/>
                </a:solidFill>
                <a:latin typeface="Times New Roman" panose="02020603050405020304" pitchFamily="18" charset="0"/>
                <a:cs typeface="Times New Roman" panose="02020603050405020304" pitchFamily="18" charset="0"/>
              </a:rPr>
              <a:t>帧）。</a:t>
            </a:r>
          </a:p>
          <a:p>
            <a:pPr algn="just"/>
            <a:r>
              <a:rPr lang="zh-CN" altLang="en-US" sz="2500" dirty="0">
                <a:solidFill>
                  <a:srgbClr val="00B050"/>
                </a:solidFill>
                <a:latin typeface="Times New Roman" panose="02020603050405020304" pitchFamily="18" charset="0"/>
                <a:cs typeface="Times New Roman" panose="02020603050405020304" pitchFamily="18" charset="0"/>
              </a:rPr>
              <a:t>这些分组及其响应选择一些 </a:t>
            </a:r>
            <a:r>
              <a:rPr lang="en-US" altLang="zh-CN" sz="2500" dirty="0">
                <a:solidFill>
                  <a:srgbClr val="00B050"/>
                </a:solidFill>
                <a:latin typeface="Times New Roman" panose="02020603050405020304" pitchFamily="18" charset="0"/>
                <a:cs typeface="Times New Roman" panose="02020603050405020304" pitchFamily="18" charset="0"/>
              </a:rPr>
              <a:t>PPP </a:t>
            </a:r>
            <a:r>
              <a:rPr lang="zh-CN" altLang="en-US" sz="2500" dirty="0">
                <a:solidFill>
                  <a:srgbClr val="00B050"/>
                </a:solidFill>
                <a:latin typeface="Times New Roman" panose="02020603050405020304" pitchFamily="18" charset="0"/>
                <a:cs typeface="Times New Roman" panose="02020603050405020304" pitchFamily="18" charset="0"/>
              </a:rPr>
              <a:t>参数，并进行网络层配置，</a:t>
            </a:r>
            <a:r>
              <a:rPr lang="en-US" altLang="zh-CN" sz="2500" dirty="0">
                <a:solidFill>
                  <a:srgbClr val="00B050"/>
                </a:solidFill>
                <a:latin typeface="Times New Roman" panose="02020603050405020304" pitchFamily="18" charset="0"/>
                <a:cs typeface="Times New Roman" panose="02020603050405020304" pitchFamily="18" charset="0"/>
              </a:rPr>
              <a:t>NCP </a:t>
            </a:r>
            <a:r>
              <a:rPr lang="zh-CN" altLang="en-US" sz="2500" dirty="0">
                <a:solidFill>
                  <a:srgbClr val="00B050"/>
                </a:solidFill>
                <a:latin typeface="Times New Roman" panose="02020603050405020304" pitchFamily="18" charset="0"/>
                <a:cs typeface="Times New Roman" panose="02020603050405020304" pitchFamily="18" charset="0"/>
              </a:rPr>
              <a:t>给新接入的 </a:t>
            </a:r>
            <a:r>
              <a:rPr lang="en-US" altLang="zh-CN" sz="2500" dirty="0">
                <a:solidFill>
                  <a:srgbClr val="00B050"/>
                </a:solidFill>
                <a:latin typeface="Times New Roman" panose="02020603050405020304" pitchFamily="18" charset="0"/>
                <a:cs typeface="Times New Roman" panose="02020603050405020304" pitchFamily="18" charset="0"/>
              </a:rPr>
              <a:t>PC </a:t>
            </a:r>
            <a:r>
              <a:rPr lang="zh-CN" altLang="en-US" sz="2500" dirty="0">
                <a:solidFill>
                  <a:srgbClr val="00B050"/>
                </a:solidFill>
                <a:latin typeface="Times New Roman" panose="02020603050405020304" pitchFamily="18" charset="0"/>
                <a:cs typeface="Times New Roman" panose="02020603050405020304" pitchFamily="18" charset="0"/>
              </a:rPr>
              <a:t>机分配一个临时的 </a:t>
            </a:r>
            <a:r>
              <a:rPr lang="en-US" altLang="zh-CN" sz="2500" dirty="0">
                <a:solidFill>
                  <a:srgbClr val="00B050"/>
                </a:solidFill>
                <a:latin typeface="Times New Roman" panose="02020603050405020304" pitchFamily="18" charset="0"/>
                <a:cs typeface="Times New Roman" panose="02020603050405020304" pitchFamily="18" charset="0"/>
              </a:rPr>
              <a:t>IP </a:t>
            </a:r>
            <a:r>
              <a:rPr lang="zh-CN" altLang="en-US" sz="2500" dirty="0">
                <a:solidFill>
                  <a:srgbClr val="00B050"/>
                </a:solidFill>
                <a:latin typeface="Times New Roman" panose="02020603050405020304" pitchFamily="18" charset="0"/>
                <a:cs typeface="Times New Roman" panose="02020603050405020304" pitchFamily="18" charset="0"/>
              </a:rPr>
              <a:t>地址，使 </a:t>
            </a:r>
            <a:r>
              <a:rPr lang="en-US" altLang="zh-CN" sz="2500" dirty="0">
                <a:solidFill>
                  <a:srgbClr val="00B050"/>
                </a:solidFill>
                <a:latin typeface="Times New Roman" panose="02020603050405020304" pitchFamily="18" charset="0"/>
                <a:cs typeface="Times New Roman" panose="02020603050405020304" pitchFamily="18" charset="0"/>
              </a:rPr>
              <a:t>PC </a:t>
            </a:r>
            <a:r>
              <a:rPr lang="zh-CN" altLang="en-US" sz="2500" dirty="0">
                <a:solidFill>
                  <a:srgbClr val="00B050"/>
                </a:solidFill>
                <a:latin typeface="Times New Roman" panose="02020603050405020304" pitchFamily="18" charset="0"/>
                <a:cs typeface="Times New Roman" panose="02020603050405020304" pitchFamily="18" charset="0"/>
              </a:rPr>
              <a:t>机成为因特网上的一个主机。</a:t>
            </a:r>
          </a:p>
          <a:p>
            <a:pPr algn="just"/>
            <a:r>
              <a:rPr lang="zh-CN" altLang="en-US" sz="2500" dirty="0">
                <a:solidFill>
                  <a:srgbClr val="00B050"/>
                </a:solidFill>
                <a:latin typeface="Times New Roman" panose="02020603050405020304" pitchFamily="18" charset="0"/>
                <a:cs typeface="Times New Roman" panose="02020603050405020304" pitchFamily="18" charset="0"/>
              </a:rPr>
              <a:t>通信完毕时，</a:t>
            </a:r>
            <a:r>
              <a:rPr lang="en-US" altLang="zh-CN" sz="2500" dirty="0">
                <a:solidFill>
                  <a:srgbClr val="00B050"/>
                </a:solidFill>
                <a:latin typeface="Times New Roman" panose="02020603050405020304" pitchFamily="18" charset="0"/>
                <a:cs typeface="Times New Roman" panose="02020603050405020304" pitchFamily="18" charset="0"/>
              </a:rPr>
              <a:t>NCP </a:t>
            </a:r>
            <a:r>
              <a:rPr lang="zh-CN" altLang="en-US" sz="2500" dirty="0">
                <a:solidFill>
                  <a:srgbClr val="00B050"/>
                </a:solidFill>
                <a:latin typeface="Times New Roman" panose="02020603050405020304" pitchFamily="18" charset="0"/>
                <a:cs typeface="Times New Roman" panose="02020603050405020304" pitchFamily="18" charset="0"/>
              </a:rPr>
              <a:t>释放网络层连接，收回原来分配出去的 </a:t>
            </a:r>
            <a:r>
              <a:rPr lang="en-US" altLang="zh-CN" sz="2500" dirty="0">
                <a:solidFill>
                  <a:srgbClr val="00B050"/>
                </a:solidFill>
                <a:latin typeface="Times New Roman" panose="02020603050405020304" pitchFamily="18" charset="0"/>
                <a:cs typeface="Times New Roman" panose="02020603050405020304" pitchFamily="18" charset="0"/>
              </a:rPr>
              <a:t>IP </a:t>
            </a:r>
            <a:r>
              <a:rPr lang="zh-CN" altLang="en-US" sz="2500" dirty="0">
                <a:solidFill>
                  <a:srgbClr val="00B050"/>
                </a:solidFill>
                <a:latin typeface="Times New Roman" panose="02020603050405020304" pitchFamily="18" charset="0"/>
                <a:cs typeface="Times New Roman" panose="02020603050405020304" pitchFamily="18" charset="0"/>
              </a:rPr>
              <a:t>地址。接着，</a:t>
            </a:r>
            <a:r>
              <a:rPr lang="en-US" altLang="zh-CN" sz="2500" dirty="0">
                <a:solidFill>
                  <a:srgbClr val="00B050"/>
                </a:solidFill>
                <a:latin typeface="Times New Roman" panose="02020603050405020304" pitchFamily="18" charset="0"/>
                <a:cs typeface="Times New Roman" panose="02020603050405020304" pitchFamily="18" charset="0"/>
              </a:rPr>
              <a:t>LCP </a:t>
            </a:r>
            <a:r>
              <a:rPr lang="zh-CN" altLang="en-US" sz="2500" dirty="0">
                <a:solidFill>
                  <a:srgbClr val="00B050"/>
                </a:solidFill>
                <a:latin typeface="Times New Roman" panose="02020603050405020304" pitchFamily="18" charset="0"/>
                <a:cs typeface="Times New Roman" panose="02020603050405020304" pitchFamily="18" charset="0"/>
              </a:rPr>
              <a:t>释放数据链路层连接。最后释放的是物理层的连接。</a:t>
            </a:r>
            <a:endParaRPr lang="en-US" altLang="zh-CN" sz="2500" dirty="0">
              <a:solidFill>
                <a:srgbClr val="00B050"/>
              </a:solidFill>
              <a:latin typeface="Times New Roman" panose="02020603050405020304" pitchFamily="18" charset="0"/>
              <a:cs typeface="Times New Roman" panose="02020603050405020304" pitchFamily="18" charset="0"/>
            </a:endParaRPr>
          </a:p>
          <a:p>
            <a:pPr algn="just"/>
            <a:r>
              <a:rPr lang="zh-CN" altLang="en-US" sz="2500" dirty="0">
                <a:solidFill>
                  <a:srgbClr val="FF0000"/>
                </a:solidFill>
                <a:latin typeface="Times New Roman" panose="02020603050405020304" pitchFamily="18" charset="0"/>
                <a:cs typeface="Times New Roman" panose="02020603050405020304" pitchFamily="18" charset="0"/>
              </a:rPr>
              <a:t>可见，</a:t>
            </a:r>
            <a:r>
              <a:rPr lang="en-US" altLang="zh-CN" sz="2500" dirty="0">
                <a:solidFill>
                  <a:srgbClr val="FF0000"/>
                </a:solidFill>
                <a:latin typeface="Times New Roman" panose="02020603050405020304" pitchFamily="18" charset="0"/>
                <a:cs typeface="Times New Roman" panose="02020603050405020304" pitchFamily="18" charset="0"/>
              </a:rPr>
              <a:t>PPP </a:t>
            </a:r>
            <a:r>
              <a:rPr lang="zh-CN" altLang="zh-CN" sz="2500" dirty="0">
                <a:solidFill>
                  <a:srgbClr val="FF0000"/>
                </a:solidFill>
                <a:latin typeface="Times New Roman" panose="02020603050405020304" pitchFamily="18" charset="0"/>
                <a:cs typeface="Times New Roman" panose="02020603050405020304" pitchFamily="18" charset="0"/>
              </a:rPr>
              <a:t>协议已不是纯粹的数据链路层的协议，它还包含了物理层和网络层的内容</a:t>
            </a:r>
            <a:r>
              <a:rPr lang="zh-CN" altLang="en-US" sz="25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1285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6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2921" y="332656"/>
            <a:ext cx="9514615" cy="5616576"/>
            <a:chOff x="236604" y="476250"/>
            <a:chExt cx="9514615" cy="5616576"/>
          </a:xfrm>
        </p:grpSpPr>
        <p:sp>
          <p:nvSpPr>
            <p:cNvPr id="389130" name="Rectangle 10"/>
            <p:cNvSpPr>
              <a:spLocks noChangeArrowheads="1"/>
            </p:cNvSpPr>
            <p:nvPr/>
          </p:nvSpPr>
          <p:spPr bwMode="auto">
            <a:xfrm>
              <a:off x="6980636" y="476250"/>
              <a:ext cx="2418027" cy="469900"/>
            </a:xfrm>
            <a:prstGeom prst="rect">
              <a:avLst/>
            </a:prstGeom>
            <a:solidFill>
              <a:srgbClr val="FFFF66"/>
            </a:solidFill>
            <a:ln>
              <a:noFill/>
            </a:ln>
            <a:effectLst>
              <a:outerShdw dist="45791" dir="3378596"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j-lt"/>
                  <a:ea typeface="黑体" pitchFamily="2" charset="-122"/>
                </a:rPr>
                <a:t>设备之间无链路</a:t>
              </a:r>
            </a:p>
          </p:txBody>
        </p:sp>
        <p:sp>
          <p:nvSpPr>
            <p:cNvPr id="389124" name="Rectangle 4"/>
            <p:cNvSpPr>
              <a:spLocks noChangeArrowheads="1"/>
            </p:cNvSpPr>
            <p:nvPr/>
          </p:nvSpPr>
          <p:spPr bwMode="auto">
            <a:xfrm>
              <a:off x="4292600" y="476250"/>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链路静止</a:t>
              </a:r>
            </a:p>
          </p:txBody>
        </p:sp>
        <p:sp>
          <p:nvSpPr>
            <p:cNvPr id="389125" name="Rectangle 5"/>
            <p:cNvSpPr>
              <a:spLocks noChangeArrowheads="1"/>
            </p:cNvSpPr>
            <p:nvPr/>
          </p:nvSpPr>
          <p:spPr bwMode="auto">
            <a:xfrm>
              <a:off x="4292600" y="1698625"/>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链路建立</a:t>
              </a:r>
            </a:p>
          </p:txBody>
        </p:sp>
        <p:sp>
          <p:nvSpPr>
            <p:cNvPr id="389126" name="Rectangle 6"/>
            <p:cNvSpPr>
              <a:spLocks noChangeArrowheads="1"/>
            </p:cNvSpPr>
            <p:nvPr/>
          </p:nvSpPr>
          <p:spPr bwMode="auto">
            <a:xfrm>
              <a:off x="4292600" y="2921000"/>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鉴别</a:t>
              </a:r>
            </a:p>
          </p:txBody>
        </p:sp>
        <p:sp>
          <p:nvSpPr>
            <p:cNvPr id="389127" name="Rectangle 7"/>
            <p:cNvSpPr>
              <a:spLocks noChangeArrowheads="1"/>
            </p:cNvSpPr>
            <p:nvPr/>
          </p:nvSpPr>
          <p:spPr bwMode="auto">
            <a:xfrm>
              <a:off x="4292600" y="4143375"/>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网络层协议</a:t>
              </a:r>
            </a:p>
          </p:txBody>
        </p:sp>
        <p:sp>
          <p:nvSpPr>
            <p:cNvPr id="389128" name="Rectangle 8"/>
            <p:cNvSpPr>
              <a:spLocks noChangeArrowheads="1"/>
            </p:cNvSpPr>
            <p:nvPr/>
          </p:nvSpPr>
          <p:spPr bwMode="auto">
            <a:xfrm>
              <a:off x="4292600" y="5367338"/>
              <a:ext cx="1721512"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链路打开</a:t>
              </a:r>
            </a:p>
          </p:txBody>
        </p:sp>
        <p:sp>
          <p:nvSpPr>
            <p:cNvPr id="389129" name="Rectangle 9"/>
            <p:cNvSpPr>
              <a:spLocks noChangeArrowheads="1"/>
            </p:cNvSpPr>
            <p:nvPr/>
          </p:nvSpPr>
          <p:spPr bwMode="auto">
            <a:xfrm>
              <a:off x="271727" y="2921000"/>
              <a:ext cx="1721512"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b="1">
                  <a:solidFill>
                    <a:srgbClr val="000099"/>
                  </a:solidFill>
                  <a:latin typeface="+mj-lt"/>
                  <a:ea typeface="黑体" pitchFamily="2" charset="-122"/>
                </a:rPr>
                <a:t>链路终止</a:t>
              </a:r>
            </a:p>
          </p:txBody>
        </p:sp>
        <p:sp>
          <p:nvSpPr>
            <p:cNvPr id="389131" name="Rectangle 11"/>
            <p:cNvSpPr>
              <a:spLocks noChangeArrowheads="1"/>
            </p:cNvSpPr>
            <p:nvPr/>
          </p:nvSpPr>
          <p:spPr bwMode="auto">
            <a:xfrm>
              <a:off x="7162933" y="1698625"/>
              <a:ext cx="2105025" cy="469900"/>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j-lt"/>
                  <a:ea typeface="黑体" pitchFamily="2" charset="-122"/>
                </a:rPr>
                <a:t>物理链路</a:t>
              </a:r>
            </a:p>
          </p:txBody>
        </p:sp>
        <p:sp>
          <p:nvSpPr>
            <p:cNvPr id="389132" name="Rectangle 12"/>
            <p:cNvSpPr>
              <a:spLocks noChangeArrowheads="1"/>
            </p:cNvSpPr>
            <p:nvPr/>
          </p:nvSpPr>
          <p:spPr bwMode="auto">
            <a:xfrm>
              <a:off x="7162933" y="2921000"/>
              <a:ext cx="2105025" cy="471488"/>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链路</a:t>
              </a:r>
            </a:p>
          </p:txBody>
        </p:sp>
        <p:sp>
          <p:nvSpPr>
            <p:cNvPr id="389133" name="Rectangle 13"/>
            <p:cNvSpPr>
              <a:spLocks noChangeArrowheads="1"/>
            </p:cNvSpPr>
            <p:nvPr/>
          </p:nvSpPr>
          <p:spPr bwMode="auto">
            <a:xfrm>
              <a:off x="6746743" y="4143375"/>
              <a:ext cx="2887530" cy="4714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j-lt"/>
                  <a:ea typeface="黑体" pitchFamily="2" charset="-122"/>
                </a:rPr>
                <a:t>已鉴别的 </a:t>
              </a:r>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链路</a:t>
              </a:r>
            </a:p>
          </p:txBody>
        </p:sp>
        <p:sp>
          <p:nvSpPr>
            <p:cNvPr id="389134" name="Rectangle 14"/>
            <p:cNvSpPr>
              <a:spLocks noChangeArrowheads="1"/>
            </p:cNvSpPr>
            <p:nvPr/>
          </p:nvSpPr>
          <p:spPr bwMode="auto">
            <a:xfrm>
              <a:off x="6591962" y="5246689"/>
              <a:ext cx="3159257" cy="846137"/>
            </a:xfrm>
            <a:prstGeom prst="rect">
              <a:avLst/>
            </a:prstGeom>
            <a:solidFill>
              <a:srgbClr val="FFFF66"/>
            </a:solidFill>
            <a:ln>
              <a:noFill/>
            </a:ln>
            <a:effectLst>
              <a:outerShdw dist="45791" dir="2021404"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zh-CN" altLang="en-US" sz="2400" b="1">
                  <a:solidFill>
                    <a:srgbClr val="000099"/>
                  </a:solidFill>
                  <a:latin typeface="+mj-lt"/>
                  <a:ea typeface="黑体" pitchFamily="2" charset="-122"/>
                </a:rPr>
                <a:t>已鉴别的 </a:t>
              </a:r>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链路</a:t>
              </a:r>
            </a:p>
            <a:p>
              <a:pPr algn="ctr"/>
              <a:r>
                <a:rPr lang="zh-CN" altLang="en-US" sz="2400" b="1">
                  <a:solidFill>
                    <a:srgbClr val="000099"/>
                  </a:solidFill>
                  <a:latin typeface="+mj-lt"/>
                  <a:ea typeface="黑体" pitchFamily="2" charset="-122"/>
                </a:rPr>
                <a:t>和 </a:t>
              </a:r>
              <a:r>
                <a:rPr lang="en-US" altLang="zh-CN" sz="2400" b="1">
                  <a:solidFill>
                    <a:srgbClr val="000099"/>
                  </a:solidFill>
                  <a:latin typeface="+mj-lt"/>
                  <a:ea typeface="黑体" pitchFamily="2" charset="-122"/>
                </a:rPr>
                <a:t>NCP </a:t>
              </a:r>
              <a:r>
                <a:rPr lang="zh-CN" altLang="en-US" sz="2400" b="1">
                  <a:solidFill>
                    <a:srgbClr val="000099"/>
                  </a:solidFill>
                  <a:latin typeface="+mj-lt"/>
                  <a:ea typeface="黑体" pitchFamily="2" charset="-122"/>
                </a:rPr>
                <a:t>链路</a:t>
              </a:r>
            </a:p>
          </p:txBody>
        </p:sp>
        <p:sp>
          <p:nvSpPr>
            <p:cNvPr id="389135" name="Line 15"/>
            <p:cNvSpPr>
              <a:spLocks noChangeShapeType="1"/>
            </p:cNvSpPr>
            <p:nvPr/>
          </p:nvSpPr>
          <p:spPr bwMode="auto">
            <a:xfrm>
              <a:off x="8215445" y="946151"/>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36" name="Line 16"/>
            <p:cNvSpPr>
              <a:spLocks noChangeShapeType="1"/>
            </p:cNvSpPr>
            <p:nvPr/>
          </p:nvSpPr>
          <p:spPr bwMode="auto">
            <a:xfrm>
              <a:off x="8215445" y="2168526"/>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37" name="Line 17"/>
            <p:cNvSpPr>
              <a:spLocks noChangeShapeType="1"/>
            </p:cNvSpPr>
            <p:nvPr/>
          </p:nvSpPr>
          <p:spPr bwMode="auto">
            <a:xfrm>
              <a:off x="8215445" y="3392488"/>
              <a:ext cx="0" cy="75088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38" name="Freeform 18"/>
            <p:cNvSpPr>
              <a:spLocks/>
            </p:cNvSpPr>
            <p:nvPr/>
          </p:nvSpPr>
          <p:spPr bwMode="auto">
            <a:xfrm>
              <a:off x="8213725" y="4614864"/>
              <a:ext cx="1720" cy="706437"/>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39" name="Line 19"/>
            <p:cNvSpPr>
              <a:spLocks noChangeShapeType="1"/>
            </p:cNvSpPr>
            <p:nvPr/>
          </p:nvSpPr>
          <p:spPr bwMode="auto">
            <a:xfrm>
              <a:off x="5154216" y="946151"/>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0" name="Line 20"/>
            <p:cNvSpPr>
              <a:spLocks noChangeShapeType="1"/>
            </p:cNvSpPr>
            <p:nvPr/>
          </p:nvSpPr>
          <p:spPr bwMode="auto">
            <a:xfrm>
              <a:off x="5154216" y="2168526"/>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1" name="Line 21"/>
            <p:cNvSpPr>
              <a:spLocks noChangeShapeType="1"/>
            </p:cNvSpPr>
            <p:nvPr/>
          </p:nvSpPr>
          <p:spPr bwMode="auto">
            <a:xfrm>
              <a:off x="5154216" y="3392488"/>
              <a:ext cx="0" cy="75088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2" name="Line 22"/>
            <p:cNvSpPr>
              <a:spLocks noChangeShapeType="1"/>
            </p:cNvSpPr>
            <p:nvPr/>
          </p:nvSpPr>
          <p:spPr bwMode="auto">
            <a:xfrm>
              <a:off x="5154216" y="4614864"/>
              <a:ext cx="0" cy="752475"/>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3" name="Line 23"/>
            <p:cNvSpPr>
              <a:spLocks noChangeShapeType="1"/>
            </p:cNvSpPr>
            <p:nvPr/>
          </p:nvSpPr>
          <p:spPr bwMode="auto">
            <a:xfrm flipH="1">
              <a:off x="1994958" y="3155950"/>
              <a:ext cx="2297642" cy="158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4" name="Freeform 24"/>
            <p:cNvSpPr>
              <a:spLocks/>
            </p:cNvSpPr>
            <p:nvPr/>
          </p:nvSpPr>
          <p:spPr bwMode="auto">
            <a:xfrm>
              <a:off x="1135062" y="3402013"/>
              <a:ext cx="3157538" cy="2184400"/>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5" name="Freeform 25"/>
            <p:cNvSpPr>
              <a:spLocks/>
            </p:cNvSpPr>
            <p:nvPr/>
          </p:nvSpPr>
          <p:spPr bwMode="auto">
            <a:xfrm flipV="1">
              <a:off x="1135062" y="576264"/>
              <a:ext cx="3157538" cy="2365375"/>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chemeClr val="tx1"/>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6" name="Freeform 26"/>
            <p:cNvSpPr>
              <a:spLocks/>
            </p:cNvSpPr>
            <p:nvPr/>
          </p:nvSpPr>
          <p:spPr bwMode="auto">
            <a:xfrm>
              <a:off x="2663958" y="790575"/>
              <a:ext cx="1628642" cy="1157288"/>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chemeClr val="tx1"/>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j-lt"/>
                <a:ea typeface="黑体" pitchFamily="2" charset="-122"/>
              </a:endParaRPr>
            </a:p>
          </p:txBody>
        </p:sp>
        <p:sp>
          <p:nvSpPr>
            <p:cNvPr id="389147" name="Text Box 27"/>
            <p:cNvSpPr txBox="1">
              <a:spLocks noChangeArrowheads="1"/>
            </p:cNvSpPr>
            <p:nvPr/>
          </p:nvSpPr>
          <p:spPr bwMode="auto">
            <a:xfrm>
              <a:off x="5219568" y="1030288"/>
              <a:ext cx="23503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j-lt"/>
                  <a:ea typeface="黑体" pitchFamily="2" charset="-122"/>
                </a:rPr>
                <a:t>物理层连接建立</a:t>
              </a:r>
            </a:p>
          </p:txBody>
        </p:sp>
        <p:sp>
          <p:nvSpPr>
            <p:cNvPr id="389148" name="Text Box 28"/>
            <p:cNvSpPr txBox="1">
              <a:spLocks noChangeArrowheads="1"/>
            </p:cNvSpPr>
            <p:nvPr/>
          </p:nvSpPr>
          <p:spPr bwMode="auto">
            <a:xfrm>
              <a:off x="5219568" y="2273300"/>
              <a:ext cx="211711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配置协商</a:t>
              </a:r>
            </a:p>
          </p:txBody>
        </p:sp>
        <p:sp>
          <p:nvSpPr>
            <p:cNvPr id="389149" name="Text Box 29"/>
            <p:cNvSpPr txBox="1">
              <a:spLocks noChangeArrowheads="1"/>
            </p:cNvSpPr>
            <p:nvPr/>
          </p:nvSpPr>
          <p:spPr bwMode="auto">
            <a:xfrm>
              <a:off x="5109502" y="3457575"/>
              <a:ext cx="296908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j-lt"/>
                  <a:ea typeface="黑体" pitchFamily="2" charset="-122"/>
                </a:rPr>
                <a:t>鉴别成功或无需鉴别</a:t>
              </a:r>
            </a:p>
          </p:txBody>
        </p:sp>
        <p:sp>
          <p:nvSpPr>
            <p:cNvPr id="389150" name="Text Box 30"/>
            <p:cNvSpPr txBox="1">
              <a:spLocks noChangeArrowheads="1"/>
            </p:cNvSpPr>
            <p:nvPr/>
          </p:nvSpPr>
          <p:spPr bwMode="auto">
            <a:xfrm>
              <a:off x="5200650" y="4733925"/>
              <a:ext cx="21523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j-lt"/>
                  <a:ea typeface="黑体" pitchFamily="2" charset="-122"/>
                </a:rPr>
                <a:t>NCP </a:t>
              </a:r>
              <a:r>
                <a:rPr lang="zh-CN" altLang="en-US" sz="2400" b="1">
                  <a:solidFill>
                    <a:srgbClr val="000099"/>
                  </a:solidFill>
                  <a:latin typeface="+mj-lt"/>
                  <a:ea typeface="黑体" pitchFamily="2" charset="-122"/>
                </a:rPr>
                <a:t>配置协商</a:t>
              </a:r>
            </a:p>
          </p:txBody>
        </p:sp>
        <p:sp>
          <p:nvSpPr>
            <p:cNvPr id="389151" name="Text Box 31"/>
            <p:cNvSpPr txBox="1">
              <a:spLocks noChangeArrowheads="1"/>
            </p:cNvSpPr>
            <p:nvPr/>
          </p:nvSpPr>
          <p:spPr bwMode="auto">
            <a:xfrm>
              <a:off x="236604" y="3943351"/>
              <a:ext cx="1731564"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j-lt"/>
                  <a:ea typeface="黑体" pitchFamily="2" charset="-122"/>
                </a:rPr>
                <a:t>链路故障或</a:t>
              </a:r>
            </a:p>
            <a:p>
              <a:pPr algn="ctr"/>
              <a:r>
                <a:rPr lang="zh-CN" altLang="en-US" sz="2400" b="1">
                  <a:solidFill>
                    <a:srgbClr val="000099"/>
                  </a:solidFill>
                  <a:latin typeface="+mj-lt"/>
                  <a:ea typeface="黑体" pitchFamily="2" charset="-122"/>
                </a:rPr>
                <a:t>关闭请求</a:t>
              </a:r>
            </a:p>
          </p:txBody>
        </p:sp>
        <p:sp>
          <p:nvSpPr>
            <p:cNvPr id="389152" name="Text Box 32"/>
            <p:cNvSpPr txBox="1">
              <a:spLocks noChangeArrowheads="1"/>
            </p:cNvSpPr>
            <p:nvPr/>
          </p:nvSpPr>
          <p:spPr bwMode="auto">
            <a:xfrm>
              <a:off x="381583" y="1377951"/>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链路</a:t>
              </a:r>
            </a:p>
            <a:p>
              <a:pPr algn="ctr">
                <a:lnSpc>
                  <a:spcPct val="80000"/>
                </a:lnSpc>
              </a:pPr>
              <a:r>
                <a:rPr lang="zh-CN" altLang="en-US" sz="2400" b="1">
                  <a:solidFill>
                    <a:srgbClr val="000099"/>
                  </a:solidFill>
                  <a:latin typeface="+mj-lt"/>
                  <a:ea typeface="黑体" pitchFamily="2" charset="-122"/>
                </a:rPr>
                <a:t>终止</a:t>
              </a:r>
            </a:p>
          </p:txBody>
        </p:sp>
        <p:sp>
          <p:nvSpPr>
            <p:cNvPr id="389153" name="Text Box 33"/>
            <p:cNvSpPr txBox="1">
              <a:spLocks noChangeArrowheads="1"/>
            </p:cNvSpPr>
            <p:nvPr/>
          </p:nvSpPr>
          <p:spPr bwMode="auto">
            <a:xfrm>
              <a:off x="2457583" y="2682875"/>
              <a:ext cx="142218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j-lt"/>
                  <a:ea typeface="黑体" pitchFamily="2" charset="-122"/>
                </a:rPr>
                <a:t>鉴别失败</a:t>
              </a:r>
            </a:p>
          </p:txBody>
        </p:sp>
        <p:sp>
          <p:nvSpPr>
            <p:cNvPr id="389154" name="Text Box 34"/>
            <p:cNvSpPr txBox="1">
              <a:spLocks noChangeArrowheads="1"/>
            </p:cNvSpPr>
            <p:nvPr/>
          </p:nvSpPr>
          <p:spPr bwMode="auto">
            <a:xfrm>
              <a:off x="1994959" y="1023939"/>
              <a:ext cx="1498359"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lang="en-US" altLang="zh-CN" sz="2400" b="1">
                  <a:solidFill>
                    <a:srgbClr val="000099"/>
                  </a:solidFill>
                  <a:latin typeface="+mj-lt"/>
                  <a:ea typeface="黑体" pitchFamily="2" charset="-122"/>
                </a:rPr>
                <a:t>LCP </a:t>
              </a:r>
              <a:r>
                <a:rPr lang="zh-CN" altLang="en-US" sz="2400" b="1">
                  <a:solidFill>
                    <a:srgbClr val="000099"/>
                  </a:solidFill>
                  <a:latin typeface="+mj-lt"/>
                  <a:ea typeface="黑体" pitchFamily="2" charset="-122"/>
                </a:rPr>
                <a:t>配置</a:t>
              </a:r>
            </a:p>
            <a:p>
              <a:pPr>
                <a:lnSpc>
                  <a:spcPct val="80000"/>
                </a:lnSpc>
              </a:pPr>
              <a:r>
                <a:rPr lang="zh-CN" altLang="en-US" sz="2400" b="1">
                  <a:solidFill>
                    <a:srgbClr val="000099"/>
                  </a:solidFill>
                  <a:latin typeface="+mj-lt"/>
                  <a:ea typeface="黑体" pitchFamily="2" charset="-122"/>
                </a:rPr>
                <a:t>协商失败</a:t>
              </a:r>
            </a:p>
          </p:txBody>
        </p:sp>
      </p:grpSp>
      <p:sp>
        <p:nvSpPr>
          <p:cNvPr id="2" name="矩形 1"/>
          <p:cNvSpPr/>
          <p:nvPr/>
        </p:nvSpPr>
        <p:spPr>
          <a:xfrm>
            <a:off x="3086613" y="6092826"/>
            <a:ext cx="3752951" cy="461665"/>
          </a:xfrm>
          <a:prstGeom prst="rect">
            <a:avLst/>
          </a:prstGeom>
        </p:spPr>
        <p:txBody>
          <a:bodyPr wrap="square">
            <a:spAutoFit/>
          </a:bodyPr>
          <a:lstStyle/>
          <a:p>
            <a:pPr algn="ctr"/>
            <a:r>
              <a:rPr lang="en-US" altLang="zh-CN" sz="2400" b="1" dirty="0">
                <a:latin typeface="+mj-lt"/>
                <a:ea typeface="黑体" pitchFamily="2" charset="-122"/>
              </a:rPr>
              <a:t>PPP </a:t>
            </a:r>
            <a:r>
              <a:rPr lang="zh-CN" altLang="zh-CN" sz="2400" b="1" dirty="0">
                <a:latin typeface="+mj-lt"/>
                <a:ea typeface="黑体" pitchFamily="2" charset="-122"/>
              </a:rPr>
              <a:t>协议的</a:t>
            </a:r>
            <a:r>
              <a:rPr lang="zh-CN" altLang="zh-CN" sz="2400" b="1" dirty="0" smtClean="0">
                <a:latin typeface="+mj-lt"/>
                <a:ea typeface="黑体" pitchFamily="2" charset="-122"/>
              </a:rPr>
              <a:t>状态图</a:t>
            </a:r>
            <a:r>
              <a:rPr lang="en-US" altLang="zh-CN" sz="2400" b="1" dirty="0" smtClean="0">
                <a:latin typeface="+mj-lt"/>
                <a:ea typeface="黑体" pitchFamily="2" charset="-122"/>
              </a:rPr>
              <a:t>        P82</a:t>
            </a:r>
            <a:endParaRPr lang="zh-CN" altLang="en-US" sz="2400" b="1" dirty="0">
              <a:latin typeface="+mj-lt"/>
              <a:ea typeface="黑体" pitchFamily="2" charset="-122"/>
            </a:endParaRPr>
          </a:p>
        </p:txBody>
      </p:sp>
      <p:sp>
        <p:nvSpPr>
          <p:cNvPr id="4" name="矩形 3"/>
          <p:cNvSpPr/>
          <p:nvPr/>
        </p:nvSpPr>
        <p:spPr>
          <a:xfrm>
            <a:off x="213775" y="5732041"/>
            <a:ext cx="4953000" cy="646331"/>
          </a:xfrm>
          <a:prstGeom prst="rect">
            <a:avLst/>
          </a:prstGeom>
        </p:spPr>
        <p:txBody>
          <a:bodyPr>
            <a:spAutoFit/>
          </a:bodyPr>
          <a:lstStyle/>
          <a:p>
            <a:r>
              <a:rPr lang="zh-CN" altLang="en-US" sz="1200" dirty="0">
                <a:hlinkClick r:id="rId3"/>
              </a:rPr>
              <a:t>https://www.bilibili.com/video/BV1GX4y1P7Ba?from=search&amp;seid=6906456533612734982&amp;spm_id_from=333.337.0.</a:t>
            </a:r>
            <a:r>
              <a:rPr lang="zh-CN" altLang="en-US" sz="1200" dirty="0" smtClean="0">
                <a:hlinkClick r:id="rId3"/>
              </a:rPr>
              <a:t>0</a:t>
            </a:r>
            <a:endParaRPr lang="en-US" altLang="zh-CN" sz="1200" dirty="0" smtClean="0"/>
          </a:p>
          <a:p>
            <a:endParaRPr lang="zh-CN" altLang="en-US" sz="1200" dirty="0"/>
          </a:p>
        </p:txBody>
      </p:sp>
    </p:spTree>
    <p:extLst>
      <p:ext uri="{BB962C8B-B14F-4D97-AF65-F5344CB8AC3E}">
        <p14:creationId xmlns:p14="http://schemas.microsoft.com/office/powerpoint/2010/main" val="2866657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20" name="Rectangle 4">
            <a:extLst>
              <a:ext uri="{FF2B5EF4-FFF2-40B4-BE49-F238E27FC236}">
                <a16:creationId xmlns:a16="http://schemas.microsoft.com/office/drawing/2014/main" id="{0B06A0C7-C3E0-4D66-97A5-7C599D7F936A}"/>
              </a:ext>
            </a:extLst>
          </p:cNvPr>
          <p:cNvSpPr>
            <a:spLocks noGrp="1" noChangeArrowheads="1"/>
          </p:cNvSpPr>
          <p:nvPr>
            <p:ph type="title"/>
          </p:nvPr>
        </p:nvSpPr>
        <p:spPr bwMode="auto">
          <a:xfrm>
            <a:off x="1352600" y="260648"/>
            <a:ext cx="7634288" cy="688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en-US" altLang="zh-CN" sz="4000" dirty="0">
                <a:latin typeface="Times New Roman" panose="02020603050405020304" pitchFamily="18" charset="0"/>
                <a:cs typeface="Times New Roman" panose="02020603050405020304" pitchFamily="18" charset="0"/>
              </a:rPr>
              <a:t>LCP</a:t>
            </a:r>
            <a:r>
              <a:rPr lang="zh-CN" altLang="en-US" sz="4000" dirty="0">
                <a:latin typeface="Times New Roman" panose="02020603050405020304" pitchFamily="18" charset="0"/>
                <a:cs typeface="Times New Roman" panose="02020603050405020304" pitchFamily="18" charset="0"/>
              </a:rPr>
              <a:t>报文中可以携带的配置选项</a:t>
            </a:r>
          </a:p>
        </p:txBody>
      </p:sp>
      <p:graphicFrame>
        <p:nvGraphicFramePr>
          <p:cNvPr id="495658" name="Group 42">
            <a:extLst>
              <a:ext uri="{FF2B5EF4-FFF2-40B4-BE49-F238E27FC236}">
                <a16:creationId xmlns:a16="http://schemas.microsoft.com/office/drawing/2014/main" id="{A50F8F72-C2C2-4CAD-BA8A-BE744D2082D9}"/>
              </a:ext>
            </a:extLst>
          </p:cNvPr>
          <p:cNvGraphicFramePr>
            <a:graphicFrameLocks noGrp="1"/>
          </p:cNvGraphicFramePr>
          <p:nvPr>
            <p:extLst>
              <p:ext uri="{D42A27DB-BD31-4B8C-83A1-F6EECF244321}">
                <p14:modId xmlns:p14="http://schemas.microsoft.com/office/powerpoint/2010/main" val="1740192730"/>
              </p:ext>
            </p:extLst>
          </p:nvPr>
        </p:nvGraphicFramePr>
        <p:xfrm>
          <a:off x="1244960" y="1441902"/>
          <a:ext cx="7849568" cy="3974196"/>
        </p:xfrm>
        <a:graphic>
          <a:graphicData uri="http://schemas.openxmlformats.org/drawingml/2006/table">
            <a:tbl>
              <a:tblPr/>
              <a:tblGrid>
                <a:gridCol w="1676770">
                  <a:extLst>
                    <a:ext uri="{9D8B030D-6E8A-4147-A177-3AD203B41FA5}">
                      <a16:colId xmlns:a16="http://schemas.microsoft.com/office/drawing/2014/main" val="2139065423"/>
                    </a:ext>
                  </a:extLst>
                </a:gridCol>
                <a:gridCol w="3047756">
                  <a:extLst>
                    <a:ext uri="{9D8B030D-6E8A-4147-A177-3AD203B41FA5}">
                      <a16:colId xmlns:a16="http://schemas.microsoft.com/office/drawing/2014/main" val="4291858420"/>
                    </a:ext>
                  </a:extLst>
                </a:gridCol>
                <a:gridCol w="3125042">
                  <a:extLst>
                    <a:ext uri="{9D8B030D-6E8A-4147-A177-3AD203B41FA5}">
                      <a16:colId xmlns:a16="http://schemas.microsoft.com/office/drawing/2014/main" val="4262041834"/>
                    </a:ext>
                  </a:extLst>
                </a:gridCol>
              </a:tblGrid>
              <a:tr h="285750">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配置参数</a:t>
                      </a:r>
                    </a:p>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类型</a:t>
                      </a:r>
                      <a:endParaRPr kumimoji="0" lang="en-US" altLang="zh-CN" sz="2000" b="1" i="0" u="none" strike="noStrike" cap="none" normalizeH="0" baseline="0">
                        <a:ln>
                          <a:noFill/>
                        </a:ln>
                        <a:solidFill>
                          <a:schemeClr val="tx1"/>
                        </a:solidFill>
                        <a:effectLst/>
                        <a:latin typeface="+mj-lt"/>
                        <a:ea typeface="宋体" panose="02010600030101010101" pitchFamily="2" charset="-122"/>
                      </a:endParaRPr>
                    </a:p>
                  </a:txBody>
                  <a:tcPr marL="75600" marR="75600" marT="39600" marB="396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C0C0"/>
                    </a:solid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内容</a:t>
                      </a:r>
                    </a:p>
                  </a:txBody>
                  <a:tcPr marL="75600" marR="75600" marT="39600" marB="396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C0C0"/>
                    </a:solid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注释</a:t>
                      </a:r>
                    </a:p>
                  </a:txBody>
                  <a:tcPr marL="75600" marR="75600" marT="39600" marB="396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4210381965"/>
                  </a:ext>
                </a:extLst>
              </a:tr>
              <a:tr h="374650">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0x01</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mj-lt"/>
                          <a:ea typeface="宋体" panose="02010600030101010101" pitchFamily="2" charset="-122"/>
                        </a:rPr>
                        <a:t>Maximum-Receive-Unit</a:t>
                      </a:r>
                      <a:endParaRPr kumimoji="0" lang="zh-CN" altLang="en-US" sz="2000" b="1" i="0" u="none" strike="noStrike" cap="none" normalizeH="0" baseline="0">
                        <a:ln>
                          <a:noFill/>
                        </a:ln>
                        <a:solidFill>
                          <a:schemeClr val="tx1"/>
                        </a:solidFill>
                        <a:effectLst/>
                        <a:latin typeface="+mj-lt"/>
                        <a:ea typeface="宋体" panose="02010600030101010101" pitchFamily="2" charset="-122"/>
                      </a:endParaRP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可以接受的最大传输单元</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1650794"/>
                  </a:ext>
                </a:extLst>
              </a:tr>
              <a:tr h="268288">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0x03</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Authentication-Protocol</a:t>
                      </a:r>
                      <a:endParaRPr kumimoji="0" lang="zh-CN" altLang="en-US" sz="2000" b="1" i="0" u="none" strike="noStrike" cap="none" normalizeH="0" baseline="0">
                        <a:ln>
                          <a:noFill/>
                        </a:ln>
                        <a:solidFill>
                          <a:schemeClr val="tx1"/>
                        </a:solidFill>
                        <a:effectLst/>
                        <a:latin typeface="+mj-lt"/>
                        <a:ea typeface="宋体" panose="02010600030101010101" pitchFamily="2" charset="-122"/>
                      </a:endParaRP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要求对端进行验证的协议</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5183544"/>
                  </a:ext>
                </a:extLst>
              </a:tr>
              <a:tr h="269875">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0x04</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Quality-Protocol</a:t>
                      </a:r>
                      <a:endParaRPr kumimoji="0" lang="zh-CN" altLang="en-US" sz="2000" b="1" i="0" u="none" strike="noStrike" cap="none" normalizeH="0" baseline="0">
                        <a:ln>
                          <a:noFill/>
                        </a:ln>
                        <a:solidFill>
                          <a:schemeClr val="tx1"/>
                        </a:solidFill>
                        <a:effectLst/>
                        <a:latin typeface="+mj-lt"/>
                        <a:ea typeface="宋体" panose="02010600030101010101" pitchFamily="2" charset="-122"/>
                      </a:endParaRP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传输质量监测协议</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6948254"/>
                  </a:ext>
                </a:extLst>
              </a:tr>
              <a:tr h="269875">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0x05</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Magic-Number</a:t>
                      </a:r>
                      <a:endParaRPr kumimoji="0" lang="zh-CN" altLang="en-US" sz="2000" b="1" i="0" u="none" strike="noStrike" cap="none" normalizeH="0" baseline="0">
                        <a:ln>
                          <a:noFill/>
                        </a:ln>
                        <a:solidFill>
                          <a:schemeClr val="tx1"/>
                        </a:solidFill>
                        <a:effectLst/>
                        <a:latin typeface="+mj-lt"/>
                        <a:ea typeface="宋体" panose="02010600030101010101" pitchFamily="2" charset="-122"/>
                      </a:endParaRP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mj-lt"/>
                          <a:ea typeface="宋体" panose="02010600030101010101" pitchFamily="2" charset="-122"/>
                        </a:rPr>
                        <a:t>魔术字</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1899058"/>
                  </a:ext>
                </a:extLst>
              </a:tr>
              <a:tr h="292100">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0x07</a:t>
                      </a:r>
                    </a:p>
                  </a:txBody>
                  <a:tcPr marL="75600" marR="75600" marT="39600" marB="396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Protocol-Field-Compression</a:t>
                      </a:r>
                      <a:endParaRPr kumimoji="0" lang="zh-CN" altLang="en-US" sz="2000" b="1" i="0" u="none" strike="noStrike" cap="none" normalizeH="0" baseline="0">
                        <a:ln>
                          <a:noFill/>
                        </a:ln>
                        <a:solidFill>
                          <a:schemeClr val="tx1"/>
                        </a:solidFill>
                        <a:effectLst/>
                        <a:latin typeface="+mj-lt"/>
                        <a:ea typeface="宋体" panose="02010600030101010101" pitchFamily="2" charset="-122"/>
                      </a:endParaRPr>
                    </a:p>
                  </a:txBody>
                  <a:tcPr marL="75600" marR="75600" marT="39600" marB="3960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j-lt"/>
                          <a:ea typeface="宋体" panose="02010600030101010101" pitchFamily="2" charset="-122"/>
                        </a:rPr>
                        <a:t>协议域字段压缩，两字节压缩为一个字节</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6768979"/>
                  </a:ext>
                </a:extLst>
              </a:tr>
              <a:tr h="269875">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j-lt"/>
                          <a:ea typeface="宋体" panose="02010600030101010101" pitchFamily="2" charset="-122"/>
                        </a:rPr>
                        <a:t>0x08</a:t>
                      </a:r>
                    </a:p>
                  </a:txBody>
                  <a:tcPr marL="75600" marR="75600" marT="39600" marB="396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j-lt"/>
                          <a:ea typeface="宋体" panose="02010600030101010101" pitchFamily="2" charset="-122"/>
                        </a:rPr>
                        <a:t>Address-And-Control-Field-Compression</a:t>
                      </a:r>
                      <a:endParaRPr kumimoji="0" lang="zh-CN" altLang="en-US" sz="2000" b="1" i="0" u="none" strike="noStrike" cap="none" normalizeH="0" baseline="0" dirty="0">
                        <a:ln>
                          <a:noFill/>
                        </a:ln>
                        <a:solidFill>
                          <a:schemeClr val="tx1"/>
                        </a:solidFill>
                        <a:effectLst/>
                        <a:latin typeface="+mj-lt"/>
                        <a:ea typeface="宋体" panose="02010600030101010101" pitchFamily="2" charset="-122"/>
                      </a:endParaRPr>
                    </a:p>
                  </a:txBody>
                  <a:tcPr marL="75600" marR="75600" marT="39600" marB="3960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lgn="l" defTabSz="784225">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392113" algn="l" defTabSz="784225">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784225" algn="l" defTabSz="784225">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174750" algn="l" defTabSz="784225">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1566863" algn="l" defTabSz="784225">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0240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4812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29384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395663" defTabSz="784225"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just" defTabSz="784225"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mj-lt"/>
                          <a:ea typeface="宋体" panose="02010600030101010101" pitchFamily="2" charset="-122"/>
                        </a:rPr>
                        <a:t>地址、控制字段压缩。在</a:t>
                      </a:r>
                      <a:r>
                        <a:rPr kumimoji="0" lang="en-US" altLang="zh-CN" sz="2000" b="1" i="0" u="none" strike="noStrike" cap="none" normalizeH="0" baseline="0" dirty="0">
                          <a:ln>
                            <a:noFill/>
                          </a:ln>
                          <a:solidFill>
                            <a:schemeClr val="tx1"/>
                          </a:solidFill>
                          <a:effectLst/>
                          <a:latin typeface="+mj-lt"/>
                          <a:ea typeface="宋体" panose="02010600030101010101" pitchFamily="2" charset="-122"/>
                        </a:rPr>
                        <a:t>PPP</a:t>
                      </a:r>
                      <a:r>
                        <a:rPr kumimoji="0" lang="zh-CN" altLang="en-US" sz="2000" b="1" i="0" u="none" strike="noStrike" cap="none" normalizeH="0" baseline="0" dirty="0">
                          <a:ln>
                            <a:noFill/>
                          </a:ln>
                          <a:solidFill>
                            <a:schemeClr val="tx1"/>
                          </a:solidFill>
                          <a:effectLst/>
                          <a:latin typeface="+mj-lt"/>
                          <a:ea typeface="宋体" panose="02010600030101010101" pitchFamily="2" charset="-122"/>
                        </a:rPr>
                        <a:t>协议中这两个字段值不变，可以省略之</a:t>
                      </a:r>
                    </a:p>
                  </a:txBody>
                  <a:tcPr marL="77121" marR="77121" marT="40103" marB="40103"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47944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850ED-E3F9-4C9A-8E24-0395FF580E3A}"/>
              </a:ext>
            </a:extLst>
          </p:cNvPr>
          <p:cNvSpPr>
            <a:spLocks/>
          </p:cNvSpPr>
          <p:nvPr/>
        </p:nvSpPr>
        <p:spPr bwMode="auto">
          <a:xfrm>
            <a:off x="1855789" y="116632"/>
            <a:ext cx="468153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400">
                <a:solidFill>
                  <a:schemeClr val="tx2"/>
                </a:solidFill>
                <a:latin typeface="Tahoma" panose="020B0604030504040204" pitchFamily="34" charset="0"/>
                <a:ea typeface="宋体" panose="02010600030101010101" pitchFamily="2" charset="-122"/>
              </a:defRPr>
            </a:lvl1pPr>
            <a:lvl2pPr algn="l">
              <a:defRPr sz="4400">
                <a:solidFill>
                  <a:schemeClr val="tx2"/>
                </a:solidFill>
                <a:latin typeface="Tahoma" panose="020B0604030504040204" pitchFamily="34" charset="0"/>
                <a:ea typeface="宋体" panose="02010600030101010101" pitchFamily="2" charset="-122"/>
              </a:defRPr>
            </a:lvl2pPr>
            <a:lvl3pPr algn="l">
              <a:defRPr sz="4400">
                <a:solidFill>
                  <a:schemeClr val="tx2"/>
                </a:solidFill>
                <a:latin typeface="Tahoma" panose="020B0604030504040204" pitchFamily="34" charset="0"/>
                <a:ea typeface="宋体" panose="02010600030101010101" pitchFamily="2" charset="-122"/>
              </a:defRPr>
            </a:lvl3pPr>
            <a:lvl4pPr algn="l">
              <a:defRPr sz="4400">
                <a:solidFill>
                  <a:schemeClr val="tx2"/>
                </a:solidFill>
                <a:latin typeface="Tahoma" panose="020B0604030504040204" pitchFamily="34" charset="0"/>
                <a:ea typeface="宋体" panose="02010600030101010101" pitchFamily="2" charset="-122"/>
              </a:defRPr>
            </a:lvl4pPr>
            <a:lvl5pPr algn="l">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eaLnBrk="1" hangingPunct="1"/>
            <a:r>
              <a:rPr lang="en-US" altLang="zh-CN" b="1" dirty="0">
                <a:solidFill>
                  <a:srgbClr val="333399"/>
                </a:solidFill>
                <a:latin typeface="Times New Roman" panose="02020603050405020304" pitchFamily="18" charset="0"/>
                <a:ea typeface="黑体" pitchFamily="2" charset="-122"/>
                <a:cs typeface="Times New Roman" panose="02020603050405020304" pitchFamily="18" charset="0"/>
              </a:rPr>
              <a:t>LCP</a:t>
            </a:r>
            <a:r>
              <a:rPr lang="zh-CN" altLang="en-US" b="1" dirty="0">
                <a:solidFill>
                  <a:srgbClr val="333399"/>
                </a:solidFill>
                <a:latin typeface="Times New Roman" panose="02020603050405020304" pitchFamily="18" charset="0"/>
                <a:ea typeface="黑体" pitchFamily="2" charset="-122"/>
                <a:cs typeface="Times New Roman" panose="02020603050405020304" pitchFamily="18" charset="0"/>
              </a:rPr>
              <a:t>链路鉴别</a:t>
            </a:r>
          </a:p>
        </p:txBody>
      </p:sp>
      <p:sp>
        <p:nvSpPr>
          <p:cNvPr id="3" name="内容占位符 2">
            <a:extLst>
              <a:ext uri="{FF2B5EF4-FFF2-40B4-BE49-F238E27FC236}">
                <a16:creationId xmlns:a16="http://schemas.microsoft.com/office/drawing/2014/main" id="{AC8B34ED-65B1-4C84-8CDD-C2E8E2C7E2D4}"/>
              </a:ext>
            </a:extLst>
          </p:cNvPr>
          <p:cNvSpPr>
            <a:spLocks/>
          </p:cNvSpPr>
          <p:nvPr/>
        </p:nvSpPr>
        <p:spPr bwMode="auto">
          <a:xfrm>
            <a:off x="1064568" y="1412776"/>
            <a:ext cx="7858771" cy="478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ts val="600"/>
              </a:spcBef>
              <a:buClr>
                <a:srgbClr val="333399"/>
              </a:buClr>
              <a:buSzPct val="75000"/>
            </a:pPr>
            <a:r>
              <a:rPr lang="en-US" altLang="zh-CN" sz="2800" b="1" dirty="0">
                <a:latin typeface="+mj-lt"/>
                <a:ea typeface="黑体" pitchFamily="2" charset="-122"/>
              </a:rPr>
              <a:t>PPP</a:t>
            </a:r>
            <a:r>
              <a:rPr lang="zh-CN" altLang="en-US" sz="2800" b="1" dirty="0">
                <a:latin typeface="+mj-lt"/>
                <a:ea typeface="黑体" pitchFamily="2" charset="-122"/>
              </a:rPr>
              <a:t>支持两种授权认证协议：</a:t>
            </a:r>
          </a:p>
          <a:p>
            <a:pPr marL="742950" lvl="2" indent="-342900" algn="just" eaLnBrk="1" hangingPunct="1">
              <a:lnSpc>
                <a:spcPct val="110000"/>
              </a:lnSpc>
              <a:spcBef>
                <a:spcPts val="600"/>
              </a:spcBef>
              <a:buClr>
                <a:srgbClr val="333399"/>
              </a:buClr>
              <a:buSzPct val="75000"/>
            </a:pPr>
            <a:r>
              <a:rPr lang="zh-CN" altLang="en-US" b="1" dirty="0">
                <a:latin typeface="+mj-lt"/>
                <a:ea typeface="黑体" pitchFamily="2" charset="-122"/>
              </a:rPr>
              <a:t>口令验证协议（</a:t>
            </a:r>
            <a:r>
              <a:rPr lang="en-US" altLang="zh-CN" b="1" dirty="0">
                <a:latin typeface="+mj-lt"/>
                <a:ea typeface="黑体" pitchFamily="2" charset="-122"/>
              </a:rPr>
              <a:t>PAP</a:t>
            </a:r>
            <a:r>
              <a:rPr lang="zh-CN" altLang="en-US" b="1" dirty="0">
                <a:latin typeface="+mj-lt"/>
                <a:ea typeface="黑体" pitchFamily="2" charset="-122"/>
              </a:rPr>
              <a:t>，</a:t>
            </a:r>
            <a:r>
              <a:rPr lang="en-US" altLang="zh-CN" b="1" dirty="0">
                <a:latin typeface="+mj-lt"/>
                <a:ea typeface="黑体" pitchFamily="2" charset="-122"/>
              </a:rPr>
              <a:t>Password Authentication Protocol</a:t>
            </a:r>
            <a:r>
              <a:rPr lang="zh-CN" altLang="en-US" b="1" dirty="0">
                <a:latin typeface="+mj-lt"/>
                <a:ea typeface="黑体" pitchFamily="2" charset="-122"/>
              </a:rPr>
              <a:t>）通过两握手机制，为建立远程节点的验证提供了一个简单的方法。</a:t>
            </a:r>
          </a:p>
          <a:p>
            <a:pPr marL="742950" lvl="2" indent="-342900" algn="just" eaLnBrk="1" hangingPunct="1">
              <a:lnSpc>
                <a:spcPct val="110000"/>
              </a:lnSpc>
              <a:spcBef>
                <a:spcPts val="600"/>
              </a:spcBef>
              <a:buClr>
                <a:srgbClr val="333399"/>
              </a:buClr>
              <a:buSzPct val="75000"/>
            </a:pPr>
            <a:r>
              <a:rPr lang="zh-CN" altLang="en-US" b="1" dirty="0">
                <a:latin typeface="+mj-lt"/>
                <a:ea typeface="黑体" pitchFamily="2" charset="-122"/>
              </a:rPr>
              <a:t>挑战握手验证协议（</a:t>
            </a:r>
            <a:r>
              <a:rPr lang="en-US" altLang="zh-CN" b="1" dirty="0">
                <a:latin typeface="+mj-lt"/>
                <a:ea typeface="黑体" pitchFamily="2" charset="-122"/>
              </a:rPr>
              <a:t>CHAP</a:t>
            </a:r>
            <a:r>
              <a:rPr lang="zh-CN" altLang="en-US" b="1" dirty="0">
                <a:latin typeface="+mj-lt"/>
                <a:ea typeface="黑体" pitchFamily="2" charset="-122"/>
              </a:rPr>
              <a:t>，</a:t>
            </a:r>
            <a:r>
              <a:rPr lang="en-US" altLang="zh-CN" b="1" dirty="0">
                <a:latin typeface="+mj-lt"/>
                <a:ea typeface="黑体" pitchFamily="2" charset="-122"/>
              </a:rPr>
              <a:t>Challenge Hand Authentication Protocol</a:t>
            </a:r>
            <a:r>
              <a:rPr lang="zh-CN" altLang="en-US" b="1" dirty="0">
                <a:latin typeface="+mj-lt"/>
                <a:ea typeface="黑体" pitchFamily="2" charset="-122"/>
              </a:rPr>
              <a:t>）使用三次握手机制来启动一条链路和周期性的验证远程节点。</a:t>
            </a:r>
          </a:p>
          <a:p>
            <a:pPr>
              <a:spcBef>
                <a:spcPct val="50000"/>
              </a:spcBef>
            </a:pPr>
            <a:endParaRPr lang="zh-CN" alt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Rectangle 4">
            <a:extLst>
              <a:ext uri="{FF2B5EF4-FFF2-40B4-BE49-F238E27FC236}">
                <a16:creationId xmlns:a16="http://schemas.microsoft.com/office/drawing/2014/main" id="{F6801E94-FE9F-4B28-BA56-452CF0E71C32}"/>
              </a:ext>
            </a:extLst>
          </p:cNvPr>
          <p:cNvSpPr>
            <a:spLocks noGrp="1" noChangeArrowheads="1"/>
          </p:cNvSpPr>
          <p:nvPr>
            <p:ph type="title"/>
          </p:nvPr>
        </p:nvSpPr>
        <p:spPr bwMode="auto">
          <a:xfrm>
            <a:off x="1854200" y="116632"/>
            <a:ext cx="4394200"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latin typeface="Times New Roman" panose="02020603050405020304" pitchFamily="18" charset="0"/>
                <a:cs typeface="Times New Roman" panose="02020603050405020304" pitchFamily="18" charset="0"/>
              </a:rPr>
              <a:t>PAP</a:t>
            </a:r>
            <a:r>
              <a:rPr lang="zh-CN" altLang="en-US" b="1" dirty="0">
                <a:latin typeface="Times New Roman" panose="02020603050405020304" pitchFamily="18" charset="0"/>
                <a:cs typeface="Times New Roman" panose="02020603050405020304" pitchFamily="18" charset="0"/>
              </a:rPr>
              <a:t>认证</a:t>
            </a:r>
          </a:p>
        </p:txBody>
      </p:sp>
      <p:sp>
        <p:nvSpPr>
          <p:cNvPr id="489477" name="Rectangle 5">
            <a:extLst>
              <a:ext uri="{FF2B5EF4-FFF2-40B4-BE49-F238E27FC236}">
                <a16:creationId xmlns:a16="http://schemas.microsoft.com/office/drawing/2014/main" id="{85E48A74-51F6-499D-94DA-40345BBC53B1}"/>
              </a:ext>
            </a:extLst>
          </p:cNvPr>
          <p:cNvSpPr>
            <a:spLocks noChangeArrowheads="1"/>
          </p:cNvSpPr>
          <p:nvPr/>
        </p:nvSpPr>
        <p:spPr bwMode="auto">
          <a:xfrm>
            <a:off x="648098" y="4224552"/>
            <a:ext cx="8608889" cy="52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r>
              <a:rPr lang="en-US" altLang="zh-CN" sz="2400" dirty="0">
                <a:latin typeface="Times New Roman" panose="02020603050405020304" pitchFamily="18" charset="0"/>
                <a:cs typeface="Times New Roman" panose="02020603050405020304" pitchFamily="18" charset="0"/>
              </a:rPr>
              <a:t>PAP</a:t>
            </a:r>
            <a:r>
              <a:rPr lang="zh-CN" altLang="en-US" sz="2400" dirty="0">
                <a:latin typeface="Times New Roman" panose="02020603050405020304" pitchFamily="18" charset="0"/>
                <a:cs typeface="Times New Roman" panose="02020603050405020304" pitchFamily="18" charset="0"/>
              </a:rPr>
              <a:t>验证特点：</a:t>
            </a:r>
            <a:r>
              <a:rPr lang="zh-CN" altLang="en-US" sz="2400" b="1" dirty="0">
                <a:latin typeface="Times New Roman" panose="02020603050405020304" pitchFamily="18" charset="0"/>
                <a:cs typeface="Times New Roman" panose="02020603050405020304" pitchFamily="18" charset="0"/>
              </a:rPr>
              <a:t>两次握手协议、明文方式进行验证</a:t>
            </a:r>
          </a:p>
        </p:txBody>
      </p:sp>
      <p:sp>
        <p:nvSpPr>
          <p:cNvPr id="489478" name="Rectangle 6">
            <a:extLst>
              <a:ext uri="{FF2B5EF4-FFF2-40B4-BE49-F238E27FC236}">
                <a16:creationId xmlns:a16="http://schemas.microsoft.com/office/drawing/2014/main" id="{26C74764-70E6-46B3-8DDD-D7FA3C2F9324}"/>
              </a:ext>
            </a:extLst>
          </p:cNvPr>
          <p:cNvSpPr>
            <a:spLocks noChangeArrowheads="1"/>
          </p:cNvSpPr>
          <p:nvPr/>
        </p:nvSpPr>
        <p:spPr bwMode="auto">
          <a:xfrm>
            <a:off x="1423988" y="1151731"/>
            <a:ext cx="2298700" cy="2943225"/>
          </a:xfrm>
          <a:prstGeom prst="rect">
            <a:avLst/>
          </a:prstGeom>
          <a:solidFill>
            <a:srgbClr val="FFFF99"/>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9479" name="Rectangle 7">
            <a:extLst>
              <a:ext uri="{FF2B5EF4-FFF2-40B4-BE49-F238E27FC236}">
                <a16:creationId xmlns:a16="http://schemas.microsoft.com/office/drawing/2014/main" id="{274B5F36-B5BA-40B1-A01D-2A01761028E0}"/>
              </a:ext>
            </a:extLst>
          </p:cNvPr>
          <p:cNvSpPr>
            <a:spLocks noChangeArrowheads="1"/>
          </p:cNvSpPr>
          <p:nvPr/>
        </p:nvSpPr>
        <p:spPr bwMode="auto">
          <a:xfrm>
            <a:off x="6891338" y="1124743"/>
            <a:ext cx="2214562" cy="2971800"/>
          </a:xfrm>
          <a:prstGeom prst="rect">
            <a:avLst/>
          </a:prstGeom>
          <a:solidFill>
            <a:srgbClr val="99CCFF"/>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9480" name="Rectangle 8">
            <a:extLst>
              <a:ext uri="{FF2B5EF4-FFF2-40B4-BE49-F238E27FC236}">
                <a16:creationId xmlns:a16="http://schemas.microsoft.com/office/drawing/2014/main" id="{8C7A0409-8D5F-48D6-ADA8-DBAE1E496745}"/>
              </a:ext>
            </a:extLst>
          </p:cNvPr>
          <p:cNvSpPr>
            <a:spLocks noChangeArrowheads="1"/>
          </p:cNvSpPr>
          <p:nvPr/>
        </p:nvSpPr>
        <p:spPr bwMode="auto">
          <a:xfrm>
            <a:off x="1611313" y="1173956"/>
            <a:ext cx="18859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1800"/>
              </a:lnSpc>
            </a:pPr>
            <a:r>
              <a:rPr lang="en-US" altLang="zh-CN" b="1" i="1">
                <a:solidFill>
                  <a:srgbClr val="000000"/>
                </a:solidFill>
                <a:latin typeface="Times New Roman" panose="02020603050405020304" pitchFamily="18" charset="0"/>
                <a:cs typeface="Times New Roman" panose="02020603050405020304" pitchFamily="18" charset="0"/>
              </a:rPr>
              <a:t>Client</a:t>
            </a:r>
          </a:p>
        </p:txBody>
      </p:sp>
      <p:sp>
        <p:nvSpPr>
          <p:cNvPr id="489481" name="Rectangle 9">
            <a:extLst>
              <a:ext uri="{FF2B5EF4-FFF2-40B4-BE49-F238E27FC236}">
                <a16:creationId xmlns:a16="http://schemas.microsoft.com/office/drawing/2014/main" id="{36D1D576-C6E9-44F1-BE0B-F1065966A334}"/>
              </a:ext>
            </a:extLst>
          </p:cNvPr>
          <p:cNvSpPr>
            <a:spLocks noChangeArrowheads="1"/>
          </p:cNvSpPr>
          <p:nvPr/>
        </p:nvSpPr>
        <p:spPr bwMode="auto">
          <a:xfrm>
            <a:off x="6854826" y="1216819"/>
            <a:ext cx="23145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1800"/>
              </a:lnSpc>
            </a:pPr>
            <a:r>
              <a:rPr lang="en-US" altLang="zh-CN" b="1" i="1">
                <a:solidFill>
                  <a:srgbClr val="000000"/>
                </a:solidFill>
                <a:latin typeface="Times New Roman" panose="02020603050405020304" pitchFamily="18" charset="0"/>
                <a:cs typeface="Times New Roman" panose="02020603050405020304" pitchFamily="18" charset="0"/>
              </a:rPr>
              <a:t>Server</a:t>
            </a:r>
          </a:p>
        </p:txBody>
      </p:sp>
      <p:sp>
        <p:nvSpPr>
          <p:cNvPr id="489482" name="Rectangle 10">
            <a:extLst>
              <a:ext uri="{FF2B5EF4-FFF2-40B4-BE49-F238E27FC236}">
                <a16:creationId xmlns:a16="http://schemas.microsoft.com/office/drawing/2014/main" id="{8AA0C437-081E-46C8-98B5-58BBAE78D6E4}"/>
              </a:ext>
            </a:extLst>
          </p:cNvPr>
          <p:cNvSpPr>
            <a:spLocks noChangeArrowheads="1"/>
          </p:cNvSpPr>
          <p:nvPr/>
        </p:nvSpPr>
        <p:spPr bwMode="auto">
          <a:xfrm>
            <a:off x="1501776" y="3447256"/>
            <a:ext cx="2257425"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Hostname: ruijie</a:t>
            </a:r>
          </a:p>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Password: 123 </a:t>
            </a:r>
          </a:p>
        </p:txBody>
      </p:sp>
      <p:sp>
        <p:nvSpPr>
          <p:cNvPr id="489483" name="Rectangle 11">
            <a:extLst>
              <a:ext uri="{FF2B5EF4-FFF2-40B4-BE49-F238E27FC236}">
                <a16:creationId xmlns:a16="http://schemas.microsoft.com/office/drawing/2014/main" id="{AFCE889A-B94F-4A63-B3F9-66A1602EC2D9}"/>
              </a:ext>
            </a:extLst>
          </p:cNvPr>
          <p:cNvSpPr>
            <a:spLocks noChangeArrowheads="1"/>
          </p:cNvSpPr>
          <p:nvPr/>
        </p:nvSpPr>
        <p:spPr bwMode="auto">
          <a:xfrm>
            <a:off x="7021514" y="3445669"/>
            <a:ext cx="2257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nSpc>
                <a:spcPts val="1800"/>
              </a:lnSpc>
            </a:pPr>
            <a:r>
              <a:rPr lang="en-US" altLang="zh-CN" sz="1600" b="1" dirty="0">
                <a:solidFill>
                  <a:srgbClr val="000000"/>
                </a:solidFill>
                <a:latin typeface="Times New Roman" panose="02020603050405020304" pitchFamily="18" charset="0"/>
                <a:cs typeface="Times New Roman" panose="02020603050405020304" pitchFamily="18" charset="0"/>
              </a:rPr>
              <a:t>username </a:t>
            </a:r>
            <a:r>
              <a:rPr lang="en-US" altLang="zh-CN" sz="1600" b="1" dirty="0" err="1">
                <a:solidFill>
                  <a:srgbClr val="000000"/>
                </a:solidFill>
                <a:latin typeface="Times New Roman" panose="02020603050405020304" pitchFamily="18" charset="0"/>
                <a:cs typeface="Times New Roman" panose="02020603050405020304" pitchFamily="18" charset="0"/>
              </a:rPr>
              <a:t>ruijie</a:t>
            </a:r>
            <a:endParaRPr lang="en-US" altLang="zh-CN" sz="1600" b="1" dirty="0">
              <a:solidFill>
                <a:srgbClr val="000000"/>
              </a:solidFill>
              <a:latin typeface="Times New Roman" panose="02020603050405020304" pitchFamily="18" charset="0"/>
              <a:cs typeface="Times New Roman" panose="02020603050405020304" pitchFamily="18" charset="0"/>
            </a:endParaRPr>
          </a:p>
          <a:p>
            <a:pPr>
              <a:lnSpc>
                <a:spcPts val="1800"/>
              </a:lnSpc>
            </a:pPr>
            <a:r>
              <a:rPr lang="en-US" altLang="zh-CN" sz="1600" b="1" dirty="0">
                <a:solidFill>
                  <a:srgbClr val="000000"/>
                </a:solidFill>
                <a:latin typeface="Times New Roman" panose="02020603050405020304" pitchFamily="18" charset="0"/>
                <a:cs typeface="Times New Roman" panose="02020603050405020304" pitchFamily="18" charset="0"/>
              </a:rPr>
              <a:t>password 123 </a:t>
            </a:r>
          </a:p>
        </p:txBody>
      </p:sp>
      <p:grpSp>
        <p:nvGrpSpPr>
          <p:cNvPr id="489484" name="Group 12">
            <a:extLst>
              <a:ext uri="{FF2B5EF4-FFF2-40B4-BE49-F238E27FC236}">
                <a16:creationId xmlns:a16="http://schemas.microsoft.com/office/drawing/2014/main" id="{63DEE643-243F-4544-A708-E1070D5A694E}"/>
              </a:ext>
            </a:extLst>
          </p:cNvPr>
          <p:cNvGrpSpPr>
            <a:grpSpLocks/>
          </p:cNvGrpSpPr>
          <p:nvPr/>
        </p:nvGrpSpPr>
        <p:grpSpPr bwMode="auto">
          <a:xfrm>
            <a:off x="3840164" y="3058318"/>
            <a:ext cx="2657475" cy="469900"/>
            <a:chOff x="1998" y="2199"/>
            <a:chExt cx="1674" cy="296"/>
          </a:xfrm>
        </p:grpSpPr>
        <p:sp>
          <p:nvSpPr>
            <p:cNvPr id="489485" name="Rectangle 13">
              <a:extLst>
                <a:ext uri="{FF2B5EF4-FFF2-40B4-BE49-F238E27FC236}">
                  <a16:creationId xmlns:a16="http://schemas.microsoft.com/office/drawing/2014/main" id="{8C5B0F0D-0A05-4C38-9013-24F528680F6A}"/>
                </a:ext>
              </a:extLst>
            </p:cNvPr>
            <p:cNvSpPr>
              <a:spLocks noChangeArrowheads="1"/>
            </p:cNvSpPr>
            <p:nvPr/>
          </p:nvSpPr>
          <p:spPr bwMode="auto">
            <a:xfrm>
              <a:off x="2336" y="2199"/>
              <a:ext cx="1233" cy="25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sz="1800" b="1">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Auth Nak</a:t>
              </a:r>
            </a:p>
          </p:txBody>
        </p:sp>
        <p:sp>
          <p:nvSpPr>
            <p:cNvPr id="489486" name="Line 14">
              <a:extLst>
                <a:ext uri="{FF2B5EF4-FFF2-40B4-BE49-F238E27FC236}">
                  <a16:creationId xmlns:a16="http://schemas.microsoft.com/office/drawing/2014/main" id="{BE635F9A-B668-4D1A-87F8-B5869A246284}"/>
                </a:ext>
              </a:extLst>
            </p:cNvPr>
            <p:cNvSpPr>
              <a:spLocks noChangeShapeType="1"/>
            </p:cNvSpPr>
            <p:nvPr/>
          </p:nvSpPr>
          <p:spPr bwMode="auto">
            <a:xfrm flipH="1">
              <a:off x="1998" y="2495"/>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489487" name="Group 15">
            <a:extLst>
              <a:ext uri="{FF2B5EF4-FFF2-40B4-BE49-F238E27FC236}">
                <a16:creationId xmlns:a16="http://schemas.microsoft.com/office/drawing/2014/main" id="{FBF03E55-B325-4FCE-8F9E-11B1BC6CACF8}"/>
              </a:ext>
            </a:extLst>
          </p:cNvPr>
          <p:cNvGrpSpPr>
            <a:grpSpLocks/>
          </p:cNvGrpSpPr>
          <p:nvPr/>
        </p:nvGrpSpPr>
        <p:grpSpPr bwMode="auto">
          <a:xfrm>
            <a:off x="3871914" y="2339180"/>
            <a:ext cx="2657475" cy="503238"/>
            <a:chOff x="2018" y="1746"/>
            <a:chExt cx="1674" cy="317"/>
          </a:xfrm>
        </p:grpSpPr>
        <p:sp>
          <p:nvSpPr>
            <p:cNvPr id="489488" name="Rectangle 16">
              <a:extLst>
                <a:ext uri="{FF2B5EF4-FFF2-40B4-BE49-F238E27FC236}">
                  <a16:creationId xmlns:a16="http://schemas.microsoft.com/office/drawing/2014/main" id="{7A23AE83-A959-4ED1-BD1A-4A2DFCEC78AD}"/>
                </a:ext>
              </a:extLst>
            </p:cNvPr>
            <p:cNvSpPr>
              <a:spLocks noChangeArrowheads="1"/>
            </p:cNvSpPr>
            <p:nvPr/>
          </p:nvSpPr>
          <p:spPr bwMode="auto">
            <a:xfrm>
              <a:off x="2336" y="1746"/>
              <a:ext cx="1233" cy="25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sz="1800" b="1">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Auth Ack</a:t>
              </a:r>
            </a:p>
          </p:txBody>
        </p:sp>
        <p:sp>
          <p:nvSpPr>
            <p:cNvPr id="489489" name="Line 17">
              <a:extLst>
                <a:ext uri="{FF2B5EF4-FFF2-40B4-BE49-F238E27FC236}">
                  <a16:creationId xmlns:a16="http://schemas.microsoft.com/office/drawing/2014/main" id="{37A90DFE-924E-4E1A-94D2-87634F8B4141}"/>
                </a:ext>
              </a:extLst>
            </p:cNvPr>
            <p:cNvSpPr>
              <a:spLocks noChangeShapeType="1"/>
            </p:cNvSpPr>
            <p:nvPr/>
          </p:nvSpPr>
          <p:spPr bwMode="auto">
            <a:xfrm flipH="1">
              <a:off x="2018" y="2063"/>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pic>
        <p:nvPicPr>
          <p:cNvPr id="489490" name="Picture 18" descr="Router">
            <a:extLst>
              <a:ext uri="{FF2B5EF4-FFF2-40B4-BE49-F238E27FC236}">
                <a16:creationId xmlns:a16="http://schemas.microsoft.com/office/drawing/2014/main" id="{D9831E88-B795-429B-8850-6566598D33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351" y="1988344"/>
            <a:ext cx="1439863" cy="833437"/>
          </a:xfrm>
          <a:prstGeom prst="rect">
            <a:avLst/>
          </a:prstGeom>
          <a:noFill/>
          <a:extLst>
            <a:ext uri="{909E8E84-426E-40DD-AFC4-6F175D3DCCD1}">
              <a14:hiddenFill xmlns:a14="http://schemas.microsoft.com/office/drawing/2010/main">
                <a:solidFill>
                  <a:srgbClr val="FFFFFF"/>
                </a:solidFill>
              </a14:hiddenFill>
            </a:ext>
          </a:extLst>
        </p:spPr>
      </p:pic>
      <p:pic>
        <p:nvPicPr>
          <p:cNvPr id="489491" name="Picture 19" descr="Router">
            <a:extLst>
              <a:ext uri="{FF2B5EF4-FFF2-40B4-BE49-F238E27FC236}">
                <a16:creationId xmlns:a16="http://schemas.microsoft.com/office/drawing/2014/main" id="{2CAEB327-77FC-4DD2-890A-D476C5B841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6463" y="1988344"/>
            <a:ext cx="1439862" cy="833437"/>
          </a:xfrm>
          <a:prstGeom prst="rect">
            <a:avLst/>
          </a:prstGeom>
          <a:noFill/>
          <a:extLst>
            <a:ext uri="{909E8E84-426E-40DD-AFC4-6F175D3DCCD1}">
              <a14:hiddenFill xmlns:a14="http://schemas.microsoft.com/office/drawing/2010/main">
                <a:solidFill>
                  <a:srgbClr val="FFFFFF"/>
                </a:solidFill>
              </a14:hiddenFill>
            </a:ext>
          </a:extLst>
        </p:spPr>
      </p:pic>
      <p:grpSp>
        <p:nvGrpSpPr>
          <p:cNvPr id="489492" name="Group 20">
            <a:extLst>
              <a:ext uri="{FF2B5EF4-FFF2-40B4-BE49-F238E27FC236}">
                <a16:creationId xmlns:a16="http://schemas.microsoft.com/office/drawing/2014/main" id="{FA8A38CE-A6FA-47BC-91D3-429CF342FE81}"/>
              </a:ext>
            </a:extLst>
          </p:cNvPr>
          <p:cNvGrpSpPr>
            <a:grpSpLocks/>
          </p:cNvGrpSpPr>
          <p:nvPr/>
        </p:nvGrpSpPr>
        <p:grpSpPr bwMode="auto">
          <a:xfrm>
            <a:off x="3897314" y="1367631"/>
            <a:ext cx="2657475" cy="563563"/>
            <a:chOff x="2034" y="1134"/>
            <a:chExt cx="1674" cy="355"/>
          </a:xfrm>
        </p:grpSpPr>
        <p:sp>
          <p:nvSpPr>
            <p:cNvPr id="489493" name="Rectangle 21">
              <a:extLst>
                <a:ext uri="{FF2B5EF4-FFF2-40B4-BE49-F238E27FC236}">
                  <a16:creationId xmlns:a16="http://schemas.microsoft.com/office/drawing/2014/main" id="{CBF31656-9B6A-419B-B1E9-2B6EB5DF7FB2}"/>
                </a:ext>
              </a:extLst>
            </p:cNvPr>
            <p:cNvSpPr>
              <a:spLocks noChangeArrowheads="1"/>
            </p:cNvSpPr>
            <p:nvPr/>
          </p:nvSpPr>
          <p:spPr bwMode="auto">
            <a:xfrm>
              <a:off x="2336" y="1134"/>
              <a:ext cx="1224" cy="253"/>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sz="1800" b="1">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Request</a:t>
              </a:r>
              <a:endParaRPr lang="en-US" altLang="zh-CN" sz="180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p:txBody>
        </p:sp>
        <p:sp>
          <p:nvSpPr>
            <p:cNvPr id="489494" name="Line 22">
              <a:extLst>
                <a:ext uri="{FF2B5EF4-FFF2-40B4-BE49-F238E27FC236}">
                  <a16:creationId xmlns:a16="http://schemas.microsoft.com/office/drawing/2014/main" id="{1216E3DF-2656-41E0-86DD-18A9123B624A}"/>
                </a:ext>
              </a:extLst>
            </p:cNvPr>
            <p:cNvSpPr>
              <a:spLocks noChangeShapeType="1"/>
            </p:cNvSpPr>
            <p:nvPr/>
          </p:nvSpPr>
          <p:spPr bwMode="auto">
            <a:xfrm>
              <a:off x="2034" y="1489"/>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89495" name="Rectangle 23">
            <a:extLst>
              <a:ext uri="{FF2B5EF4-FFF2-40B4-BE49-F238E27FC236}">
                <a16:creationId xmlns:a16="http://schemas.microsoft.com/office/drawing/2014/main" id="{E57CA502-EB8C-45B0-9F64-C95C75B66433}"/>
              </a:ext>
            </a:extLst>
          </p:cNvPr>
          <p:cNvSpPr>
            <a:spLocks noChangeArrowheads="1"/>
          </p:cNvSpPr>
          <p:nvPr/>
        </p:nvSpPr>
        <p:spPr bwMode="auto">
          <a:xfrm>
            <a:off x="4232276" y="1375569"/>
            <a:ext cx="2085975" cy="401637"/>
          </a:xfrm>
          <a:prstGeom prst="rect">
            <a:avLst/>
          </a:prstGeom>
          <a:gradFill rotWithShape="1">
            <a:gsLst>
              <a:gs pos="0">
                <a:srgbClr val="66FF99">
                  <a:gamma/>
                  <a:shade val="46275"/>
                  <a:invGamma/>
                </a:srgbClr>
              </a:gs>
              <a:gs pos="50000">
                <a:srgbClr val="66FF99">
                  <a:alpha val="49001"/>
                </a:srgbClr>
              </a:gs>
              <a:gs pos="100000">
                <a:srgbClr val="66FF99">
                  <a:gamma/>
                  <a:shade val="46275"/>
                  <a:invGamma/>
                </a:srgb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zh-CN" altLang="en-US" sz="18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用户名</a:t>
            </a:r>
            <a:r>
              <a:rPr lang="en-US" altLang="zh-CN" sz="18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密码</a:t>
            </a:r>
          </a:p>
        </p:txBody>
      </p:sp>
      <p:sp>
        <p:nvSpPr>
          <p:cNvPr id="489496" name="Rectangle 24">
            <a:extLst>
              <a:ext uri="{FF2B5EF4-FFF2-40B4-BE49-F238E27FC236}">
                <a16:creationId xmlns:a16="http://schemas.microsoft.com/office/drawing/2014/main" id="{AE6CD8B9-3408-4E11-BC0C-2F03F2F682C8}"/>
              </a:ext>
            </a:extLst>
          </p:cNvPr>
          <p:cNvSpPr>
            <a:spLocks noChangeArrowheads="1"/>
          </p:cNvSpPr>
          <p:nvPr/>
        </p:nvSpPr>
        <p:spPr bwMode="auto">
          <a:xfrm>
            <a:off x="4305301" y="2348705"/>
            <a:ext cx="2087563" cy="400050"/>
          </a:xfrm>
          <a:prstGeom prst="rect">
            <a:avLst/>
          </a:prstGeom>
          <a:gradFill rotWithShape="1">
            <a:gsLst>
              <a:gs pos="0">
                <a:schemeClr val="folHlink">
                  <a:alpha val="49001"/>
                </a:schemeClr>
              </a:gs>
              <a:gs pos="100000">
                <a:schemeClr val="folHlink">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zh-CN" altLang="en-US" sz="18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验证成功</a:t>
            </a:r>
          </a:p>
        </p:txBody>
      </p:sp>
      <p:sp>
        <p:nvSpPr>
          <p:cNvPr id="489497" name="Rectangle 25">
            <a:extLst>
              <a:ext uri="{FF2B5EF4-FFF2-40B4-BE49-F238E27FC236}">
                <a16:creationId xmlns:a16="http://schemas.microsoft.com/office/drawing/2014/main" id="{D65F098B-B1D0-4A97-AA66-F2BCFF4E1A89}"/>
              </a:ext>
            </a:extLst>
          </p:cNvPr>
          <p:cNvSpPr>
            <a:spLocks noChangeArrowheads="1"/>
          </p:cNvSpPr>
          <p:nvPr/>
        </p:nvSpPr>
        <p:spPr bwMode="auto">
          <a:xfrm>
            <a:off x="4305300" y="3067843"/>
            <a:ext cx="2159000" cy="400050"/>
          </a:xfrm>
          <a:prstGeom prst="rect">
            <a:avLst/>
          </a:prstGeom>
          <a:gradFill rotWithShape="1">
            <a:gsLst>
              <a:gs pos="0">
                <a:schemeClr val="folHlink">
                  <a:alpha val="49001"/>
                </a:schemeClr>
              </a:gs>
              <a:gs pos="100000">
                <a:schemeClr val="folHlink">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zh-CN" altLang="en-US" sz="18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验证失败</a:t>
            </a:r>
          </a:p>
        </p:txBody>
      </p:sp>
      <p:sp>
        <p:nvSpPr>
          <p:cNvPr id="489498" name="Rectangle 26">
            <a:extLst>
              <a:ext uri="{FF2B5EF4-FFF2-40B4-BE49-F238E27FC236}">
                <a16:creationId xmlns:a16="http://schemas.microsoft.com/office/drawing/2014/main" id="{0D4ECE66-4A44-4C94-9453-1773C78A4F24}"/>
              </a:ext>
            </a:extLst>
          </p:cNvPr>
          <p:cNvSpPr>
            <a:spLocks noChangeArrowheads="1"/>
          </p:cNvSpPr>
          <p:nvPr/>
        </p:nvSpPr>
        <p:spPr bwMode="auto">
          <a:xfrm>
            <a:off x="7658101" y="2804318"/>
            <a:ext cx="60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00"/>
                </a:solidFill>
                <a:latin typeface="Times New Roman" panose="02020603050405020304" pitchFamily="18" charset="0"/>
                <a:cs typeface="Times New Roman" panose="02020603050405020304" pitchFamily="18" charset="0"/>
              </a:rPr>
              <a:t>RB</a:t>
            </a:r>
          </a:p>
        </p:txBody>
      </p:sp>
      <p:sp>
        <p:nvSpPr>
          <p:cNvPr id="489499" name="Rectangle 27">
            <a:extLst>
              <a:ext uri="{FF2B5EF4-FFF2-40B4-BE49-F238E27FC236}">
                <a16:creationId xmlns:a16="http://schemas.microsoft.com/office/drawing/2014/main" id="{1F45B265-3D85-492B-AC01-CE521107B81D}"/>
              </a:ext>
            </a:extLst>
          </p:cNvPr>
          <p:cNvSpPr>
            <a:spLocks noChangeArrowheads="1"/>
          </p:cNvSpPr>
          <p:nvPr/>
        </p:nvSpPr>
        <p:spPr bwMode="auto">
          <a:xfrm>
            <a:off x="2168526" y="2782093"/>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00"/>
                </a:solidFill>
                <a:latin typeface="Times New Roman" panose="02020603050405020304" pitchFamily="18" charset="0"/>
                <a:cs typeface="Times New Roman" panose="02020603050405020304" pitchFamily="18" charset="0"/>
              </a:rPr>
              <a:t>RA</a:t>
            </a:r>
          </a:p>
        </p:txBody>
      </p:sp>
      <p:sp>
        <p:nvSpPr>
          <p:cNvPr id="27" name="Rectangle 5">
            <a:extLst>
              <a:ext uri="{FF2B5EF4-FFF2-40B4-BE49-F238E27FC236}">
                <a16:creationId xmlns:a16="http://schemas.microsoft.com/office/drawing/2014/main" id="{72C7BBB6-1DF0-4E23-A89D-2AD698C22482}"/>
              </a:ext>
            </a:extLst>
          </p:cNvPr>
          <p:cNvSpPr>
            <a:spLocks noChangeArrowheads="1"/>
          </p:cNvSpPr>
          <p:nvPr/>
        </p:nvSpPr>
        <p:spPr bwMode="auto">
          <a:xfrm>
            <a:off x="416496" y="4567024"/>
            <a:ext cx="9433048" cy="208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r>
              <a:rPr lang="en-US" altLang="zh-CN" sz="2400" dirty="0">
                <a:latin typeface="Times New Roman" panose="02020603050405020304" pitchFamily="18" charset="0"/>
                <a:cs typeface="Times New Roman" panose="02020603050405020304" pitchFamily="18" charset="0"/>
              </a:rPr>
              <a:t>PAP</a:t>
            </a:r>
            <a:r>
              <a:rPr lang="zh-CN" altLang="en-US" sz="2400" dirty="0">
                <a:latin typeface="Times New Roman" panose="02020603050405020304" pitchFamily="18" charset="0"/>
                <a:cs typeface="Times New Roman" panose="02020603050405020304" pitchFamily="18" charset="0"/>
              </a:rPr>
              <a:t>验证：</a:t>
            </a:r>
          </a:p>
          <a:p>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）被验证方以明文发送用户名和密码到主验证方。</a:t>
            </a:r>
          </a:p>
          <a:p>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）主验证方核实用户名和密码。如果此用户合法且密码正确，则会给对端发送</a:t>
            </a:r>
            <a:r>
              <a:rPr lang="en-US" altLang="zh-CN" sz="2400" dirty="0">
                <a:latin typeface="Times New Roman" panose="02020603050405020304" pitchFamily="18" charset="0"/>
                <a:cs typeface="Times New Roman" panose="02020603050405020304" pitchFamily="18" charset="0"/>
              </a:rPr>
              <a:t>ACK</a:t>
            </a:r>
            <a:r>
              <a:rPr lang="zh-CN" altLang="en-US" sz="2400" dirty="0">
                <a:latin typeface="Times New Roman" panose="02020603050405020304" pitchFamily="18" charset="0"/>
                <a:cs typeface="Times New Roman" panose="02020603050405020304" pitchFamily="18" charset="0"/>
              </a:rPr>
              <a:t>消息，通告对端验证通过，允许进入下一阶段协商；如果用户名不正确，则发送</a:t>
            </a:r>
            <a:r>
              <a:rPr lang="en-US" altLang="zh-CN" sz="2400" dirty="0">
                <a:latin typeface="Times New Roman" panose="02020603050405020304" pitchFamily="18" charset="0"/>
                <a:cs typeface="Times New Roman" panose="02020603050405020304" pitchFamily="18" charset="0"/>
              </a:rPr>
              <a:t>NAK</a:t>
            </a:r>
            <a:r>
              <a:rPr lang="zh-CN" altLang="en-US" sz="2400" dirty="0">
                <a:latin typeface="Times New Roman" panose="02020603050405020304" pitchFamily="18" charset="0"/>
                <a:cs typeface="Times New Roman" panose="02020603050405020304" pitchFamily="18" charset="0"/>
              </a:rPr>
              <a:t>消息，通告对端验证失败。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9492"/>
                                        </p:tgtEl>
                                        <p:attrNameLst>
                                          <p:attrName>style.visibility</p:attrName>
                                        </p:attrNameLst>
                                      </p:cBhvr>
                                      <p:to>
                                        <p:strVal val="visible"/>
                                      </p:to>
                                    </p:set>
                                    <p:animEffect transition="in" filter="wipe(left)">
                                      <p:cBhvr>
                                        <p:cTn id="7" dur="2000"/>
                                        <p:tgtEl>
                                          <p:spTgt spid="489492"/>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89495"/>
                                        </p:tgtEl>
                                        <p:attrNameLst>
                                          <p:attrName>style.visibility</p:attrName>
                                        </p:attrNameLst>
                                      </p:cBhvr>
                                      <p:to>
                                        <p:strVal val="visible"/>
                                      </p:to>
                                    </p:set>
                                    <p:animEffect transition="in" filter="fade">
                                      <p:cBhvr>
                                        <p:cTn id="11" dur="2000"/>
                                        <p:tgtEl>
                                          <p:spTgt spid="4894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489487"/>
                                        </p:tgtEl>
                                        <p:attrNameLst>
                                          <p:attrName>style.visibility</p:attrName>
                                        </p:attrNameLst>
                                      </p:cBhvr>
                                      <p:to>
                                        <p:strVal val="visible"/>
                                      </p:to>
                                    </p:set>
                                    <p:animEffect transition="in" filter="wipe(right)">
                                      <p:cBhvr>
                                        <p:cTn id="16" dur="2000"/>
                                        <p:tgtEl>
                                          <p:spTgt spid="489487"/>
                                        </p:tgtEl>
                                      </p:cBhvr>
                                    </p:animEffect>
                                  </p:childTnLst>
                                </p:cTn>
                              </p:par>
                            </p:childTnLst>
                          </p:cTn>
                        </p:par>
                        <p:par>
                          <p:cTn id="17" fill="hold" nodeType="afterGroup">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89496"/>
                                        </p:tgtEl>
                                        <p:attrNameLst>
                                          <p:attrName>style.visibility</p:attrName>
                                        </p:attrNameLst>
                                      </p:cBhvr>
                                      <p:to>
                                        <p:strVal val="visible"/>
                                      </p:to>
                                    </p:set>
                                    <p:animEffect transition="in" filter="fade">
                                      <p:cBhvr>
                                        <p:cTn id="20" dur="2000"/>
                                        <p:tgtEl>
                                          <p:spTgt spid="4894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489484"/>
                                        </p:tgtEl>
                                        <p:attrNameLst>
                                          <p:attrName>style.visibility</p:attrName>
                                        </p:attrNameLst>
                                      </p:cBhvr>
                                      <p:to>
                                        <p:strVal val="visible"/>
                                      </p:to>
                                    </p:set>
                                    <p:animEffect transition="in" filter="wipe(right)">
                                      <p:cBhvr>
                                        <p:cTn id="25" dur="2000"/>
                                        <p:tgtEl>
                                          <p:spTgt spid="489484"/>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89497"/>
                                        </p:tgtEl>
                                        <p:attrNameLst>
                                          <p:attrName>style.visibility</p:attrName>
                                        </p:attrNameLst>
                                      </p:cBhvr>
                                      <p:to>
                                        <p:strVal val="visible"/>
                                      </p:to>
                                    </p:set>
                                    <p:animEffect transition="in" filter="fade">
                                      <p:cBhvr>
                                        <p:cTn id="29" dur="2000"/>
                                        <p:tgtEl>
                                          <p:spTgt spid="48949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489477"/>
                                        </p:tgtEl>
                                        <p:attrNameLst>
                                          <p:attrName>style.visibility</p:attrName>
                                        </p:attrNameLst>
                                      </p:cBhvr>
                                      <p:to>
                                        <p:strVal val="visible"/>
                                      </p:to>
                                    </p:set>
                                    <p:anim calcmode="discrete" valueType="clr">
                                      <p:cBhvr override="childStyle">
                                        <p:cTn id="34" dur="80"/>
                                        <p:tgtEl>
                                          <p:spTgt spid="489477"/>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489477"/>
                                        </p:tgtEl>
                                        <p:attrNameLst>
                                          <p:attrName>fillcolor</p:attrName>
                                        </p:attrNameLst>
                                      </p:cBhvr>
                                      <p:tavLst>
                                        <p:tav tm="0">
                                          <p:val>
                                            <p:clrVal>
                                              <a:schemeClr val="accent2"/>
                                            </p:clrVal>
                                          </p:val>
                                        </p:tav>
                                        <p:tav tm="50000">
                                          <p:val>
                                            <p:clrVal>
                                              <a:schemeClr val="hlink"/>
                                            </p:clrVal>
                                          </p:val>
                                        </p:tav>
                                      </p:tavLst>
                                    </p:anim>
                                    <p:set>
                                      <p:cBhvr>
                                        <p:cTn id="36" dur="80"/>
                                        <p:tgtEl>
                                          <p:spTgt spid="489477"/>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27"/>
                                        </p:tgtEl>
                                        <p:attrNameLst>
                                          <p:attrName>style.visibility</p:attrName>
                                        </p:attrNameLst>
                                      </p:cBhvr>
                                      <p:to>
                                        <p:strVal val="visible"/>
                                      </p:to>
                                    </p:set>
                                    <p:anim calcmode="discrete" valueType="clr">
                                      <p:cBhvr override="childStyle">
                                        <p:cTn id="41"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27"/>
                                        </p:tgtEl>
                                        <p:attrNameLst>
                                          <p:attrName>fillcolor</p:attrName>
                                        </p:attrNameLst>
                                      </p:cBhvr>
                                      <p:tavLst>
                                        <p:tav tm="0">
                                          <p:val>
                                            <p:clrVal>
                                              <a:schemeClr val="accent2"/>
                                            </p:clrVal>
                                          </p:val>
                                        </p:tav>
                                        <p:tav tm="50000">
                                          <p:val>
                                            <p:clrVal>
                                              <a:schemeClr val="hlink"/>
                                            </p:clrVal>
                                          </p:val>
                                        </p:tav>
                                      </p:tavLst>
                                    </p:anim>
                                    <p:set>
                                      <p:cBhvr>
                                        <p:cTn id="43"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p:bldP spid="489495" grpId="0" animBg="1"/>
      <p:bldP spid="489496" grpId="0" animBg="1"/>
      <p:bldP spid="489497" grpId="0" animBg="1"/>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0" name="Rectangle 4">
            <a:extLst>
              <a:ext uri="{FF2B5EF4-FFF2-40B4-BE49-F238E27FC236}">
                <a16:creationId xmlns:a16="http://schemas.microsoft.com/office/drawing/2014/main" id="{E783D662-F92F-4509-AF43-7F76A96DFE5F}"/>
              </a:ext>
            </a:extLst>
          </p:cNvPr>
          <p:cNvSpPr>
            <a:spLocks noGrp="1" noChangeArrowheads="1"/>
          </p:cNvSpPr>
          <p:nvPr>
            <p:ph type="title"/>
          </p:nvPr>
        </p:nvSpPr>
        <p:spPr bwMode="auto">
          <a:xfrm>
            <a:off x="1857376" y="116632"/>
            <a:ext cx="4608513"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latin typeface="Times New Roman" panose="02020603050405020304" pitchFamily="18" charset="0"/>
                <a:cs typeface="Times New Roman" panose="02020603050405020304" pitchFamily="18" charset="0"/>
              </a:rPr>
              <a:t>PAP</a:t>
            </a:r>
            <a:r>
              <a:rPr lang="zh-CN" altLang="en-US" b="1" dirty="0">
                <a:latin typeface="Times New Roman" panose="02020603050405020304" pitchFamily="18" charset="0"/>
                <a:cs typeface="Times New Roman" panose="02020603050405020304" pitchFamily="18" charset="0"/>
              </a:rPr>
              <a:t>认证的配置</a:t>
            </a:r>
          </a:p>
        </p:txBody>
      </p:sp>
      <p:sp>
        <p:nvSpPr>
          <p:cNvPr id="490501" name="Rectangle 5">
            <a:extLst>
              <a:ext uri="{FF2B5EF4-FFF2-40B4-BE49-F238E27FC236}">
                <a16:creationId xmlns:a16="http://schemas.microsoft.com/office/drawing/2014/main" id="{DEE130E8-D5A5-4AE5-A5D1-54892B6FA7DB}"/>
              </a:ext>
            </a:extLst>
          </p:cNvPr>
          <p:cNvSpPr>
            <a:spLocks noGrp="1" noChangeArrowheads="1"/>
          </p:cNvSpPr>
          <p:nvPr>
            <p:ph type="body" idx="1"/>
          </p:nvPr>
        </p:nvSpPr>
        <p:spPr bwMode="auto">
          <a:xfrm>
            <a:off x="992189" y="1268760"/>
            <a:ext cx="8713339" cy="489709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400" dirty="0">
                <a:latin typeface="Times New Roman" panose="02020603050405020304" pitchFamily="18" charset="0"/>
                <a:cs typeface="Times New Roman" panose="02020603050405020304" pitchFamily="18" charset="0"/>
              </a:rPr>
              <a:t>客户端（被验证方）</a:t>
            </a:r>
          </a:p>
          <a:p>
            <a:pPr lvl="1"/>
            <a:r>
              <a:rPr lang="en-US" altLang="zh-CN" sz="2400" dirty="0">
                <a:latin typeface="Times New Roman" panose="02020603050405020304" pitchFamily="18" charset="0"/>
                <a:cs typeface="Times New Roman" panose="02020603050405020304" pitchFamily="18" charset="0"/>
              </a:rPr>
              <a:t>RA(config)# interface </a:t>
            </a:r>
            <a:r>
              <a:rPr lang="en-US" altLang="zh-CN" sz="2400" dirty="0" err="1">
                <a:latin typeface="Times New Roman" panose="02020603050405020304" pitchFamily="18" charset="0"/>
                <a:cs typeface="Times New Roman" panose="02020603050405020304" pitchFamily="18" charset="0"/>
              </a:rPr>
              <a:t>seril</a:t>
            </a:r>
            <a:r>
              <a:rPr lang="en-US" altLang="zh-CN" sz="2400" dirty="0">
                <a:latin typeface="Times New Roman" panose="02020603050405020304" pitchFamily="18" charset="0"/>
                <a:cs typeface="Times New Roman" panose="02020603050405020304" pitchFamily="18" charset="0"/>
              </a:rPr>
              <a:t> 0</a:t>
            </a:r>
          </a:p>
          <a:p>
            <a:pPr lvl="1"/>
            <a:r>
              <a:rPr lang="en-US" altLang="zh-CN" sz="2400" dirty="0">
                <a:latin typeface="Times New Roman" panose="02020603050405020304" pitchFamily="18" charset="0"/>
                <a:cs typeface="Times New Roman" panose="02020603050405020304" pitchFamily="18" charset="0"/>
              </a:rPr>
              <a:t>RA(config-if)# encapsulation </a:t>
            </a:r>
            <a:r>
              <a:rPr lang="en-US" altLang="zh-CN" sz="2400" dirty="0" err="1">
                <a:latin typeface="Times New Roman" panose="02020603050405020304" pitchFamily="18" charset="0"/>
                <a:cs typeface="Times New Roman" panose="02020603050405020304" pitchFamily="18" charset="0"/>
              </a:rPr>
              <a:t>ppp</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RA(config-if)# </a:t>
            </a:r>
            <a:r>
              <a:rPr lang="en-US" altLang="zh-CN" sz="2400" dirty="0" err="1">
                <a:latin typeface="Times New Roman" panose="02020603050405020304" pitchFamily="18" charset="0"/>
                <a:cs typeface="Times New Roman" panose="02020603050405020304" pitchFamily="18" charset="0"/>
              </a:rPr>
              <a:t>ppp</a:t>
            </a:r>
            <a:r>
              <a:rPr lang="en-US" altLang="zh-CN" sz="2400" dirty="0">
                <a:latin typeface="Times New Roman" panose="02020603050405020304" pitchFamily="18" charset="0"/>
                <a:cs typeface="Times New Roman" panose="02020603050405020304" pitchFamily="18" charset="0"/>
              </a:rPr>
              <a:t> pap sent-username </a:t>
            </a:r>
            <a:r>
              <a:rPr lang="en-US" altLang="zh-CN" sz="2400" dirty="0" err="1">
                <a:latin typeface="Times New Roman" panose="02020603050405020304" pitchFamily="18" charset="0"/>
                <a:cs typeface="Times New Roman" panose="02020603050405020304" pitchFamily="18" charset="0"/>
              </a:rPr>
              <a:t>ruijie</a:t>
            </a:r>
            <a:r>
              <a:rPr lang="en-US" altLang="zh-CN" sz="2400" dirty="0">
                <a:latin typeface="Times New Roman" panose="02020603050405020304" pitchFamily="18" charset="0"/>
                <a:cs typeface="Times New Roman" panose="02020603050405020304" pitchFamily="18" charset="0"/>
              </a:rPr>
              <a:t> password 123</a:t>
            </a:r>
          </a:p>
          <a:p>
            <a:pPr lvl="1"/>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服务器端（验证方）</a:t>
            </a:r>
          </a:p>
          <a:p>
            <a:pPr lvl="1"/>
            <a:r>
              <a:rPr lang="en-US" altLang="zh-CN" sz="2400" dirty="0">
                <a:latin typeface="Times New Roman" panose="02020603050405020304" pitchFamily="18" charset="0"/>
                <a:cs typeface="Times New Roman" panose="02020603050405020304" pitchFamily="18" charset="0"/>
              </a:rPr>
              <a:t>RB(config)# username </a:t>
            </a:r>
            <a:r>
              <a:rPr lang="en-US" altLang="zh-CN" sz="2400" dirty="0" err="1">
                <a:latin typeface="Times New Roman" panose="02020603050405020304" pitchFamily="18" charset="0"/>
                <a:cs typeface="Times New Roman" panose="02020603050405020304" pitchFamily="18" charset="0"/>
              </a:rPr>
              <a:t>ruijie</a:t>
            </a:r>
            <a:r>
              <a:rPr lang="en-US" altLang="zh-CN" sz="2400" dirty="0">
                <a:latin typeface="Times New Roman" panose="02020603050405020304" pitchFamily="18" charset="0"/>
                <a:cs typeface="Times New Roman" panose="02020603050405020304" pitchFamily="18" charset="0"/>
              </a:rPr>
              <a:t> password 123</a:t>
            </a:r>
          </a:p>
          <a:p>
            <a:pPr lvl="1"/>
            <a:r>
              <a:rPr lang="en-US" altLang="zh-CN" sz="2400" dirty="0">
                <a:latin typeface="Times New Roman" panose="02020603050405020304" pitchFamily="18" charset="0"/>
                <a:cs typeface="Times New Roman" panose="02020603050405020304" pitchFamily="18" charset="0"/>
              </a:rPr>
              <a:t>RB(config)# interface </a:t>
            </a:r>
            <a:r>
              <a:rPr lang="en-US" altLang="zh-CN" sz="2400" dirty="0" err="1">
                <a:latin typeface="Times New Roman" panose="02020603050405020304" pitchFamily="18" charset="0"/>
                <a:cs typeface="Times New Roman" panose="02020603050405020304" pitchFamily="18" charset="0"/>
              </a:rPr>
              <a:t>seril</a:t>
            </a:r>
            <a:r>
              <a:rPr lang="en-US" altLang="zh-CN" sz="2400" dirty="0">
                <a:latin typeface="Times New Roman" panose="02020603050405020304" pitchFamily="18" charset="0"/>
                <a:cs typeface="Times New Roman" panose="02020603050405020304" pitchFamily="18" charset="0"/>
              </a:rPr>
              <a:t> 0</a:t>
            </a:r>
          </a:p>
          <a:p>
            <a:pPr lvl="1"/>
            <a:r>
              <a:rPr lang="en-US" altLang="zh-CN" sz="2400" dirty="0">
                <a:latin typeface="Times New Roman" panose="02020603050405020304" pitchFamily="18" charset="0"/>
                <a:cs typeface="Times New Roman" panose="02020603050405020304" pitchFamily="18" charset="0"/>
              </a:rPr>
              <a:t>RB(config-if)# encapsulation </a:t>
            </a:r>
            <a:r>
              <a:rPr lang="en-US" altLang="zh-CN" sz="2400" dirty="0" err="1">
                <a:latin typeface="Times New Roman" panose="02020603050405020304" pitchFamily="18" charset="0"/>
                <a:cs typeface="Times New Roman" panose="02020603050405020304" pitchFamily="18" charset="0"/>
              </a:rPr>
              <a:t>ppp</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RB(config-if)# </a:t>
            </a:r>
            <a:r>
              <a:rPr lang="en-US" altLang="zh-CN" sz="2400" dirty="0" err="1">
                <a:latin typeface="Times New Roman" panose="02020603050405020304" pitchFamily="18" charset="0"/>
                <a:cs typeface="Times New Roman" panose="02020603050405020304" pitchFamily="18" charset="0"/>
              </a:rPr>
              <a:t>ppp</a:t>
            </a:r>
            <a:r>
              <a:rPr lang="en-US" altLang="zh-CN" sz="2400" dirty="0">
                <a:latin typeface="Times New Roman" panose="02020603050405020304" pitchFamily="18" charset="0"/>
                <a:cs typeface="Times New Roman" panose="02020603050405020304" pitchFamily="18" charset="0"/>
              </a:rPr>
              <a:t> authentication pap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8" name="Rectangle 3">
            <a:extLst>
              <a:ext uri="{FF2B5EF4-FFF2-40B4-BE49-F238E27FC236}">
                <a16:creationId xmlns:a16="http://schemas.microsoft.com/office/drawing/2014/main" id="{F3166490-2432-41A2-8146-7A14D18B8533}"/>
              </a:ext>
            </a:extLst>
          </p:cNvPr>
          <p:cNvSpPr>
            <a:spLocks noGrp="1" noChangeArrowheads="1"/>
          </p:cNvSpPr>
          <p:nvPr>
            <p:ph type="body" idx="1"/>
          </p:nvPr>
        </p:nvSpPr>
        <p:spPr bwMode="auto">
          <a:xfrm>
            <a:off x="704528" y="1268760"/>
            <a:ext cx="8363272" cy="496852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dirty="0">
                <a:solidFill>
                  <a:srgbClr val="FF0000"/>
                </a:solidFill>
              </a:rPr>
              <a:t>点对点信道</a:t>
            </a:r>
            <a:r>
              <a:rPr lang="zh-CN" altLang="en-US" sz="2800" dirty="0"/>
              <a:t>。这种信道使用一对一的点对点通信方式。</a:t>
            </a:r>
          </a:p>
          <a:p>
            <a:pPr>
              <a:spcBef>
                <a:spcPct val="50000"/>
              </a:spcBef>
            </a:pPr>
            <a:r>
              <a:rPr lang="zh-CN" altLang="en-US" sz="2800" dirty="0">
                <a:solidFill>
                  <a:srgbClr val="FF0000"/>
                </a:solidFill>
              </a:rPr>
              <a:t>广播信道</a:t>
            </a:r>
            <a:r>
              <a:rPr lang="zh-CN" altLang="en-US" sz="2800" dirty="0"/>
              <a:t>。这种信道使用一对多的广播通信方式，因此过程比较复杂。广播信道上连接的主机很多，因此必须使用专用的共享信道协议来协调这些主机的数据发送。</a:t>
            </a:r>
            <a:endParaRPr lang="en-US" altLang="zh-CN" sz="2800" dirty="0"/>
          </a:p>
        </p:txBody>
      </p:sp>
      <p:sp>
        <p:nvSpPr>
          <p:cNvPr id="425989" name="Rectangle 5">
            <a:extLst>
              <a:ext uri="{FF2B5EF4-FFF2-40B4-BE49-F238E27FC236}">
                <a16:creationId xmlns:a16="http://schemas.microsoft.com/office/drawing/2014/main" id="{0CF5BD4B-2579-47C3-99FD-848E85BA6C48}"/>
              </a:ext>
            </a:extLst>
          </p:cNvPr>
          <p:cNvSpPr>
            <a:spLocks noGrp="1" noChangeArrowheads="1"/>
          </p:cNvSpPr>
          <p:nvPr>
            <p:ph type="title"/>
          </p:nvPr>
        </p:nvSpPr>
        <p:spPr bwMode="auto">
          <a:xfrm>
            <a:off x="1701800" y="0"/>
            <a:ext cx="7499350" cy="105700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b="1" dirty="0"/>
              <a:t>数据链路层使用的信道</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4" name="Rectangle 4">
            <a:extLst>
              <a:ext uri="{FF2B5EF4-FFF2-40B4-BE49-F238E27FC236}">
                <a16:creationId xmlns:a16="http://schemas.microsoft.com/office/drawing/2014/main" id="{DE6D4B5A-8825-40FD-998C-6F22736FE8C9}"/>
              </a:ext>
            </a:extLst>
          </p:cNvPr>
          <p:cNvSpPr>
            <a:spLocks noGrp="1" noChangeArrowheads="1"/>
          </p:cNvSpPr>
          <p:nvPr>
            <p:ph type="title"/>
          </p:nvPr>
        </p:nvSpPr>
        <p:spPr bwMode="auto">
          <a:xfrm>
            <a:off x="1833564" y="116632"/>
            <a:ext cx="3983037"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latin typeface="Times New Roman" panose="02020603050405020304" pitchFamily="18" charset="0"/>
                <a:cs typeface="Times New Roman" panose="02020603050405020304" pitchFamily="18" charset="0"/>
              </a:rPr>
              <a:t>CHAP</a:t>
            </a:r>
            <a:r>
              <a:rPr lang="zh-CN" altLang="en-US" b="1" dirty="0">
                <a:latin typeface="Times New Roman" panose="02020603050405020304" pitchFamily="18" charset="0"/>
                <a:cs typeface="Times New Roman" panose="02020603050405020304" pitchFamily="18" charset="0"/>
              </a:rPr>
              <a:t>认证</a:t>
            </a:r>
          </a:p>
        </p:txBody>
      </p:sp>
      <p:sp>
        <p:nvSpPr>
          <p:cNvPr id="491525" name="Rectangle 5">
            <a:extLst>
              <a:ext uri="{FF2B5EF4-FFF2-40B4-BE49-F238E27FC236}">
                <a16:creationId xmlns:a16="http://schemas.microsoft.com/office/drawing/2014/main" id="{F6A72577-4A9C-4F41-87A6-463932710725}"/>
              </a:ext>
            </a:extLst>
          </p:cNvPr>
          <p:cNvSpPr>
            <a:spLocks noChangeArrowheads="1"/>
          </p:cNvSpPr>
          <p:nvPr/>
        </p:nvSpPr>
        <p:spPr bwMode="auto">
          <a:xfrm>
            <a:off x="560512" y="1268760"/>
            <a:ext cx="9073008" cy="3169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10000"/>
              </a:spcBef>
            </a:pPr>
            <a:r>
              <a:rPr lang="en-US" altLang="zh-CN" sz="2400" b="1" dirty="0">
                <a:latin typeface="Times New Roman" panose="02020603050405020304" pitchFamily="18" charset="0"/>
                <a:cs typeface="Times New Roman" panose="02020603050405020304" pitchFamily="18" charset="0"/>
              </a:rPr>
              <a:t>CHAP</a:t>
            </a:r>
            <a:r>
              <a:rPr lang="zh-CN" altLang="en-US" sz="2400" b="1" dirty="0">
                <a:latin typeface="Times New Roman" panose="02020603050405020304" pitchFamily="18" charset="0"/>
                <a:cs typeface="Times New Roman" panose="02020603050405020304" pitchFamily="18" charset="0"/>
              </a:rPr>
              <a:t>验证：</a:t>
            </a:r>
          </a:p>
          <a:p>
            <a:pPr algn="just">
              <a:spcBef>
                <a:spcPct val="10000"/>
              </a:spcBef>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）主验证方主动发起验证请求，向被验证方发送一个随机数值，并同时将本端的用户名一起发送给被验证方。</a:t>
            </a:r>
          </a:p>
          <a:p>
            <a:pPr algn="just">
              <a:spcBef>
                <a:spcPct val="10000"/>
              </a:spcBef>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）被验证方收到主验证方的验证请求之后，检查本地密码。</a:t>
            </a:r>
          </a:p>
          <a:p>
            <a:pPr algn="just">
              <a:spcBef>
                <a:spcPct val="10000"/>
              </a:spcBef>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）主验证方用</a:t>
            </a:r>
            <a:r>
              <a:rPr lang="en-US" altLang="zh-CN" sz="2400" b="1" dirty="0">
                <a:latin typeface="Times New Roman" panose="02020603050405020304" pitchFamily="18" charset="0"/>
                <a:cs typeface="Times New Roman" panose="02020603050405020304" pitchFamily="18" charset="0"/>
              </a:rPr>
              <a:t>MD5</a:t>
            </a:r>
            <a:r>
              <a:rPr lang="zh-CN" altLang="en-US" sz="2400" b="1" dirty="0">
                <a:latin typeface="Times New Roman" panose="02020603050405020304" pitchFamily="18" charset="0"/>
                <a:cs typeface="Times New Roman" panose="02020603050405020304" pitchFamily="18" charset="0"/>
              </a:rPr>
              <a:t>算法对报文</a:t>
            </a:r>
            <a:r>
              <a:rPr lang="en-US" altLang="zh-CN" sz="2400" b="1" dirty="0">
                <a:latin typeface="Times New Roman" panose="02020603050405020304" pitchFamily="18" charset="0"/>
                <a:cs typeface="Times New Roman" panose="02020603050405020304" pitchFamily="18" charset="0"/>
              </a:rPr>
              <a:t>ID</a:t>
            </a:r>
            <a:r>
              <a:rPr lang="zh-CN" altLang="en-US" sz="2400" b="1" dirty="0">
                <a:latin typeface="Times New Roman" panose="02020603050405020304" pitchFamily="18" charset="0"/>
                <a:cs typeface="Times New Roman" panose="02020603050405020304" pitchFamily="18" charset="0"/>
              </a:rPr>
              <a:t>、本地保存的被验证方密码和原随机数生成的一个摘要，并于收到的摘要值进行比较。如果相同，则向被验证方发送</a:t>
            </a: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从</a:t>
            </a:r>
            <a:r>
              <a:rPr lang="en-US" altLang="zh-CN" sz="2400" b="1" dirty="0">
                <a:latin typeface="Times New Roman" panose="02020603050405020304" pitchFamily="18" charset="0"/>
                <a:cs typeface="Times New Roman" panose="02020603050405020304" pitchFamily="18" charset="0"/>
              </a:rPr>
              <a:t>knowledge</a:t>
            </a:r>
            <a:r>
              <a:rPr lang="zh-CN" altLang="en-US" sz="2400" b="1" dirty="0">
                <a:latin typeface="Times New Roman" panose="02020603050405020304" pitchFamily="18" charset="0"/>
                <a:cs typeface="Times New Roman" panose="02020603050405020304" pitchFamily="18" charset="0"/>
              </a:rPr>
              <a:t>消息声明验证通过；如果不通过，则发送</a:t>
            </a:r>
            <a:r>
              <a:rPr lang="en-US" altLang="zh-CN" sz="2400" b="1" dirty="0">
                <a:latin typeface="Times New Roman" panose="02020603050405020304" pitchFamily="18" charset="0"/>
                <a:cs typeface="Times New Roman" panose="02020603050405020304" pitchFamily="18" charset="0"/>
              </a:rPr>
              <a:t>Not Acknowledge.</a:t>
            </a:r>
          </a:p>
          <a:p>
            <a:pPr lvl="1" algn="just">
              <a:spcBef>
                <a:spcPct val="10000"/>
              </a:spcBef>
              <a:buSzPct val="60000"/>
              <a:buFont typeface="Wingdings" panose="05000000000000000000" pitchFamily="2" charset="2"/>
              <a:buChar char="Ø"/>
            </a:pPr>
            <a:endParaRPr lang="zh-CN" altLang="en-US" sz="2400" b="1" dirty="0">
              <a:latin typeface="Times New Roman" panose="02020603050405020304" pitchFamily="18" charset="0"/>
              <a:cs typeface="Times New Roman" panose="02020603050405020304" pitchFamily="18" charset="0"/>
            </a:endParaRPr>
          </a:p>
        </p:txBody>
      </p:sp>
      <p:sp>
        <p:nvSpPr>
          <p:cNvPr id="31" name="Rectangle 5">
            <a:extLst>
              <a:ext uri="{FF2B5EF4-FFF2-40B4-BE49-F238E27FC236}">
                <a16:creationId xmlns:a16="http://schemas.microsoft.com/office/drawing/2014/main" id="{0017FD2C-4432-4EEF-83EC-F23CC2F794B2}"/>
              </a:ext>
            </a:extLst>
          </p:cNvPr>
          <p:cNvSpPr>
            <a:spLocks noChangeArrowheads="1"/>
          </p:cNvSpPr>
          <p:nvPr/>
        </p:nvSpPr>
        <p:spPr bwMode="auto">
          <a:xfrm>
            <a:off x="1316298" y="4619076"/>
            <a:ext cx="7273404" cy="194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10000"/>
              </a:spcBef>
            </a:pPr>
            <a:r>
              <a:rPr lang="en-US" altLang="zh-CN" sz="2400" b="1" dirty="0">
                <a:latin typeface="Times New Roman" panose="02020603050405020304" pitchFamily="18" charset="0"/>
                <a:cs typeface="Times New Roman" panose="02020603050405020304" pitchFamily="18" charset="0"/>
              </a:rPr>
              <a:t>CHAP</a:t>
            </a:r>
            <a:r>
              <a:rPr lang="zh-CN" altLang="en-US" sz="2400" b="1" dirty="0">
                <a:latin typeface="Times New Roman" panose="02020603050405020304" pitchFamily="18" charset="0"/>
                <a:cs typeface="Times New Roman" panose="02020603050405020304" pitchFamily="18" charset="0"/>
              </a:rPr>
              <a:t>验证特点：</a:t>
            </a:r>
          </a:p>
          <a:p>
            <a:pPr lvl="1">
              <a:spcBef>
                <a:spcPct val="10000"/>
              </a:spcBef>
              <a:buSzPct val="600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CHAP</a:t>
            </a:r>
            <a:r>
              <a:rPr lang="zh-CN" altLang="en-US" sz="2400" b="1" dirty="0">
                <a:latin typeface="Times New Roman" panose="02020603050405020304" pitchFamily="18" charset="0"/>
                <a:cs typeface="Times New Roman" panose="02020603050405020304" pitchFamily="18" charset="0"/>
              </a:rPr>
              <a:t>为三次握手协议</a:t>
            </a:r>
          </a:p>
          <a:p>
            <a:pPr lvl="1">
              <a:spcBef>
                <a:spcPct val="10000"/>
              </a:spcBef>
              <a:buSzPct val="60000"/>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只在网络上传输用户名，而并不传输口令</a:t>
            </a:r>
          </a:p>
          <a:p>
            <a:pPr lvl="1">
              <a:spcBef>
                <a:spcPct val="10000"/>
              </a:spcBef>
              <a:buSzPct val="60000"/>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安全性要比</a:t>
            </a:r>
            <a:r>
              <a:rPr lang="en-US" altLang="zh-CN" sz="2400" b="1" dirty="0">
                <a:latin typeface="Times New Roman" panose="02020603050405020304" pitchFamily="18" charset="0"/>
                <a:cs typeface="Times New Roman" panose="02020603050405020304" pitchFamily="18" charset="0"/>
              </a:rPr>
              <a:t>PAP</a:t>
            </a:r>
            <a:r>
              <a:rPr lang="zh-CN" altLang="en-US" sz="2400" b="1" dirty="0">
                <a:latin typeface="Times New Roman" panose="02020603050405020304" pitchFamily="18" charset="0"/>
                <a:cs typeface="Times New Roman" panose="02020603050405020304" pitchFamily="18" charset="0"/>
              </a:rPr>
              <a:t>高，但认证报文耗费带宽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1525"/>
                                        </p:tgtEl>
                                        <p:attrNameLst>
                                          <p:attrName>style.visibility</p:attrName>
                                        </p:attrNameLst>
                                      </p:cBhvr>
                                      <p:to>
                                        <p:strVal val="visible"/>
                                      </p:to>
                                    </p:set>
                                    <p:anim calcmode="discrete" valueType="clr">
                                      <p:cBhvr override="childStyle">
                                        <p:cTn id="7" dur="80"/>
                                        <p:tgtEl>
                                          <p:spTgt spid="4915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1525"/>
                                        </p:tgtEl>
                                        <p:attrNameLst>
                                          <p:attrName>fillcolor</p:attrName>
                                        </p:attrNameLst>
                                      </p:cBhvr>
                                      <p:tavLst>
                                        <p:tav tm="0">
                                          <p:val>
                                            <p:clrVal>
                                              <a:schemeClr val="accent2"/>
                                            </p:clrVal>
                                          </p:val>
                                        </p:tav>
                                        <p:tav tm="50000">
                                          <p:val>
                                            <p:clrVal>
                                              <a:schemeClr val="hlink"/>
                                            </p:clrVal>
                                          </p:val>
                                        </p:tav>
                                      </p:tavLst>
                                    </p:anim>
                                    <p:set>
                                      <p:cBhvr>
                                        <p:cTn id="9" dur="80"/>
                                        <p:tgtEl>
                                          <p:spTgt spid="49152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1"/>
                                        </p:tgtEl>
                                        <p:attrNameLst>
                                          <p:attrName>style.visibility</p:attrName>
                                        </p:attrNameLst>
                                      </p:cBhvr>
                                      <p:to>
                                        <p:strVal val="visible"/>
                                      </p:to>
                                    </p:set>
                                    <p:anim calcmode="discrete" valueType="clr">
                                      <p:cBhvr override="childStyle">
                                        <p:cTn id="14" dur="80"/>
                                        <p:tgtEl>
                                          <p:spTgt spid="3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1"/>
                                        </p:tgtEl>
                                        <p:attrNameLst>
                                          <p:attrName>fillcolor</p:attrName>
                                        </p:attrNameLst>
                                      </p:cBhvr>
                                      <p:tavLst>
                                        <p:tav tm="0">
                                          <p:val>
                                            <p:clrVal>
                                              <a:schemeClr val="accent2"/>
                                            </p:clrVal>
                                          </p:val>
                                        </p:tav>
                                        <p:tav tm="50000">
                                          <p:val>
                                            <p:clrVal>
                                              <a:schemeClr val="hlink"/>
                                            </p:clrVal>
                                          </p:val>
                                        </p:tav>
                                      </p:tavLst>
                                    </p:anim>
                                    <p:set>
                                      <p:cBhvr>
                                        <p:cTn id="16" dur="80"/>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5"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4" name="Rectangle 4">
            <a:extLst>
              <a:ext uri="{FF2B5EF4-FFF2-40B4-BE49-F238E27FC236}">
                <a16:creationId xmlns:a16="http://schemas.microsoft.com/office/drawing/2014/main" id="{DE6D4B5A-8825-40FD-998C-6F22736FE8C9}"/>
              </a:ext>
            </a:extLst>
          </p:cNvPr>
          <p:cNvSpPr>
            <a:spLocks noGrp="1" noChangeArrowheads="1"/>
          </p:cNvSpPr>
          <p:nvPr>
            <p:ph type="title"/>
          </p:nvPr>
        </p:nvSpPr>
        <p:spPr bwMode="auto">
          <a:xfrm>
            <a:off x="1833564" y="116632"/>
            <a:ext cx="3983037"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latin typeface="Times New Roman" panose="02020603050405020304" pitchFamily="18" charset="0"/>
                <a:cs typeface="Times New Roman" panose="02020603050405020304" pitchFamily="18" charset="0"/>
              </a:rPr>
              <a:t>CHAP</a:t>
            </a:r>
            <a:r>
              <a:rPr lang="zh-CN" altLang="en-US" b="1" dirty="0">
                <a:latin typeface="Times New Roman" panose="02020603050405020304" pitchFamily="18" charset="0"/>
                <a:cs typeface="Times New Roman" panose="02020603050405020304" pitchFamily="18" charset="0"/>
              </a:rPr>
              <a:t>认证</a:t>
            </a:r>
          </a:p>
        </p:txBody>
      </p:sp>
      <p:sp>
        <p:nvSpPr>
          <p:cNvPr id="491526" name="Rectangle 6">
            <a:extLst>
              <a:ext uri="{FF2B5EF4-FFF2-40B4-BE49-F238E27FC236}">
                <a16:creationId xmlns:a16="http://schemas.microsoft.com/office/drawing/2014/main" id="{3587C14D-2AA6-4BAD-AC0E-CA5F38F39A88}"/>
              </a:ext>
            </a:extLst>
          </p:cNvPr>
          <p:cNvSpPr>
            <a:spLocks noChangeArrowheads="1"/>
          </p:cNvSpPr>
          <p:nvPr/>
        </p:nvSpPr>
        <p:spPr bwMode="auto">
          <a:xfrm>
            <a:off x="1211264" y="2239964"/>
            <a:ext cx="2257425" cy="2930525"/>
          </a:xfrm>
          <a:prstGeom prst="rect">
            <a:avLst/>
          </a:prstGeom>
          <a:solidFill>
            <a:srgbClr val="FFFF99"/>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1527" name="Rectangle 7">
            <a:extLst>
              <a:ext uri="{FF2B5EF4-FFF2-40B4-BE49-F238E27FC236}">
                <a16:creationId xmlns:a16="http://schemas.microsoft.com/office/drawing/2014/main" id="{6A77133F-0785-40CB-A17B-28CD30207F37}"/>
              </a:ext>
            </a:extLst>
          </p:cNvPr>
          <p:cNvSpPr>
            <a:spLocks noChangeArrowheads="1"/>
          </p:cNvSpPr>
          <p:nvPr/>
        </p:nvSpPr>
        <p:spPr bwMode="auto">
          <a:xfrm>
            <a:off x="6683376" y="2182814"/>
            <a:ext cx="2257425" cy="2987675"/>
          </a:xfrm>
          <a:prstGeom prst="rect">
            <a:avLst/>
          </a:prstGeom>
          <a:solidFill>
            <a:srgbClr val="99CCFF"/>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1528" name="Rectangle 8">
            <a:extLst>
              <a:ext uri="{FF2B5EF4-FFF2-40B4-BE49-F238E27FC236}">
                <a16:creationId xmlns:a16="http://schemas.microsoft.com/office/drawing/2014/main" id="{C2DF88A5-0C46-466F-8F8F-8BD2E93AC36C}"/>
              </a:ext>
            </a:extLst>
          </p:cNvPr>
          <p:cNvSpPr>
            <a:spLocks noChangeArrowheads="1"/>
          </p:cNvSpPr>
          <p:nvPr/>
        </p:nvSpPr>
        <p:spPr bwMode="auto">
          <a:xfrm>
            <a:off x="1403350" y="2278064"/>
            <a:ext cx="18859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1800"/>
              </a:lnSpc>
            </a:pPr>
            <a:r>
              <a:rPr lang="en-US" altLang="zh-CN" b="1" i="1">
                <a:solidFill>
                  <a:srgbClr val="000000"/>
                </a:solidFill>
                <a:latin typeface="Times New Roman" panose="02020603050405020304" pitchFamily="18" charset="0"/>
                <a:cs typeface="Times New Roman" panose="02020603050405020304" pitchFamily="18" charset="0"/>
              </a:rPr>
              <a:t>Client</a:t>
            </a:r>
          </a:p>
        </p:txBody>
      </p:sp>
      <p:sp>
        <p:nvSpPr>
          <p:cNvPr id="491529" name="Rectangle 9">
            <a:extLst>
              <a:ext uri="{FF2B5EF4-FFF2-40B4-BE49-F238E27FC236}">
                <a16:creationId xmlns:a16="http://schemas.microsoft.com/office/drawing/2014/main" id="{F0DA5959-8AEE-4752-8FAD-EBAD4D9D1CF1}"/>
              </a:ext>
            </a:extLst>
          </p:cNvPr>
          <p:cNvSpPr>
            <a:spLocks noChangeArrowheads="1"/>
          </p:cNvSpPr>
          <p:nvPr/>
        </p:nvSpPr>
        <p:spPr bwMode="auto">
          <a:xfrm>
            <a:off x="6675439" y="2233614"/>
            <a:ext cx="23145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1800"/>
              </a:lnSpc>
            </a:pPr>
            <a:r>
              <a:rPr lang="en-US" altLang="zh-CN" b="1" i="1">
                <a:solidFill>
                  <a:srgbClr val="000000"/>
                </a:solidFill>
                <a:latin typeface="Times New Roman" panose="02020603050405020304" pitchFamily="18" charset="0"/>
                <a:cs typeface="Times New Roman" panose="02020603050405020304" pitchFamily="18" charset="0"/>
              </a:rPr>
              <a:t>Server</a:t>
            </a:r>
          </a:p>
        </p:txBody>
      </p:sp>
      <p:sp>
        <p:nvSpPr>
          <p:cNvPr id="491530" name="Rectangle 10">
            <a:extLst>
              <a:ext uri="{FF2B5EF4-FFF2-40B4-BE49-F238E27FC236}">
                <a16:creationId xmlns:a16="http://schemas.microsoft.com/office/drawing/2014/main" id="{BC75F520-E965-4BC9-AE1C-169B8DA318C9}"/>
              </a:ext>
            </a:extLst>
          </p:cNvPr>
          <p:cNvSpPr>
            <a:spLocks noChangeArrowheads="1"/>
          </p:cNvSpPr>
          <p:nvPr/>
        </p:nvSpPr>
        <p:spPr bwMode="auto">
          <a:xfrm>
            <a:off x="1312864" y="4478339"/>
            <a:ext cx="2257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Hostname: RA</a:t>
            </a:r>
          </a:p>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Password: 123 </a:t>
            </a:r>
          </a:p>
        </p:txBody>
      </p:sp>
      <p:sp>
        <p:nvSpPr>
          <p:cNvPr id="491531" name="Rectangle 11">
            <a:extLst>
              <a:ext uri="{FF2B5EF4-FFF2-40B4-BE49-F238E27FC236}">
                <a16:creationId xmlns:a16="http://schemas.microsoft.com/office/drawing/2014/main" id="{D519315E-9409-4748-B5AC-1A9E9E12F9EE}"/>
              </a:ext>
            </a:extLst>
          </p:cNvPr>
          <p:cNvSpPr>
            <a:spLocks noChangeArrowheads="1"/>
          </p:cNvSpPr>
          <p:nvPr/>
        </p:nvSpPr>
        <p:spPr bwMode="auto">
          <a:xfrm>
            <a:off x="6823076" y="4476751"/>
            <a:ext cx="2257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Hostname: RB</a:t>
            </a:r>
          </a:p>
          <a:p>
            <a:pPr>
              <a:lnSpc>
                <a:spcPts val="1800"/>
              </a:lnSpc>
            </a:pPr>
            <a:r>
              <a:rPr lang="en-US" altLang="zh-CN" sz="1600" b="1">
                <a:solidFill>
                  <a:srgbClr val="000000"/>
                </a:solidFill>
                <a:latin typeface="Times New Roman" panose="02020603050405020304" pitchFamily="18" charset="0"/>
                <a:cs typeface="Times New Roman" panose="02020603050405020304" pitchFamily="18" charset="0"/>
              </a:rPr>
              <a:t>Password: 123 </a:t>
            </a:r>
          </a:p>
        </p:txBody>
      </p:sp>
      <p:grpSp>
        <p:nvGrpSpPr>
          <p:cNvPr id="491532" name="Group 12">
            <a:extLst>
              <a:ext uri="{FF2B5EF4-FFF2-40B4-BE49-F238E27FC236}">
                <a16:creationId xmlns:a16="http://schemas.microsoft.com/office/drawing/2014/main" id="{A0C9BCA6-CD1F-4FA7-AB4D-F33DF179FD6B}"/>
              </a:ext>
            </a:extLst>
          </p:cNvPr>
          <p:cNvGrpSpPr>
            <a:grpSpLocks/>
          </p:cNvGrpSpPr>
          <p:nvPr/>
        </p:nvGrpSpPr>
        <p:grpSpPr bwMode="auto">
          <a:xfrm>
            <a:off x="3675064" y="2071689"/>
            <a:ext cx="2657475" cy="536575"/>
            <a:chOff x="2010" y="890"/>
            <a:chExt cx="1674" cy="338"/>
          </a:xfrm>
        </p:grpSpPr>
        <p:sp>
          <p:nvSpPr>
            <p:cNvPr id="491533" name="Rectangle 13">
              <a:extLst>
                <a:ext uri="{FF2B5EF4-FFF2-40B4-BE49-F238E27FC236}">
                  <a16:creationId xmlns:a16="http://schemas.microsoft.com/office/drawing/2014/main" id="{40549088-EF2F-40AF-8252-A6E624FFC7F0}"/>
                </a:ext>
              </a:extLst>
            </p:cNvPr>
            <p:cNvSpPr>
              <a:spLocks noChangeArrowheads="1"/>
            </p:cNvSpPr>
            <p:nvPr/>
          </p:nvSpPr>
          <p:spPr bwMode="auto">
            <a:xfrm>
              <a:off x="2385" y="890"/>
              <a:ext cx="1025" cy="25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b="1" i="1">
                  <a:solidFill>
                    <a:srgbClr val="000000"/>
                  </a:solidFill>
                  <a:latin typeface="Times New Roman" panose="02020603050405020304" pitchFamily="18" charset="0"/>
                  <a:cs typeface="Times New Roman" panose="02020603050405020304" pitchFamily="18" charset="0"/>
                </a:rPr>
                <a:t>Challenge</a:t>
              </a:r>
            </a:p>
          </p:txBody>
        </p:sp>
        <p:sp>
          <p:nvSpPr>
            <p:cNvPr id="491534" name="Line 14">
              <a:extLst>
                <a:ext uri="{FF2B5EF4-FFF2-40B4-BE49-F238E27FC236}">
                  <a16:creationId xmlns:a16="http://schemas.microsoft.com/office/drawing/2014/main" id="{0E0B10FF-635F-4A20-A9DB-CA0C3E954457}"/>
                </a:ext>
              </a:extLst>
            </p:cNvPr>
            <p:cNvSpPr>
              <a:spLocks noChangeShapeType="1"/>
            </p:cNvSpPr>
            <p:nvPr/>
          </p:nvSpPr>
          <p:spPr bwMode="auto">
            <a:xfrm flipH="1">
              <a:off x="2010" y="1228"/>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491535" name="Group 15">
            <a:extLst>
              <a:ext uri="{FF2B5EF4-FFF2-40B4-BE49-F238E27FC236}">
                <a16:creationId xmlns:a16="http://schemas.microsoft.com/office/drawing/2014/main" id="{E34CB4E3-B0C4-4E3B-9337-7D8BBB77E0E2}"/>
              </a:ext>
            </a:extLst>
          </p:cNvPr>
          <p:cNvGrpSpPr>
            <a:grpSpLocks/>
          </p:cNvGrpSpPr>
          <p:nvPr/>
        </p:nvGrpSpPr>
        <p:grpSpPr bwMode="auto">
          <a:xfrm>
            <a:off x="3689351" y="3657601"/>
            <a:ext cx="2657475" cy="536575"/>
            <a:chOff x="2019" y="1889"/>
            <a:chExt cx="1674" cy="338"/>
          </a:xfrm>
        </p:grpSpPr>
        <p:sp>
          <p:nvSpPr>
            <p:cNvPr id="491536" name="Rectangle 16">
              <a:extLst>
                <a:ext uri="{FF2B5EF4-FFF2-40B4-BE49-F238E27FC236}">
                  <a16:creationId xmlns:a16="http://schemas.microsoft.com/office/drawing/2014/main" id="{B5081F05-CF99-4F06-AFF2-CF008F5E0201}"/>
                </a:ext>
              </a:extLst>
            </p:cNvPr>
            <p:cNvSpPr>
              <a:spLocks noChangeArrowheads="1"/>
            </p:cNvSpPr>
            <p:nvPr/>
          </p:nvSpPr>
          <p:spPr bwMode="auto">
            <a:xfrm>
              <a:off x="2313" y="1889"/>
              <a:ext cx="1277" cy="25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b="1" i="1">
                  <a:solidFill>
                    <a:srgbClr val="000000"/>
                  </a:solidFill>
                  <a:latin typeface="Times New Roman" panose="02020603050405020304" pitchFamily="18" charset="0"/>
                  <a:cs typeface="Times New Roman" panose="02020603050405020304" pitchFamily="18" charset="0"/>
                </a:rPr>
                <a:t>Success</a:t>
              </a:r>
            </a:p>
          </p:txBody>
        </p:sp>
        <p:sp>
          <p:nvSpPr>
            <p:cNvPr id="491537" name="Line 17">
              <a:extLst>
                <a:ext uri="{FF2B5EF4-FFF2-40B4-BE49-F238E27FC236}">
                  <a16:creationId xmlns:a16="http://schemas.microsoft.com/office/drawing/2014/main" id="{709AC9B1-DF9B-457E-BC02-7D95EAE448D4}"/>
                </a:ext>
              </a:extLst>
            </p:cNvPr>
            <p:cNvSpPr>
              <a:spLocks noChangeShapeType="1"/>
            </p:cNvSpPr>
            <p:nvPr/>
          </p:nvSpPr>
          <p:spPr bwMode="auto">
            <a:xfrm flipH="1">
              <a:off x="2019" y="2227"/>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491538" name="Group 18">
            <a:extLst>
              <a:ext uri="{FF2B5EF4-FFF2-40B4-BE49-F238E27FC236}">
                <a16:creationId xmlns:a16="http://schemas.microsoft.com/office/drawing/2014/main" id="{AF9E0798-797D-4FEE-8852-957C10CE466C}"/>
              </a:ext>
            </a:extLst>
          </p:cNvPr>
          <p:cNvGrpSpPr>
            <a:grpSpLocks/>
          </p:cNvGrpSpPr>
          <p:nvPr/>
        </p:nvGrpSpPr>
        <p:grpSpPr bwMode="auto">
          <a:xfrm>
            <a:off x="3725864" y="4413251"/>
            <a:ext cx="2657475" cy="536575"/>
            <a:chOff x="2042" y="2365"/>
            <a:chExt cx="1674" cy="338"/>
          </a:xfrm>
        </p:grpSpPr>
        <p:sp>
          <p:nvSpPr>
            <p:cNvPr id="491539" name="Rectangle 19">
              <a:extLst>
                <a:ext uri="{FF2B5EF4-FFF2-40B4-BE49-F238E27FC236}">
                  <a16:creationId xmlns:a16="http://schemas.microsoft.com/office/drawing/2014/main" id="{AEF9B40F-93F3-48D1-AF64-7B635C4F632A}"/>
                </a:ext>
              </a:extLst>
            </p:cNvPr>
            <p:cNvSpPr>
              <a:spLocks noChangeArrowheads="1"/>
            </p:cNvSpPr>
            <p:nvPr/>
          </p:nvSpPr>
          <p:spPr bwMode="auto">
            <a:xfrm>
              <a:off x="2336" y="2365"/>
              <a:ext cx="1277" cy="25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b="1" i="1">
                  <a:solidFill>
                    <a:srgbClr val="000000"/>
                  </a:solidFill>
                  <a:latin typeface="Times New Roman" panose="02020603050405020304" pitchFamily="18" charset="0"/>
                  <a:cs typeface="Times New Roman" panose="02020603050405020304" pitchFamily="18" charset="0"/>
                </a:rPr>
                <a:t>Failure</a:t>
              </a:r>
            </a:p>
          </p:txBody>
        </p:sp>
        <p:sp>
          <p:nvSpPr>
            <p:cNvPr id="491540" name="Line 20">
              <a:extLst>
                <a:ext uri="{FF2B5EF4-FFF2-40B4-BE49-F238E27FC236}">
                  <a16:creationId xmlns:a16="http://schemas.microsoft.com/office/drawing/2014/main" id="{4AE4684A-695D-4F18-A1A6-AF21A2E9EE32}"/>
                </a:ext>
              </a:extLst>
            </p:cNvPr>
            <p:cNvSpPr>
              <a:spLocks noChangeShapeType="1"/>
            </p:cNvSpPr>
            <p:nvPr/>
          </p:nvSpPr>
          <p:spPr bwMode="auto">
            <a:xfrm flipH="1">
              <a:off x="2042" y="2703"/>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491541" name="Rectangle 21">
            <a:extLst>
              <a:ext uri="{FF2B5EF4-FFF2-40B4-BE49-F238E27FC236}">
                <a16:creationId xmlns:a16="http://schemas.microsoft.com/office/drawing/2014/main" id="{9BFB2B80-89F4-463C-AEC8-B9CBF60BA4DD}"/>
              </a:ext>
            </a:extLst>
          </p:cNvPr>
          <p:cNvSpPr>
            <a:spLocks noChangeArrowheads="1"/>
          </p:cNvSpPr>
          <p:nvPr/>
        </p:nvSpPr>
        <p:spPr bwMode="auto">
          <a:xfrm>
            <a:off x="7472363" y="3846513"/>
            <a:ext cx="60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00"/>
                </a:solidFill>
                <a:latin typeface="Times New Roman" panose="02020603050405020304" pitchFamily="18" charset="0"/>
                <a:cs typeface="Times New Roman" panose="02020603050405020304" pitchFamily="18" charset="0"/>
              </a:rPr>
              <a:t>RB</a:t>
            </a:r>
          </a:p>
        </p:txBody>
      </p:sp>
      <p:sp>
        <p:nvSpPr>
          <p:cNvPr id="491542" name="Rectangle 22">
            <a:extLst>
              <a:ext uri="{FF2B5EF4-FFF2-40B4-BE49-F238E27FC236}">
                <a16:creationId xmlns:a16="http://schemas.microsoft.com/office/drawing/2014/main" id="{CD3D1403-037E-4F70-B563-B66A457A052C}"/>
              </a:ext>
            </a:extLst>
          </p:cNvPr>
          <p:cNvSpPr>
            <a:spLocks noChangeArrowheads="1"/>
          </p:cNvSpPr>
          <p:nvPr/>
        </p:nvSpPr>
        <p:spPr bwMode="auto">
          <a:xfrm>
            <a:off x="1982789" y="3943350"/>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00"/>
                </a:solidFill>
                <a:latin typeface="Times New Roman" panose="02020603050405020304" pitchFamily="18" charset="0"/>
                <a:cs typeface="Times New Roman" panose="02020603050405020304" pitchFamily="18" charset="0"/>
              </a:rPr>
              <a:t>RA</a:t>
            </a:r>
          </a:p>
        </p:txBody>
      </p:sp>
      <p:pic>
        <p:nvPicPr>
          <p:cNvPr id="491543" name="Picture 23" descr="Router">
            <a:extLst>
              <a:ext uri="{FF2B5EF4-FFF2-40B4-BE49-F238E27FC236}">
                <a16:creationId xmlns:a16="http://schemas.microsoft.com/office/drawing/2014/main" id="{06D670D7-27B2-4551-82B1-F4A2689613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1" y="3182939"/>
            <a:ext cx="1439863" cy="833437"/>
          </a:xfrm>
          <a:prstGeom prst="rect">
            <a:avLst/>
          </a:prstGeom>
          <a:noFill/>
          <a:extLst>
            <a:ext uri="{909E8E84-426E-40DD-AFC4-6F175D3DCCD1}">
              <a14:hiddenFill xmlns:a14="http://schemas.microsoft.com/office/drawing/2010/main">
                <a:solidFill>
                  <a:srgbClr val="FFFFFF"/>
                </a:solidFill>
              </a14:hiddenFill>
            </a:ext>
          </a:extLst>
        </p:spPr>
      </p:pic>
      <p:pic>
        <p:nvPicPr>
          <p:cNvPr id="491544" name="Picture 24" descr="Router">
            <a:extLst>
              <a:ext uri="{FF2B5EF4-FFF2-40B4-BE49-F238E27FC236}">
                <a16:creationId xmlns:a16="http://schemas.microsoft.com/office/drawing/2014/main" id="{48E4FC4B-4DEF-4201-9F39-E5588FA21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2313" y="3109914"/>
            <a:ext cx="1439862" cy="833437"/>
          </a:xfrm>
          <a:prstGeom prst="rect">
            <a:avLst/>
          </a:prstGeom>
          <a:noFill/>
          <a:extLst>
            <a:ext uri="{909E8E84-426E-40DD-AFC4-6F175D3DCCD1}">
              <a14:hiddenFill xmlns:a14="http://schemas.microsoft.com/office/drawing/2010/main">
                <a:solidFill>
                  <a:srgbClr val="FFFFFF"/>
                </a:solidFill>
              </a14:hiddenFill>
            </a:ext>
          </a:extLst>
        </p:spPr>
      </p:pic>
      <p:sp>
        <p:nvSpPr>
          <p:cNvPr id="491545" name="Rectangle 25">
            <a:extLst>
              <a:ext uri="{FF2B5EF4-FFF2-40B4-BE49-F238E27FC236}">
                <a16:creationId xmlns:a16="http://schemas.microsoft.com/office/drawing/2014/main" id="{996E32E1-C4A3-4A3C-AD5C-B6993F81B3BA}"/>
              </a:ext>
            </a:extLst>
          </p:cNvPr>
          <p:cNvSpPr>
            <a:spLocks noChangeArrowheads="1"/>
          </p:cNvSpPr>
          <p:nvPr/>
        </p:nvSpPr>
        <p:spPr bwMode="auto">
          <a:xfrm>
            <a:off x="4160839" y="2062164"/>
            <a:ext cx="1893887" cy="390525"/>
          </a:xfrm>
          <a:prstGeom prst="rect">
            <a:avLst/>
          </a:prstGeom>
          <a:gradFill rotWithShape="1">
            <a:gsLst>
              <a:gs pos="0">
                <a:schemeClr val="folHlink">
                  <a:gamma/>
                  <a:shade val="46275"/>
                  <a:invGamma/>
                </a:schemeClr>
              </a:gs>
              <a:gs pos="50000">
                <a:schemeClr val="folHlink">
                  <a:alpha val="49001"/>
                </a:schemeClr>
              </a:gs>
              <a:gs pos="100000">
                <a:schemeClr val="folHlink">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sz="18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RB+</a:t>
            </a:r>
            <a:r>
              <a:rPr lang="zh-CN" altLang="en-US" sz="18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挑战报文</a:t>
            </a:r>
          </a:p>
        </p:txBody>
      </p:sp>
      <p:grpSp>
        <p:nvGrpSpPr>
          <p:cNvPr id="491546" name="Group 26">
            <a:extLst>
              <a:ext uri="{FF2B5EF4-FFF2-40B4-BE49-F238E27FC236}">
                <a16:creationId xmlns:a16="http://schemas.microsoft.com/office/drawing/2014/main" id="{46F8E201-2115-450A-A9D7-43DACAB48EC4}"/>
              </a:ext>
            </a:extLst>
          </p:cNvPr>
          <p:cNvGrpSpPr>
            <a:grpSpLocks/>
          </p:cNvGrpSpPr>
          <p:nvPr/>
        </p:nvGrpSpPr>
        <p:grpSpPr bwMode="auto">
          <a:xfrm>
            <a:off x="3746501" y="2863850"/>
            <a:ext cx="2657475" cy="515938"/>
            <a:chOff x="2055" y="1389"/>
            <a:chExt cx="1674" cy="325"/>
          </a:xfrm>
        </p:grpSpPr>
        <p:sp>
          <p:nvSpPr>
            <p:cNvPr id="491547" name="Line 27">
              <a:extLst>
                <a:ext uri="{FF2B5EF4-FFF2-40B4-BE49-F238E27FC236}">
                  <a16:creationId xmlns:a16="http://schemas.microsoft.com/office/drawing/2014/main" id="{7617D3CD-4A3C-42BD-9E05-3482454C7B34}"/>
                </a:ext>
              </a:extLst>
            </p:cNvPr>
            <p:cNvSpPr>
              <a:spLocks noChangeShapeType="1"/>
            </p:cNvSpPr>
            <p:nvPr/>
          </p:nvSpPr>
          <p:spPr bwMode="auto">
            <a:xfrm>
              <a:off x="2055" y="1714"/>
              <a:ext cx="1674" cy="0"/>
            </a:xfrm>
            <a:prstGeom prst="line">
              <a:avLst/>
            </a:prstGeom>
            <a:noFill/>
            <a:ln w="50800">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1548" name="Rectangle 28">
              <a:extLst>
                <a:ext uri="{FF2B5EF4-FFF2-40B4-BE49-F238E27FC236}">
                  <a16:creationId xmlns:a16="http://schemas.microsoft.com/office/drawing/2014/main" id="{F0E0F866-2DCD-439E-9921-C99E829DD0F9}"/>
                </a:ext>
              </a:extLst>
            </p:cNvPr>
            <p:cNvSpPr>
              <a:spLocks noChangeArrowheads="1"/>
            </p:cNvSpPr>
            <p:nvPr/>
          </p:nvSpPr>
          <p:spPr bwMode="auto">
            <a:xfrm>
              <a:off x="2200" y="1389"/>
              <a:ext cx="1315" cy="272"/>
            </a:xfrm>
            <a:prstGeom prst="rect">
              <a:avLst/>
            </a:prstGeom>
            <a:solidFill>
              <a:srgbClr val="CCFFCC"/>
            </a:soli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b="1">
                  <a:effectLst>
                    <a:outerShdw blurRad="38100" dist="38100" dir="2700000" algn="tl">
                      <a:srgbClr val="FFFFFF"/>
                    </a:outerShdw>
                  </a:effectLst>
                  <a:latin typeface="Times New Roman" panose="02020603050405020304" pitchFamily="18" charset="0"/>
                  <a:cs typeface="Times New Roman" panose="02020603050405020304" pitchFamily="18" charset="0"/>
                </a:rPr>
                <a:t>Response</a:t>
              </a:r>
            </a:p>
          </p:txBody>
        </p:sp>
      </p:grpSp>
      <p:sp>
        <p:nvSpPr>
          <p:cNvPr id="491549" name="Rectangle 29">
            <a:extLst>
              <a:ext uri="{FF2B5EF4-FFF2-40B4-BE49-F238E27FC236}">
                <a16:creationId xmlns:a16="http://schemas.microsoft.com/office/drawing/2014/main" id="{04018273-28CD-4CA2-B6F1-F27ADD3CCD32}"/>
              </a:ext>
            </a:extLst>
          </p:cNvPr>
          <p:cNvSpPr>
            <a:spLocks noChangeArrowheads="1"/>
          </p:cNvSpPr>
          <p:nvPr/>
        </p:nvSpPr>
        <p:spPr bwMode="auto">
          <a:xfrm>
            <a:off x="3873500" y="2863850"/>
            <a:ext cx="2560638" cy="431800"/>
          </a:xfrm>
          <a:prstGeom prst="rect">
            <a:avLst/>
          </a:prstGeom>
          <a:gradFill rotWithShape="1">
            <a:gsLst>
              <a:gs pos="0">
                <a:schemeClr val="accent1">
                  <a:gamma/>
                  <a:shade val="46275"/>
                  <a:invGamma/>
                </a:schemeClr>
              </a:gs>
              <a:gs pos="50000">
                <a:schemeClr val="accent1">
                  <a:alpha val="70000"/>
                </a:schemeClr>
              </a:gs>
              <a:gs pos="100000">
                <a:schemeClr val="accent1">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en-US" altLang="zh-CN" sz="18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RA+</a:t>
            </a:r>
            <a:r>
              <a:rPr lang="zh-CN" altLang="en-US" sz="1800"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加密后的密码</a:t>
            </a:r>
          </a:p>
        </p:txBody>
      </p:sp>
      <p:sp>
        <p:nvSpPr>
          <p:cNvPr id="491550" name="Rectangle 30">
            <a:extLst>
              <a:ext uri="{FF2B5EF4-FFF2-40B4-BE49-F238E27FC236}">
                <a16:creationId xmlns:a16="http://schemas.microsoft.com/office/drawing/2014/main" id="{ACF4B0D0-4EE5-4DAF-8373-C02884448839}"/>
              </a:ext>
            </a:extLst>
          </p:cNvPr>
          <p:cNvSpPr>
            <a:spLocks noChangeArrowheads="1"/>
          </p:cNvSpPr>
          <p:nvPr/>
        </p:nvSpPr>
        <p:spPr bwMode="auto">
          <a:xfrm>
            <a:off x="4016376" y="3646488"/>
            <a:ext cx="2200275" cy="400050"/>
          </a:xfrm>
          <a:prstGeom prst="rect">
            <a:avLst/>
          </a:prstGeom>
          <a:gradFill rotWithShape="1">
            <a:gsLst>
              <a:gs pos="0">
                <a:schemeClr val="folHlink">
                  <a:gamma/>
                  <a:shade val="46275"/>
                  <a:invGamma/>
                </a:schemeClr>
              </a:gs>
              <a:gs pos="50000">
                <a:schemeClr val="folHlink">
                  <a:alpha val="49001"/>
                </a:schemeClr>
              </a:gs>
              <a:gs pos="100000">
                <a:schemeClr val="folHlink">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zh-CN" altLang="en-US"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验证成功</a:t>
            </a:r>
          </a:p>
        </p:txBody>
      </p:sp>
      <p:sp>
        <p:nvSpPr>
          <p:cNvPr id="491551" name="Rectangle 31">
            <a:extLst>
              <a:ext uri="{FF2B5EF4-FFF2-40B4-BE49-F238E27FC236}">
                <a16:creationId xmlns:a16="http://schemas.microsoft.com/office/drawing/2014/main" id="{A2807996-A34E-440C-917B-6AD4C1CA014E}"/>
              </a:ext>
            </a:extLst>
          </p:cNvPr>
          <p:cNvSpPr>
            <a:spLocks noChangeArrowheads="1"/>
          </p:cNvSpPr>
          <p:nvPr/>
        </p:nvSpPr>
        <p:spPr bwMode="auto">
          <a:xfrm>
            <a:off x="4016376" y="4365625"/>
            <a:ext cx="2278063" cy="433388"/>
          </a:xfrm>
          <a:prstGeom prst="rect">
            <a:avLst/>
          </a:prstGeom>
          <a:gradFill rotWithShape="1">
            <a:gsLst>
              <a:gs pos="0">
                <a:schemeClr val="folHlink">
                  <a:gamma/>
                  <a:shade val="46275"/>
                  <a:invGamma/>
                </a:schemeClr>
              </a:gs>
              <a:gs pos="50000">
                <a:schemeClr val="folHlink">
                  <a:alpha val="49001"/>
                </a:schemeClr>
              </a:gs>
              <a:gs pos="100000">
                <a:schemeClr val="folHlink">
                  <a:gamma/>
                  <a:shade val="46275"/>
                  <a:invGamma/>
                </a:schemeClr>
              </a:gs>
            </a:gsLst>
            <a:lin ang="5400000" scaled="1"/>
          </a:gradFill>
          <a:ln w="12700">
            <a:solidFill>
              <a:srgbClr val="000000"/>
            </a:solidFill>
            <a:miter lim="800000"/>
            <a:headEnd/>
            <a:tailEnd/>
          </a:ln>
          <a:effectLst>
            <a:outerShdw dist="35921" dir="2700000" algn="ctr" rotWithShape="0">
              <a:schemeClr val="bg2"/>
            </a:outerShdw>
          </a:effectLst>
        </p:spPr>
        <p:txBody>
          <a:bodyPr wrap="none" lIns="21428" tIns="30359" rIns="21428" bIns="30359"/>
          <a:lstStyle>
            <a:lvl1pPr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1pPr>
            <a:lvl2pPr marL="5143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2pPr>
            <a:lvl3pPr marL="10287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3pPr>
            <a:lvl4pPr marL="154305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4pPr>
            <a:lvl5pPr marL="2057400" algn="l" defTabSz="1028700" eaLnBrk="0" hangingPunct="0">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5pPr>
            <a:lvl6pPr marL="25146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6pPr>
            <a:lvl7pPr marL="29718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7pPr>
            <a:lvl8pPr marL="34290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8pPr>
            <a:lvl9pPr marL="3886200" defTabSz="1028700" eaLnBrk="0" fontAlgn="base" hangingPunct="0">
              <a:spcBef>
                <a:spcPct val="0"/>
              </a:spcBef>
              <a:spcAft>
                <a:spcPct val="0"/>
              </a:spcAft>
              <a:tabLst>
                <a:tab pos="514350" algn="l"/>
                <a:tab pos="1028700" algn="l"/>
                <a:tab pos="1543050" algn="l"/>
              </a:tabLst>
              <a:defRPr sz="2000">
                <a:solidFill>
                  <a:schemeClr val="tx1"/>
                </a:solidFill>
                <a:latin typeface="Tahoma" panose="020B0604030504040204" pitchFamily="34" charset="0"/>
                <a:ea typeface="宋体" panose="02010600030101010101" pitchFamily="2" charset="-122"/>
              </a:defRPr>
            </a:lvl9pPr>
          </a:lstStyle>
          <a:p>
            <a:pPr algn="ctr">
              <a:lnSpc>
                <a:spcPts val="2138"/>
              </a:lnSpc>
            </a:pPr>
            <a:r>
              <a:rPr lang="zh-CN" altLang="en-US" b="1">
                <a:solidFill>
                  <a:schemeClr val="bg1"/>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验证失败</a:t>
            </a:r>
          </a:p>
        </p:txBody>
      </p:sp>
    </p:spTree>
    <p:extLst>
      <p:ext uri="{BB962C8B-B14F-4D97-AF65-F5344CB8AC3E}">
        <p14:creationId xmlns:p14="http://schemas.microsoft.com/office/powerpoint/2010/main" val="1622401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91532"/>
                                        </p:tgtEl>
                                        <p:attrNameLst>
                                          <p:attrName>style.visibility</p:attrName>
                                        </p:attrNameLst>
                                      </p:cBhvr>
                                      <p:to>
                                        <p:strVal val="visible"/>
                                      </p:to>
                                    </p:set>
                                    <p:animEffect transition="in" filter="wipe(right)">
                                      <p:cBhvr>
                                        <p:cTn id="7" dur="2000"/>
                                        <p:tgtEl>
                                          <p:spTgt spid="491532"/>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91545"/>
                                        </p:tgtEl>
                                        <p:attrNameLst>
                                          <p:attrName>style.visibility</p:attrName>
                                        </p:attrNameLst>
                                      </p:cBhvr>
                                      <p:to>
                                        <p:strVal val="visible"/>
                                      </p:to>
                                    </p:set>
                                    <p:animEffect transition="in" filter="fade">
                                      <p:cBhvr>
                                        <p:cTn id="11" dur="2000"/>
                                        <p:tgtEl>
                                          <p:spTgt spid="4915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91546"/>
                                        </p:tgtEl>
                                        <p:attrNameLst>
                                          <p:attrName>style.visibility</p:attrName>
                                        </p:attrNameLst>
                                      </p:cBhvr>
                                      <p:to>
                                        <p:strVal val="visible"/>
                                      </p:to>
                                    </p:set>
                                    <p:animEffect transition="in" filter="wipe(left)">
                                      <p:cBhvr>
                                        <p:cTn id="16" dur="2000"/>
                                        <p:tgtEl>
                                          <p:spTgt spid="491546"/>
                                        </p:tgtEl>
                                      </p:cBhvr>
                                    </p:animEffect>
                                  </p:childTnLst>
                                </p:cTn>
                              </p:par>
                            </p:childTnLst>
                          </p:cTn>
                        </p:par>
                        <p:par>
                          <p:cTn id="17" fill="hold" nodeType="afterGroup">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91549"/>
                                        </p:tgtEl>
                                        <p:attrNameLst>
                                          <p:attrName>style.visibility</p:attrName>
                                        </p:attrNameLst>
                                      </p:cBhvr>
                                      <p:to>
                                        <p:strVal val="visible"/>
                                      </p:to>
                                    </p:set>
                                    <p:animEffect transition="in" filter="fade">
                                      <p:cBhvr>
                                        <p:cTn id="20" dur="2000"/>
                                        <p:tgtEl>
                                          <p:spTgt spid="4915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491535"/>
                                        </p:tgtEl>
                                        <p:attrNameLst>
                                          <p:attrName>style.visibility</p:attrName>
                                        </p:attrNameLst>
                                      </p:cBhvr>
                                      <p:to>
                                        <p:strVal val="visible"/>
                                      </p:to>
                                    </p:set>
                                    <p:animEffect transition="in" filter="wipe(right)">
                                      <p:cBhvr>
                                        <p:cTn id="25" dur="2000"/>
                                        <p:tgtEl>
                                          <p:spTgt spid="491535"/>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91550"/>
                                        </p:tgtEl>
                                        <p:attrNameLst>
                                          <p:attrName>style.visibility</p:attrName>
                                        </p:attrNameLst>
                                      </p:cBhvr>
                                      <p:to>
                                        <p:strVal val="visible"/>
                                      </p:to>
                                    </p:set>
                                    <p:animEffect transition="in" filter="fade">
                                      <p:cBhvr>
                                        <p:cTn id="29" dur="2000"/>
                                        <p:tgtEl>
                                          <p:spTgt spid="49155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491538"/>
                                        </p:tgtEl>
                                        <p:attrNameLst>
                                          <p:attrName>style.visibility</p:attrName>
                                        </p:attrNameLst>
                                      </p:cBhvr>
                                      <p:to>
                                        <p:strVal val="visible"/>
                                      </p:to>
                                    </p:set>
                                    <p:animEffect transition="in" filter="wipe(right)">
                                      <p:cBhvr>
                                        <p:cTn id="34" dur="2000"/>
                                        <p:tgtEl>
                                          <p:spTgt spid="491538"/>
                                        </p:tgtEl>
                                      </p:cBhvr>
                                    </p:animEffect>
                                  </p:childTnLst>
                                </p:cTn>
                              </p:par>
                            </p:childTnLst>
                          </p:cTn>
                        </p:par>
                        <p:par>
                          <p:cTn id="35" fill="hold" nodeType="afterGroup">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491551"/>
                                        </p:tgtEl>
                                        <p:attrNameLst>
                                          <p:attrName>style.visibility</p:attrName>
                                        </p:attrNameLst>
                                      </p:cBhvr>
                                      <p:to>
                                        <p:strVal val="visible"/>
                                      </p:to>
                                    </p:set>
                                    <p:animEffect transition="in" filter="fade">
                                      <p:cBhvr>
                                        <p:cTn id="38" dur="2000"/>
                                        <p:tgtEl>
                                          <p:spTgt spid="49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5" grpId="0" animBg="1"/>
      <p:bldP spid="491549" grpId="0" animBg="1"/>
      <p:bldP spid="491550" grpId="0" animBg="1"/>
      <p:bldP spid="4915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8" name="Rectangle 4">
            <a:extLst>
              <a:ext uri="{FF2B5EF4-FFF2-40B4-BE49-F238E27FC236}">
                <a16:creationId xmlns:a16="http://schemas.microsoft.com/office/drawing/2014/main" id="{C5DD1189-AED5-4DD7-B404-50AC6427B5CE}"/>
              </a:ext>
            </a:extLst>
          </p:cNvPr>
          <p:cNvSpPr>
            <a:spLocks noGrp="1" noChangeArrowheads="1"/>
          </p:cNvSpPr>
          <p:nvPr>
            <p:ph type="title"/>
          </p:nvPr>
        </p:nvSpPr>
        <p:spPr bwMode="auto">
          <a:xfrm>
            <a:off x="1784351" y="116632"/>
            <a:ext cx="4105275" cy="777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latin typeface="Times New Roman" panose="02020603050405020304" pitchFamily="18" charset="0"/>
                <a:cs typeface="Times New Roman" panose="02020603050405020304" pitchFamily="18" charset="0"/>
              </a:rPr>
              <a:t>CHAP</a:t>
            </a:r>
            <a:r>
              <a:rPr lang="zh-CN" altLang="en-US" b="1" dirty="0">
                <a:latin typeface="Times New Roman" panose="02020603050405020304" pitchFamily="18" charset="0"/>
                <a:cs typeface="Times New Roman" panose="02020603050405020304" pitchFamily="18" charset="0"/>
              </a:rPr>
              <a:t>认证配置</a:t>
            </a:r>
          </a:p>
        </p:txBody>
      </p:sp>
      <p:sp>
        <p:nvSpPr>
          <p:cNvPr id="492549" name="Rectangle 5">
            <a:extLst>
              <a:ext uri="{FF2B5EF4-FFF2-40B4-BE49-F238E27FC236}">
                <a16:creationId xmlns:a16="http://schemas.microsoft.com/office/drawing/2014/main" id="{39EDECAA-927F-4BD9-BE37-C3D09FBD67A9}"/>
              </a:ext>
            </a:extLst>
          </p:cNvPr>
          <p:cNvSpPr>
            <a:spLocks noGrp="1" noChangeArrowheads="1"/>
          </p:cNvSpPr>
          <p:nvPr>
            <p:ph type="body" idx="1"/>
          </p:nvPr>
        </p:nvSpPr>
        <p:spPr bwMode="auto">
          <a:xfrm>
            <a:off x="1270000" y="1556792"/>
            <a:ext cx="7366000" cy="45259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90000"/>
              </a:lnSpc>
            </a:pPr>
            <a:r>
              <a:rPr lang="zh-CN" altLang="en-US" sz="2400" dirty="0">
                <a:latin typeface="Times New Roman" panose="02020603050405020304" pitchFamily="18" charset="0"/>
                <a:cs typeface="Times New Roman" panose="02020603050405020304" pitchFamily="18" charset="0"/>
              </a:rPr>
              <a:t>客户端（被验证方）</a:t>
            </a:r>
          </a:p>
          <a:p>
            <a:pPr lvl="1">
              <a:lnSpc>
                <a:spcPct val="90000"/>
              </a:lnSpc>
            </a:pPr>
            <a:r>
              <a:rPr lang="en-US" altLang="zh-CN" sz="2400" dirty="0">
                <a:latin typeface="Times New Roman" panose="02020603050405020304" pitchFamily="18" charset="0"/>
                <a:cs typeface="Times New Roman" panose="02020603050405020304" pitchFamily="18" charset="0"/>
              </a:rPr>
              <a:t>RA(config)#username RB password 123</a:t>
            </a:r>
          </a:p>
          <a:p>
            <a:pPr lvl="1">
              <a:lnSpc>
                <a:spcPct val="90000"/>
              </a:lnSpc>
            </a:pPr>
            <a:r>
              <a:rPr lang="en-US" altLang="zh-CN" sz="2400" dirty="0">
                <a:latin typeface="Times New Roman" panose="02020603050405020304" pitchFamily="18" charset="0"/>
                <a:cs typeface="Times New Roman" panose="02020603050405020304" pitchFamily="18" charset="0"/>
              </a:rPr>
              <a:t>RA(config)#interface serial 0</a:t>
            </a:r>
          </a:p>
          <a:p>
            <a:pPr lvl="1">
              <a:lnSpc>
                <a:spcPct val="90000"/>
              </a:lnSpc>
            </a:pPr>
            <a:r>
              <a:rPr lang="en-US" altLang="zh-CN" sz="2400" dirty="0">
                <a:latin typeface="Times New Roman" panose="02020603050405020304" pitchFamily="18" charset="0"/>
                <a:cs typeface="Times New Roman" panose="02020603050405020304" pitchFamily="18" charset="0"/>
              </a:rPr>
              <a:t>RA(config-if)#encapsulation </a:t>
            </a:r>
            <a:r>
              <a:rPr lang="en-US" altLang="zh-CN" sz="2400" dirty="0" err="1">
                <a:latin typeface="Times New Roman" panose="02020603050405020304" pitchFamily="18" charset="0"/>
                <a:cs typeface="Times New Roman" panose="02020603050405020304" pitchFamily="18" charset="0"/>
              </a:rPr>
              <a:t>ppp</a:t>
            </a:r>
            <a:endParaRPr lang="en-US" altLang="zh-CN" sz="2400" dirty="0">
              <a:latin typeface="Times New Roman" panose="02020603050405020304" pitchFamily="18" charset="0"/>
              <a:cs typeface="Times New Roman" panose="02020603050405020304" pitchFamily="18" charset="0"/>
            </a:endParaRPr>
          </a:p>
          <a:p>
            <a:pPr lvl="1">
              <a:lnSpc>
                <a:spcPct val="90000"/>
              </a:lnSpc>
            </a:pPr>
            <a:endParaRPr lang="en-US" altLang="zh-CN" sz="2400" dirty="0">
              <a:latin typeface="Times New Roman" panose="02020603050405020304" pitchFamily="18" charset="0"/>
              <a:cs typeface="Times New Roman" panose="02020603050405020304" pitchFamily="18" charset="0"/>
            </a:endParaRPr>
          </a:p>
          <a:p>
            <a:pPr>
              <a:lnSpc>
                <a:spcPct val="90000"/>
              </a:lnSpc>
            </a:pPr>
            <a:r>
              <a:rPr lang="zh-CN" altLang="en-US" sz="2400" dirty="0">
                <a:latin typeface="Times New Roman" panose="02020603050405020304" pitchFamily="18" charset="0"/>
                <a:cs typeface="Times New Roman" panose="02020603050405020304" pitchFamily="18" charset="0"/>
              </a:rPr>
              <a:t>服务器端（验证方）</a:t>
            </a:r>
          </a:p>
          <a:p>
            <a:pPr lvl="1">
              <a:lnSpc>
                <a:spcPct val="90000"/>
              </a:lnSpc>
            </a:pPr>
            <a:r>
              <a:rPr lang="en-US" altLang="zh-CN" sz="2400" dirty="0">
                <a:latin typeface="Times New Roman" panose="02020603050405020304" pitchFamily="18" charset="0"/>
                <a:cs typeface="Times New Roman" panose="02020603050405020304" pitchFamily="18" charset="0"/>
              </a:rPr>
              <a:t>RB(config)#username RA password 123</a:t>
            </a:r>
          </a:p>
          <a:p>
            <a:pPr lvl="1">
              <a:lnSpc>
                <a:spcPct val="90000"/>
              </a:lnSpc>
            </a:pPr>
            <a:r>
              <a:rPr lang="en-US" altLang="zh-CN" sz="2400" dirty="0">
                <a:latin typeface="Times New Roman" panose="02020603050405020304" pitchFamily="18" charset="0"/>
                <a:cs typeface="Times New Roman" panose="02020603050405020304" pitchFamily="18" charset="0"/>
              </a:rPr>
              <a:t>RB(config)#interface serial 0</a:t>
            </a:r>
          </a:p>
          <a:p>
            <a:pPr lvl="1">
              <a:lnSpc>
                <a:spcPct val="90000"/>
              </a:lnSpc>
            </a:pPr>
            <a:r>
              <a:rPr lang="en-US" altLang="zh-CN" sz="2400" dirty="0">
                <a:latin typeface="Times New Roman" panose="02020603050405020304" pitchFamily="18" charset="0"/>
                <a:cs typeface="Times New Roman" panose="02020603050405020304" pitchFamily="18" charset="0"/>
              </a:rPr>
              <a:t>RB(config-if)#encapsulation </a:t>
            </a:r>
            <a:r>
              <a:rPr lang="en-US" altLang="zh-CN" sz="2400" dirty="0" err="1">
                <a:latin typeface="Times New Roman" panose="02020603050405020304" pitchFamily="18" charset="0"/>
                <a:cs typeface="Times New Roman" panose="02020603050405020304" pitchFamily="18" charset="0"/>
              </a:rPr>
              <a:t>ppp</a:t>
            </a:r>
            <a:endParaRPr lang="en-US" altLang="zh-CN" sz="2400" dirty="0">
              <a:latin typeface="Times New Roman" panose="02020603050405020304" pitchFamily="18" charset="0"/>
              <a:cs typeface="Times New Roman" panose="02020603050405020304" pitchFamily="18" charset="0"/>
            </a:endParaRPr>
          </a:p>
          <a:p>
            <a:pPr lvl="1">
              <a:lnSpc>
                <a:spcPct val="90000"/>
              </a:lnSpc>
            </a:pPr>
            <a:r>
              <a:rPr lang="en-US" altLang="zh-CN" sz="2400" dirty="0">
                <a:latin typeface="Times New Roman" panose="02020603050405020304" pitchFamily="18" charset="0"/>
                <a:cs typeface="Times New Roman" panose="02020603050405020304" pitchFamily="18" charset="0"/>
              </a:rPr>
              <a:t>RB(config-if)#</a:t>
            </a:r>
            <a:r>
              <a:rPr lang="en-US" altLang="zh-CN" sz="2400" dirty="0" err="1">
                <a:latin typeface="Times New Roman" panose="02020603050405020304" pitchFamily="18" charset="0"/>
                <a:cs typeface="Times New Roman" panose="02020603050405020304" pitchFamily="18" charset="0"/>
              </a:rPr>
              <a:t>ppp</a:t>
            </a:r>
            <a:r>
              <a:rPr lang="en-US" altLang="zh-CN" sz="2400" dirty="0">
                <a:latin typeface="Times New Roman" panose="02020603050405020304" pitchFamily="18" charset="0"/>
                <a:cs typeface="Times New Roman" panose="02020603050405020304" pitchFamily="18" charset="0"/>
              </a:rPr>
              <a:t> authentication chap</a:t>
            </a:r>
          </a:p>
          <a:p>
            <a:pPr>
              <a:lnSpc>
                <a:spcPct val="90000"/>
              </a:lnSpc>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2" name="Text Box 4">
            <a:extLst>
              <a:ext uri="{FF2B5EF4-FFF2-40B4-BE49-F238E27FC236}">
                <a16:creationId xmlns:a16="http://schemas.microsoft.com/office/drawing/2014/main" id="{2A189C95-75C4-4842-B317-D62F95FEE546}"/>
              </a:ext>
            </a:extLst>
          </p:cNvPr>
          <p:cNvSpPr txBox="1">
            <a:spLocks noChangeArrowheads="1"/>
          </p:cNvSpPr>
          <p:nvPr/>
        </p:nvSpPr>
        <p:spPr bwMode="auto">
          <a:xfrm>
            <a:off x="3124200" y="5486401"/>
            <a:ext cx="3760788" cy="396875"/>
          </a:xfrm>
          <a:prstGeom prst="rect">
            <a:avLst/>
          </a:prstGeom>
          <a:noFill/>
          <a:ln>
            <a:noFill/>
          </a:ln>
          <a:effectLst/>
          <a:extLst>
            <a:ext uri="{909E8E84-426E-40DD-AFC4-6F175D3DCCD1}">
              <a14:hiddenFill xmlns:a14="http://schemas.microsoft.com/office/drawing/2010/main">
                <a:gradFill rotWithShape="0">
                  <a:gsLst>
                    <a:gs pos="0">
                      <a:schemeClr val="accent1">
                        <a:gamma/>
                        <a:shade val="36078"/>
                        <a:invGamma/>
                      </a:schemeClr>
                    </a:gs>
                    <a:gs pos="50000">
                      <a:schemeClr val="accent1"/>
                    </a:gs>
                    <a:gs pos="100000">
                      <a:schemeClr val="accent1">
                        <a:gamma/>
                        <a:shade val="36078"/>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folHlink"/>
                  </a:outerShdw>
                </a:effectLst>
              </a14:hiddenEffects>
            </a:ext>
          </a:extLst>
        </p:spPr>
        <p:txBody>
          <a:bodyPr wrap="none" anchor="ctr">
            <a:spAutoFit/>
          </a:bodyPr>
          <a:lstStyle/>
          <a:p>
            <a:pPr>
              <a:spcBef>
                <a:spcPct val="50000"/>
              </a:spcBef>
            </a:pPr>
            <a:r>
              <a:rPr kumimoji="1" lang="zh-CN" altLang="en-US" sz="2000" b="1">
                <a:solidFill>
                  <a:srgbClr val="000066"/>
                </a:solidFill>
                <a:latin typeface="Times New Roman" panose="02020603050405020304" pitchFamily="18" charset="0"/>
                <a:cs typeface="Times New Roman" panose="02020603050405020304" pitchFamily="18" charset="0"/>
              </a:rPr>
              <a:t>点对点通信设备均设置了</a:t>
            </a:r>
            <a:r>
              <a:rPr kumimoji="1" lang="en-US" altLang="zh-CN" sz="2000" b="1">
                <a:solidFill>
                  <a:srgbClr val="000066"/>
                </a:solidFill>
                <a:latin typeface="Times New Roman" panose="02020603050405020304" pitchFamily="18" charset="0"/>
                <a:cs typeface="Times New Roman" panose="02020603050405020304" pitchFamily="18" charset="0"/>
              </a:rPr>
              <a:t>IP</a:t>
            </a:r>
            <a:r>
              <a:rPr kumimoji="1" lang="zh-CN" altLang="en-US" sz="2000" b="1">
                <a:solidFill>
                  <a:srgbClr val="000066"/>
                </a:solidFill>
                <a:latin typeface="Times New Roman" panose="02020603050405020304" pitchFamily="18" charset="0"/>
                <a:cs typeface="Times New Roman" panose="02020603050405020304" pitchFamily="18" charset="0"/>
              </a:rPr>
              <a:t>地址</a:t>
            </a:r>
          </a:p>
        </p:txBody>
      </p:sp>
      <p:pic>
        <p:nvPicPr>
          <p:cNvPr id="493573" name="Picture 5" descr="1">
            <a:extLst>
              <a:ext uri="{FF2B5EF4-FFF2-40B4-BE49-F238E27FC236}">
                <a16:creationId xmlns:a16="http://schemas.microsoft.com/office/drawing/2014/main" id="{3597C1CC-EBC7-4207-BC0E-AF473F48C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288" y="3048000"/>
            <a:ext cx="1371600" cy="884238"/>
          </a:xfrm>
          <a:prstGeom prst="rect">
            <a:avLst/>
          </a:prstGeom>
          <a:noFill/>
          <a:extLst>
            <a:ext uri="{909E8E84-426E-40DD-AFC4-6F175D3DCCD1}">
              <a14:hiddenFill xmlns:a14="http://schemas.microsoft.com/office/drawing/2010/main">
                <a:solidFill>
                  <a:srgbClr val="FFFFFF"/>
                </a:solidFill>
              </a14:hiddenFill>
            </a:ext>
          </a:extLst>
        </p:spPr>
      </p:pic>
      <p:sp>
        <p:nvSpPr>
          <p:cNvPr id="493574" name="Text Box 6">
            <a:extLst>
              <a:ext uri="{FF2B5EF4-FFF2-40B4-BE49-F238E27FC236}">
                <a16:creationId xmlns:a16="http://schemas.microsoft.com/office/drawing/2014/main" id="{E4D23976-6270-4D91-911E-39533B936E80}"/>
              </a:ext>
            </a:extLst>
          </p:cNvPr>
          <p:cNvSpPr txBox="1">
            <a:spLocks noChangeArrowheads="1"/>
          </p:cNvSpPr>
          <p:nvPr/>
        </p:nvSpPr>
        <p:spPr bwMode="auto">
          <a:xfrm>
            <a:off x="4357688" y="29718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我知道了</a:t>
            </a:r>
          </a:p>
        </p:txBody>
      </p:sp>
      <p:pic>
        <p:nvPicPr>
          <p:cNvPr id="493575" name="Picture 7" descr="1">
            <a:extLst>
              <a:ext uri="{FF2B5EF4-FFF2-40B4-BE49-F238E27FC236}">
                <a16:creationId xmlns:a16="http://schemas.microsoft.com/office/drawing/2014/main" id="{22717BCB-DB86-47F3-9E67-1AADEF01A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688" y="3048000"/>
            <a:ext cx="1371600" cy="884238"/>
          </a:xfrm>
          <a:prstGeom prst="rect">
            <a:avLst/>
          </a:prstGeom>
          <a:noFill/>
          <a:extLst>
            <a:ext uri="{909E8E84-426E-40DD-AFC4-6F175D3DCCD1}">
              <a14:hiddenFill xmlns:a14="http://schemas.microsoft.com/office/drawing/2010/main">
                <a:solidFill>
                  <a:srgbClr val="FFFFFF"/>
                </a:solidFill>
              </a14:hiddenFill>
            </a:ext>
          </a:extLst>
        </p:spPr>
      </p:pic>
      <p:sp>
        <p:nvSpPr>
          <p:cNvPr id="493576" name="Text Box 8">
            <a:extLst>
              <a:ext uri="{FF2B5EF4-FFF2-40B4-BE49-F238E27FC236}">
                <a16:creationId xmlns:a16="http://schemas.microsoft.com/office/drawing/2014/main" id="{21A40587-EF3D-4BCC-80A9-E9F0B45E55DA}"/>
              </a:ext>
            </a:extLst>
          </p:cNvPr>
          <p:cNvSpPr txBox="1">
            <a:spLocks noChangeArrowheads="1"/>
          </p:cNvSpPr>
          <p:nvPr/>
        </p:nvSpPr>
        <p:spPr bwMode="auto">
          <a:xfrm>
            <a:off x="4344988" y="21336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我的</a:t>
            </a:r>
            <a:r>
              <a:rPr kumimoji="1" lang="en-US" altLang="zh-CN">
                <a:latin typeface="Times New Roman" panose="02020603050405020304" pitchFamily="18" charset="0"/>
                <a:cs typeface="Times New Roman" panose="02020603050405020304" pitchFamily="18" charset="0"/>
              </a:rPr>
              <a:t>IP</a:t>
            </a:r>
            <a:r>
              <a:rPr kumimoji="1" lang="zh-CN" altLang="en-US">
                <a:latin typeface="Times New Roman" panose="02020603050405020304" pitchFamily="18" charset="0"/>
                <a:cs typeface="Times New Roman" panose="02020603050405020304" pitchFamily="18" charset="0"/>
              </a:rPr>
              <a:t>地址是</a:t>
            </a:r>
            <a:r>
              <a:rPr kumimoji="1" lang="en-US" altLang="zh-CN">
                <a:latin typeface="Times New Roman" panose="02020603050405020304" pitchFamily="18" charset="0"/>
                <a:cs typeface="Times New Roman" panose="02020603050405020304" pitchFamily="18" charset="0"/>
              </a:rPr>
              <a:t>192.168.0.1</a:t>
            </a:r>
          </a:p>
        </p:txBody>
      </p:sp>
      <p:sp>
        <p:nvSpPr>
          <p:cNvPr id="493577" name="Text Box 9">
            <a:extLst>
              <a:ext uri="{FF2B5EF4-FFF2-40B4-BE49-F238E27FC236}">
                <a16:creationId xmlns:a16="http://schemas.microsoft.com/office/drawing/2014/main" id="{93693BC9-B0A9-4ACA-B948-0C0E06E0016F}"/>
              </a:ext>
            </a:extLst>
          </p:cNvPr>
          <p:cNvSpPr txBox="1">
            <a:spLocks noChangeArrowheads="1"/>
          </p:cNvSpPr>
          <p:nvPr/>
        </p:nvSpPr>
        <p:spPr bwMode="auto">
          <a:xfrm>
            <a:off x="7100888" y="39878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路由器</a:t>
            </a:r>
            <a:r>
              <a:rPr kumimoji="1" lang="en-US" altLang="zh-CN">
                <a:latin typeface="Times New Roman" panose="02020603050405020304" pitchFamily="18" charset="0"/>
                <a:cs typeface="Times New Roman" panose="02020603050405020304" pitchFamily="18" charset="0"/>
              </a:rPr>
              <a:t>B</a:t>
            </a:r>
          </a:p>
        </p:txBody>
      </p:sp>
      <p:sp>
        <p:nvSpPr>
          <p:cNvPr id="493578" name="Text Box 10">
            <a:extLst>
              <a:ext uri="{FF2B5EF4-FFF2-40B4-BE49-F238E27FC236}">
                <a16:creationId xmlns:a16="http://schemas.microsoft.com/office/drawing/2014/main" id="{2A4D3D86-AF6F-4179-A168-67A97A05ACF8}"/>
              </a:ext>
            </a:extLst>
          </p:cNvPr>
          <p:cNvSpPr txBox="1">
            <a:spLocks noChangeArrowheads="1"/>
          </p:cNvSpPr>
          <p:nvPr/>
        </p:nvSpPr>
        <p:spPr bwMode="auto">
          <a:xfrm>
            <a:off x="1589088" y="39878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路由器</a:t>
            </a:r>
            <a:r>
              <a:rPr kumimoji="1" lang="en-US" altLang="zh-CN">
                <a:latin typeface="Times New Roman" panose="02020603050405020304" pitchFamily="18" charset="0"/>
                <a:cs typeface="Times New Roman" panose="02020603050405020304" pitchFamily="18" charset="0"/>
              </a:rPr>
              <a:t>A</a:t>
            </a:r>
          </a:p>
        </p:txBody>
      </p:sp>
      <p:sp>
        <p:nvSpPr>
          <p:cNvPr id="493579" name="Text Box 11">
            <a:extLst>
              <a:ext uri="{FF2B5EF4-FFF2-40B4-BE49-F238E27FC236}">
                <a16:creationId xmlns:a16="http://schemas.microsoft.com/office/drawing/2014/main" id="{5BC3FD78-6BF7-410B-A6E7-BAEDACF41A48}"/>
              </a:ext>
            </a:extLst>
          </p:cNvPr>
          <p:cNvSpPr txBox="1">
            <a:spLocks noChangeArrowheads="1"/>
          </p:cNvSpPr>
          <p:nvPr/>
        </p:nvSpPr>
        <p:spPr bwMode="auto">
          <a:xfrm>
            <a:off x="1589088" y="27432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a:latin typeface="Times New Roman" panose="02020603050405020304" pitchFamily="18" charset="0"/>
                <a:cs typeface="Times New Roman" panose="02020603050405020304" pitchFamily="18" charset="0"/>
              </a:rPr>
              <a:t>192.168.0.1</a:t>
            </a:r>
          </a:p>
        </p:txBody>
      </p:sp>
      <p:sp>
        <p:nvSpPr>
          <p:cNvPr id="493580" name="Text Box 12">
            <a:extLst>
              <a:ext uri="{FF2B5EF4-FFF2-40B4-BE49-F238E27FC236}">
                <a16:creationId xmlns:a16="http://schemas.microsoft.com/office/drawing/2014/main" id="{C677F2A6-CFAE-4D4A-B453-0BDA8149055E}"/>
              </a:ext>
            </a:extLst>
          </p:cNvPr>
          <p:cNvSpPr txBox="1">
            <a:spLocks noChangeArrowheads="1"/>
          </p:cNvSpPr>
          <p:nvPr/>
        </p:nvSpPr>
        <p:spPr bwMode="auto">
          <a:xfrm>
            <a:off x="6999288" y="27432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a:latin typeface="Times New Roman" panose="02020603050405020304" pitchFamily="18" charset="0"/>
                <a:cs typeface="Times New Roman" panose="02020603050405020304" pitchFamily="18" charset="0"/>
              </a:rPr>
              <a:t>192.168.0.2</a:t>
            </a:r>
          </a:p>
        </p:txBody>
      </p:sp>
      <p:sp>
        <p:nvSpPr>
          <p:cNvPr id="493581" name="Text Box 13">
            <a:extLst>
              <a:ext uri="{FF2B5EF4-FFF2-40B4-BE49-F238E27FC236}">
                <a16:creationId xmlns:a16="http://schemas.microsoft.com/office/drawing/2014/main" id="{7749AEE8-DDFC-46E0-B9EF-CF7F009EDFD3}"/>
              </a:ext>
            </a:extLst>
          </p:cNvPr>
          <p:cNvSpPr txBox="1">
            <a:spLocks noChangeArrowheads="1"/>
          </p:cNvSpPr>
          <p:nvPr/>
        </p:nvSpPr>
        <p:spPr bwMode="auto">
          <a:xfrm>
            <a:off x="4344988" y="4572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我知道了</a:t>
            </a:r>
          </a:p>
        </p:txBody>
      </p:sp>
      <p:sp>
        <p:nvSpPr>
          <p:cNvPr id="493582" name="Text Box 14">
            <a:extLst>
              <a:ext uri="{FF2B5EF4-FFF2-40B4-BE49-F238E27FC236}">
                <a16:creationId xmlns:a16="http://schemas.microsoft.com/office/drawing/2014/main" id="{3ECEB61D-F52B-4828-8CC4-79EBBF2093D1}"/>
              </a:ext>
            </a:extLst>
          </p:cNvPr>
          <p:cNvSpPr txBox="1">
            <a:spLocks noChangeArrowheads="1"/>
          </p:cNvSpPr>
          <p:nvPr/>
        </p:nvSpPr>
        <p:spPr bwMode="auto">
          <a:xfrm>
            <a:off x="4344988" y="37338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我的</a:t>
            </a:r>
            <a:r>
              <a:rPr kumimoji="1" lang="en-US" altLang="zh-CN">
                <a:latin typeface="Times New Roman" panose="02020603050405020304" pitchFamily="18" charset="0"/>
                <a:cs typeface="Times New Roman" panose="02020603050405020304" pitchFamily="18" charset="0"/>
              </a:rPr>
              <a:t>IP</a:t>
            </a:r>
            <a:r>
              <a:rPr kumimoji="1" lang="zh-CN" altLang="en-US">
                <a:latin typeface="Times New Roman" panose="02020603050405020304" pitchFamily="18" charset="0"/>
                <a:cs typeface="Times New Roman" panose="02020603050405020304" pitchFamily="18" charset="0"/>
              </a:rPr>
              <a:t>地址是</a:t>
            </a:r>
            <a:r>
              <a:rPr kumimoji="1" lang="en-US" altLang="zh-CN">
                <a:latin typeface="Times New Roman" panose="02020603050405020304" pitchFamily="18" charset="0"/>
                <a:cs typeface="Times New Roman" panose="02020603050405020304" pitchFamily="18" charset="0"/>
              </a:rPr>
              <a:t>192.168.0.2</a:t>
            </a:r>
          </a:p>
        </p:txBody>
      </p:sp>
      <p:sp>
        <p:nvSpPr>
          <p:cNvPr id="493583" name="Line 15">
            <a:extLst>
              <a:ext uri="{FF2B5EF4-FFF2-40B4-BE49-F238E27FC236}">
                <a16:creationId xmlns:a16="http://schemas.microsoft.com/office/drawing/2014/main" id="{54B7EA2B-AEB5-42AC-8386-12C7029ADE0C}"/>
              </a:ext>
            </a:extLst>
          </p:cNvPr>
          <p:cNvSpPr>
            <a:spLocks noChangeShapeType="1"/>
          </p:cNvSpPr>
          <p:nvPr/>
        </p:nvSpPr>
        <p:spPr bwMode="auto">
          <a:xfrm>
            <a:off x="4179888" y="2743200"/>
            <a:ext cx="1828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wrap="none"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3584" name="Line 16">
            <a:extLst>
              <a:ext uri="{FF2B5EF4-FFF2-40B4-BE49-F238E27FC236}">
                <a16:creationId xmlns:a16="http://schemas.microsoft.com/office/drawing/2014/main" id="{5DF2C519-527E-4E67-AEDF-821206FED9FC}"/>
              </a:ext>
            </a:extLst>
          </p:cNvPr>
          <p:cNvSpPr>
            <a:spLocks noChangeShapeType="1"/>
          </p:cNvSpPr>
          <p:nvPr/>
        </p:nvSpPr>
        <p:spPr bwMode="auto">
          <a:xfrm>
            <a:off x="4167188" y="3276600"/>
            <a:ext cx="18288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wrap="none"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3585" name="Line 17">
            <a:extLst>
              <a:ext uri="{FF2B5EF4-FFF2-40B4-BE49-F238E27FC236}">
                <a16:creationId xmlns:a16="http://schemas.microsoft.com/office/drawing/2014/main" id="{821CD121-177D-4F4A-A15B-8B125A13F97C}"/>
              </a:ext>
            </a:extLst>
          </p:cNvPr>
          <p:cNvSpPr>
            <a:spLocks noChangeShapeType="1"/>
          </p:cNvSpPr>
          <p:nvPr/>
        </p:nvSpPr>
        <p:spPr bwMode="auto">
          <a:xfrm>
            <a:off x="4167188" y="4343400"/>
            <a:ext cx="1828800" cy="0"/>
          </a:xfrm>
          <a:prstGeom prst="line">
            <a:avLst/>
          </a:prstGeom>
          <a:noFill/>
          <a:ln w="28575">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wrap="none"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3586" name="Line 18">
            <a:extLst>
              <a:ext uri="{FF2B5EF4-FFF2-40B4-BE49-F238E27FC236}">
                <a16:creationId xmlns:a16="http://schemas.microsoft.com/office/drawing/2014/main" id="{74CC4AFA-3927-4C1D-8AB8-35515407CC77}"/>
              </a:ext>
            </a:extLst>
          </p:cNvPr>
          <p:cNvSpPr>
            <a:spLocks noChangeShapeType="1"/>
          </p:cNvSpPr>
          <p:nvPr/>
        </p:nvSpPr>
        <p:spPr bwMode="auto">
          <a:xfrm>
            <a:off x="4179888" y="4876800"/>
            <a:ext cx="1828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wrap="none"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3587" name="Text Box 19">
            <a:extLst>
              <a:ext uri="{FF2B5EF4-FFF2-40B4-BE49-F238E27FC236}">
                <a16:creationId xmlns:a16="http://schemas.microsoft.com/office/drawing/2014/main" id="{8BE53972-CB78-474C-B78D-EEBB8B0B135A}"/>
              </a:ext>
            </a:extLst>
          </p:cNvPr>
          <p:cNvSpPr txBox="1">
            <a:spLocks noGrp="1" noChangeArrowheads="1"/>
          </p:cNvSpPr>
          <p:nvPr>
            <p:ph type="title"/>
          </p:nvPr>
        </p:nvSpPr>
        <p:spPr bwMode="auto">
          <a:xfrm>
            <a:off x="2000251" y="71090"/>
            <a:ext cx="5184775" cy="9096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spcBef>
                <a:spcPct val="50000"/>
              </a:spcBef>
            </a:pPr>
            <a:r>
              <a:rPr lang="en-US" altLang="zh-CN" b="1">
                <a:latin typeface="Times New Roman" panose="02020603050405020304" pitchFamily="18" charset="0"/>
                <a:cs typeface="Times New Roman" panose="02020603050405020304" pitchFamily="18" charset="0"/>
              </a:rPr>
              <a:t>IPCP</a:t>
            </a:r>
            <a:r>
              <a:rPr lang="zh-CN" altLang="en-US" b="1">
                <a:latin typeface="Times New Roman" panose="02020603050405020304" pitchFamily="18" charset="0"/>
                <a:cs typeface="Times New Roman" panose="02020603050405020304" pitchFamily="18" charset="0"/>
              </a:rPr>
              <a:t>静态地址协商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93576"/>
                                        </p:tgtEl>
                                        <p:attrNameLst>
                                          <p:attrName>style.visibility</p:attrName>
                                        </p:attrNameLst>
                                      </p:cBhvr>
                                      <p:to>
                                        <p:strVal val="visible"/>
                                      </p:to>
                                    </p:set>
                                    <p:animEffect transition="in" filter="slide(fromBottom)">
                                      <p:cBhvr>
                                        <p:cTn id="7" dur="500"/>
                                        <p:tgtEl>
                                          <p:spTgt spid="493576"/>
                                        </p:tgtEl>
                                      </p:cBhvr>
                                    </p:animEffect>
                                  </p:childTnLst>
                                </p:cTn>
                              </p:par>
                              <p:par>
                                <p:cTn id="8" presetID="12" presetClass="entr" presetSubtype="4" fill="hold" nodeType="withEffect">
                                  <p:stCondLst>
                                    <p:cond delay="0"/>
                                  </p:stCondLst>
                                  <p:childTnLst>
                                    <p:set>
                                      <p:cBhvr>
                                        <p:cTn id="9" dur="1" fill="hold">
                                          <p:stCondLst>
                                            <p:cond delay="0"/>
                                          </p:stCondLst>
                                        </p:cTn>
                                        <p:tgtEl>
                                          <p:spTgt spid="493583"/>
                                        </p:tgtEl>
                                        <p:attrNameLst>
                                          <p:attrName>style.visibility</p:attrName>
                                        </p:attrNameLst>
                                      </p:cBhvr>
                                      <p:to>
                                        <p:strVal val="visible"/>
                                      </p:to>
                                    </p:set>
                                    <p:animEffect transition="in" filter="slide(fromBottom)">
                                      <p:cBhvr>
                                        <p:cTn id="10" dur="500"/>
                                        <p:tgtEl>
                                          <p:spTgt spid="49358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93574"/>
                                        </p:tgtEl>
                                        <p:attrNameLst>
                                          <p:attrName>style.visibility</p:attrName>
                                        </p:attrNameLst>
                                      </p:cBhvr>
                                      <p:to>
                                        <p:strVal val="visible"/>
                                      </p:to>
                                    </p:set>
                                    <p:animEffect transition="in" filter="slide(fromBottom)">
                                      <p:cBhvr>
                                        <p:cTn id="15" dur="500"/>
                                        <p:tgtEl>
                                          <p:spTgt spid="493574"/>
                                        </p:tgtEl>
                                      </p:cBhvr>
                                    </p:animEffect>
                                  </p:childTnLst>
                                </p:cTn>
                              </p:par>
                              <p:par>
                                <p:cTn id="16" presetID="12" presetClass="entr" presetSubtype="4" fill="hold" nodeType="withEffect">
                                  <p:stCondLst>
                                    <p:cond delay="0"/>
                                  </p:stCondLst>
                                  <p:childTnLst>
                                    <p:set>
                                      <p:cBhvr>
                                        <p:cTn id="17" dur="1" fill="hold">
                                          <p:stCondLst>
                                            <p:cond delay="0"/>
                                          </p:stCondLst>
                                        </p:cTn>
                                        <p:tgtEl>
                                          <p:spTgt spid="493584"/>
                                        </p:tgtEl>
                                        <p:attrNameLst>
                                          <p:attrName>style.visibility</p:attrName>
                                        </p:attrNameLst>
                                      </p:cBhvr>
                                      <p:to>
                                        <p:strVal val="visible"/>
                                      </p:to>
                                    </p:set>
                                    <p:animEffect transition="in" filter="slide(fromBottom)">
                                      <p:cBhvr>
                                        <p:cTn id="18" dur="500"/>
                                        <p:tgtEl>
                                          <p:spTgt spid="49358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93582"/>
                                        </p:tgtEl>
                                        <p:attrNameLst>
                                          <p:attrName>style.visibility</p:attrName>
                                        </p:attrNameLst>
                                      </p:cBhvr>
                                      <p:to>
                                        <p:strVal val="visible"/>
                                      </p:to>
                                    </p:set>
                                    <p:animEffect transition="in" filter="slide(fromBottom)">
                                      <p:cBhvr>
                                        <p:cTn id="23" dur="500"/>
                                        <p:tgtEl>
                                          <p:spTgt spid="493582"/>
                                        </p:tgtEl>
                                      </p:cBhvr>
                                    </p:animEffect>
                                  </p:childTnLst>
                                </p:cTn>
                              </p:par>
                              <p:par>
                                <p:cTn id="24" presetID="12" presetClass="entr" presetSubtype="4" fill="hold" nodeType="withEffect">
                                  <p:stCondLst>
                                    <p:cond delay="0"/>
                                  </p:stCondLst>
                                  <p:childTnLst>
                                    <p:set>
                                      <p:cBhvr>
                                        <p:cTn id="25" dur="1" fill="hold">
                                          <p:stCondLst>
                                            <p:cond delay="0"/>
                                          </p:stCondLst>
                                        </p:cTn>
                                        <p:tgtEl>
                                          <p:spTgt spid="493585"/>
                                        </p:tgtEl>
                                        <p:attrNameLst>
                                          <p:attrName>style.visibility</p:attrName>
                                        </p:attrNameLst>
                                      </p:cBhvr>
                                      <p:to>
                                        <p:strVal val="visible"/>
                                      </p:to>
                                    </p:set>
                                    <p:animEffect transition="in" filter="slide(fromBottom)">
                                      <p:cBhvr>
                                        <p:cTn id="26" dur="500"/>
                                        <p:tgtEl>
                                          <p:spTgt spid="49358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93581"/>
                                        </p:tgtEl>
                                        <p:attrNameLst>
                                          <p:attrName>style.visibility</p:attrName>
                                        </p:attrNameLst>
                                      </p:cBhvr>
                                      <p:to>
                                        <p:strVal val="visible"/>
                                      </p:to>
                                    </p:set>
                                    <p:animEffect transition="in" filter="slide(fromBottom)">
                                      <p:cBhvr>
                                        <p:cTn id="31" dur="500"/>
                                        <p:tgtEl>
                                          <p:spTgt spid="493581"/>
                                        </p:tgtEl>
                                      </p:cBhvr>
                                    </p:animEffect>
                                  </p:childTnLst>
                                </p:cTn>
                              </p:par>
                              <p:par>
                                <p:cTn id="32" presetID="12" presetClass="entr" presetSubtype="4" fill="hold" nodeType="withEffect">
                                  <p:stCondLst>
                                    <p:cond delay="0"/>
                                  </p:stCondLst>
                                  <p:childTnLst>
                                    <p:set>
                                      <p:cBhvr>
                                        <p:cTn id="33" dur="1" fill="hold">
                                          <p:stCondLst>
                                            <p:cond delay="0"/>
                                          </p:stCondLst>
                                        </p:cTn>
                                        <p:tgtEl>
                                          <p:spTgt spid="493586"/>
                                        </p:tgtEl>
                                        <p:attrNameLst>
                                          <p:attrName>style.visibility</p:attrName>
                                        </p:attrNameLst>
                                      </p:cBhvr>
                                      <p:to>
                                        <p:strVal val="visible"/>
                                      </p:to>
                                    </p:set>
                                    <p:animEffect transition="in" filter="slide(fromBottom)">
                                      <p:cBhvr>
                                        <p:cTn id="34" dur="500"/>
                                        <p:tgtEl>
                                          <p:spTgt spid="493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4" grpId="0"/>
      <p:bldP spid="493581" grpId="0"/>
      <p:bldP spid="49358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6" name="Text Box 4">
            <a:extLst>
              <a:ext uri="{FF2B5EF4-FFF2-40B4-BE49-F238E27FC236}">
                <a16:creationId xmlns:a16="http://schemas.microsoft.com/office/drawing/2014/main" id="{08569146-B449-41A0-BF25-484CA0ABB45D}"/>
              </a:ext>
            </a:extLst>
          </p:cNvPr>
          <p:cNvSpPr txBox="1">
            <a:spLocks noChangeArrowheads="1"/>
          </p:cNvSpPr>
          <p:nvPr/>
        </p:nvSpPr>
        <p:spPr bwMode="auto">
          <a:xfrm>
            <a:off x="1497014" y="6092826"/>
            <a:ext cx="7920037" cy="396875"/>
          </a:xfrm>
          <a:prstGeom prst="rect">
            <a:avLst/>
          </a:prstGeom>
          <a:noFill/>
          <a:ln>
            <a:noFill/>
          </a:ln>
          <a:effectLst/>
          <a:extLst>
            <a:ext uri="{909E8E84-426E-40DD-AFC4-6F175D3DCCD1}">
              <a14:hiddenFill xmlns:a14="http://schemas.microsoft.com/office/drawing/2010/main">
                <a:gradFill rotWithShape="0">
                  <a:gsLst>
                    <a:gs pos="0">
                      <a:schemeClr val="accent1">
                        <a:gamma/>
                        <a:shade val="36078"/>
                        <a:invGamma/>
                      </a:schemeClr>
                    </a:gs>
                    <a:gs pos="50000">
                      <a:schemeClr val="accent1"/>
                    </a:gs>
                    <a:gs pos="100000">
                      <a:schemeClr val="accent1">
                        <a:gamma/>
                        <a:shade val="36078"/>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pPr algn="l">
              <a:spcBef>
                <a:spcPct val="50000"/>
              </a:spcBef>
            </a:pPr>
            <a:r>
              <a:rPr kumimoji="1" lang="zh-CN" altLang="en-US" sz="2000" b="1">
                <a:solidFill>
                  <a:srgbClr val="000066"/>
                </a:solidFill>
                <a:latin typeface="Times New Roman" panose="02020603050405020304" pitchFamily="18" charset="0"/>
                <a:cs typeface="Times New Roman" panose="02020603050405020304" pitchFamily="18" charset="0"/>
              </a:rPr>
              <a:t>点对点通信的一方设置了</a:t>
            </a:r>
            <a:r>
              <a:rPr kumimoji="1" lang="en-US" altLang="zh-CN" sz="2000" b="1">
                <a:solidFill>
                  <a:srgbClr val="000066"/>
                </a:solidFill>
                <a:latin typeface="Times New Roman" panose="02020603050405020304" pitchFamily="18" charset="0"/>
                <a:cs typeface="Times New Roman" panose="02020603050405020304" pitchFamily="18" charset="0"/>
              </a:rPr>
              <a:t>IP</a:t>
            </a:r>
            <a:r>
              <a:rPr kumimoji="1" lang="zh-CN" altLang="en-US" sz="2000" b="1">
                <a:solidFill>
                  <a:srgbClr val="000066"/>
                </a:solidFill>
                <a:latin typeface="Times New Roman" panose="02020603050405020304" pitchFamily="18" charset="0"/>
                <a:cs typeface="Times New Roman" panose="02020603050405020304" pitchFamily="18" charset="0"/>
              </a:rPr>
              <a:t>地址，而另一方则通过从对端获取</a:t>
            </a:r>
            <a:r>
              <a:rPr kumimoji="1" lang="en-US" altLang="zh-CN" sz="2000" b="1">
                <a:solidFill>
                  <a:srgbClr val="000066"/>
                </a:solidFill>
                <a:latin typeface="Times New Roman" panose="02020603050405020304" pitchFamily="18" charset="0"/>
                <a:cs typeface="Times New Roman" panose="02020603050405020304" pitchFamily="18" charset="0"/>
              </a:rPr>
              <a:t>IP</a:t>
            </a:r>
            <a:r>
              <a:rPr kumimoji="1" lang="zh-CN" altLang="en-US" sz="2000" b="1">
                <a:solidFill>
                  <a:srgbClr val="000066"/>
                </a:solidFill>
                <a:latin typeface="Times New Roman" panose="02020603050405020304" pitchFamily="18" charset="0"/>
                <a:cs typeface="Times New Roman" panose="02020603050405020304" pitchFamily="18" charset="0"/>
              </a:rPr>
              <a:t>地址</a:t>
            </a:r>
          </a:p>
        </p:txBody>
      </p:sp>
      <p:pic>
        <p:nvPicPr>
          <p:cNvPr id="494597" name="Picture 5" descr="1">
            <a:extLst>
              <a:ext uri="{FF2B5EF4-FFF2-40B4-BE49-F238E27FC236}">
                <a16:creationId xmlns:a16="http://schemas.microsoft.com/office/drawing/2014/main" id="{22961DC6-D444-4CF1-9B88-1B9BEF2DE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65500"/>
            <a:ext cx="1371600" cy="884238"/>
          </a:xfrm>
          <a:prstGeom prst="rect">
            <a:avLst/>
          </a:prstGeom>
          <a:noFill/>
          <a:extLst>
            <a:ext uri="{909E8E84-426E-40DD-AFC4-6F175D3DCCD1}">
              <a14:hiddenFill xmlns:a14="http://schemas.microsoft.com/office/drawing/2010/main">
                <a:solidFill>
                  <a:srgbClr val="FFFFFF"/>
                </a:solidFill>
              </a14:hiddenFill>
            </a:ext>
          </a:extLst>
        </p:spPr>
      </p:pic>
      <p:sp>
        <p:nvSpPr>
          <p:cNvPr id="494598" name="Text Box 6">
            <a:extLst>
              <a:ext uri="{FF2B5EF4-FFF2-40B4-BE49-F238E27FC236}">
                <a16:creationId xmlns:a16="http://schemas.microsoft.com/office/drawing/2014/main" id="{6D3A52FF-7B6A-4E74-83F5-BB05C969845C}"/>
              </a:ext>
            </a:extLst>
          </p:cNvPr>
          <p:cNvSpPr txBox="1">
            <a:spLocks noChangeArrowheads="1"/>
          </p:cNvSpPr>
          <p:nvPr/>
        </p:nvSpPr>
        <p:spPr bwMode="auto">
          <a:xfrm>
            <a:off x="3886200" y="2616200"/>
            <a:ext cx="2438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这个地址不合法，用</a:t>
            </a:r>
            <a:r>
              <a:rPr kumimoji="1" lang="en-US" altLang="zh-CN">
                <a:latin typeface="Times New Roman" panose="02020603050405020304" pitchFamily="18" charset="0"/>
                <a:cs typeface="Times New Roman" panose="02020603050405020304" pitchFamily="18" charset="0"/>
              </a:rPr>
              <a:t>192.168.0.1</a:t>
            </a:r>
            <a:r>
              <a:rPr kumimoji="1" lang="zh-CN" altLang="en-US">
                <a:latin typeface="Times New Roman" panose="02020603050405020304" pitchFamily="18" charset="0"/>
                <a:cs typeface="Times New Roman" panose="02020603050405020304" pitchFamily="18" charset="0"/>
              </a:rPr>
              <a:t>这个地址吧</a:t>
            </a:r>
          </a:p>
        </p:txBody>
      </p:sp>
      <p:pic>
        <p:nvPicPr>
          <p:cNvPr id="494599" name="Picture 7" descr="1">
            <a:extLst>
              <a:ext uri="{FF2B5EF4-FFF2-40B4-BE49-F238E27FC236}">
                <a16:creationId xmlns:a16="http://schemas.microsoft.com/office/drawing/2014/main" id="{35C2CC94-9F80-4E9E-8DA0-331C6A66F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365500"/>
            <a:ext cx="1371600" cy="884238"/>
          </a:xfrm>
          <a:prstGeom prst="rect">
            <a:avLst/>
          </a:prstGeom>
          <a:noFill/>
          <a:extLst>
            <a:ext uri="{909E8E84-426E-40DD-AFC4-6F175D3DCCD1}">
              <a14:hiddenFill xmlns:a14="http://schemas.microsoft.com/office/drawing/2010/main">
                <a:solidFill>
                  <a:srgbClr val="FFFFFF"/>
                </a:solidFill>
              </a14:hiddenFill>
            </a:ext>
          </a:extLst>
        </p:spPr>
      </p:pic>
      <p:sp>
        <p:nvSpPr>
          <p:cNvPr id="494600" name="Text Box 8">
            <a:extLst>
              <a:ext uri="{FF2B5EF4-FFF2-40B4-BE49-F238E27FC236}">
                <a16:creationId xmlns:a16="http://schemas.microsoft.com/office/drawing/2014/main" id="{1A4340CB-6F4E-407A-AF36-B4FC7C0EB1F5}"/>
              </a:ext>
            </a:extLst>
          </p:cNvPr>
          <p:cNvSpPr txBox="1">
            <a:spLocks noChangeArrowheads="1"/>
          </p:cNvSpPr>
          <p:nvPr/>
        </p:nvSpPr>
        <p:spPr bwMode="auto">
          <a:xfrm>
            <a:off x="3886200" y="1930401"/>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我的</a:t>
            </a:r>
            <a:r>
              <a:rPr kumimoji="1" lang="en-US" altLang="zh-CN">
                <a:latin typeface="Times New Roman" panose="02020603050405020304" pitchFamily="18" charset="0"/>
                <a:cs typeface="Times New Roman" panose="02020603050405020304" pitchFamily="18" charset="0"/>
              </a:rPr>
              <a:t>IP</a:t>
            </a:r>
            <a:r>
              <a:rPr kumimoji="1" lang="zh-CN" altLang="en-US">
                <a:latin typeface="Times New Roman" panose="02020603050405020304" pitchFamily="18" charset="0"/>
                <a:cs typeface="Times New Roman" panose="02020603050405020304" pitchFamily="18" charset="0"/>
              </a:rPr>
              <a:t>地址是</a:t>
            </a:r>
            <a:r>
              <a:rPr kumimoji="1" lang="en-US" altLang="zh-CN">
                <a:latin typeface="Times New Roman" panose="02020603050405020304" pitchFamily="18" charset="0"/>
                <a:cs typeface="Times New Roman" panose="02020603050405020304" pitchFamily="18" charset="0"/>
              </a:rPr>
              <a:t>0.0.0.0</a:t>
            </a:r>
          </a:p>
        </p:txBody>
      </p:sp>
      <p:sp>
        <p:nvSpPr>
          <p:cNvPr id="494601" name="Text Box 9">
            <a:extLst>
              <a:ext uri="{FF2B5EF4-FFF2-40B4-BE49-F238E27FC236}">
                <a16:creationId xmlns:a16="http://schemas.microsoft.com/office/drawing/2014/main" id="{0E9EF614-C998-4676-8258-0C826D334DFA}"/>
              </a:ext>
            </a:extLst>
          </p:cNvPr>
          <p:cNvSpPr txBox="1">
            <a:spLocks noChangeArrowheads="1"/>
          </p:cNvSpPr>
          <p:nvPr/>
        </p:nvSpPr>
        <p:spPr bwMode="auto">
          <a:xfrm>
            <a:off x="6959600" y="43053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路由器</a:t>
            </a:r>
            <a:r>
              <a:rPr kumimoji="1" lang="en-US" altLang="zh-CN">
                <a:latin typeface="Times New Roman" panose="02020603050405020304" pitchFamily="18" charset="0"/>
                <a:cs typeface="Times New Roman" panose="02020603050405020304" pitchFamily="18" charset="0"/>
              </a:rPr>
              <a:t>B</a:t>
            </a:r>
          </a:p>
        </p:txBody>
      </p:sp>
      <p:sp>
        <p:nvSpPr>
          <p:cNvPr id="494602" name="Text Box 10">
            <a:extLst>
              <a:ext uri="{FF2B5EF4-FFF2-40B4-BE49-F238E27FC236}">
                <a16:creationId xmlns:a16="http://schemas.microsoft.com/office/drawing/2014/main" id="{657D5BC1-C1A3-4B45-834C-66390172E146}"/>
              </a:ext>
            </a:extLst>
          </p:cNvPr>
          <p:cNvSpPr txBox="1">
            <a:spLocks noChangeArrowheads="1"/>
          </p:cNvSpPr>
          <p:nvPr/>
        </p:nvSpPr>
        <p:spPr bwMode="auto">
          <a:xfrm>
            <a:off x="1447800" y="43053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路由器</a:t>
            </a:r>
            <a:r>
              <a:rPr kumimoji="1" lang="en-US" altLang="zh-CN">
                <a:latin typeface="Times New Roman" panose="02020603050405020304" pitchFamily="18" charset="0"/>
                <a:cs typeface="Times New Roman" panose="02020603050405020304" pitchFamily="18" charset="0"/>
              </a:rPr>
              <a:t>A</a:t>
            </a:r>
          </a:p>
        </p:txBody>
      </p:sp>
      <p:sp>
        <p:nvSpPr>
          <p:cNvPr id="494603" name="Text Box 11">
            <a:extLst>
              <a:ext uri="{FF2B5EF4-FFF2-40B4-BE49-F238E27FC236}">
                <a16:creationId xmlns:a16="http://schemas.microsoft.com/office/drawing/2014/main" id="{4BAEE74B-9504-4595-B5A5-DD3B58A9D819}"/>
              </a:ext>
            </a:extLst>
          </p:cNvPr>
          <p:cNvSpPr txBox="1">
            <a:spLocks noChangeArrowheads="1"/>
          </p:cNvSpPr>
          <p:nvPr/>
        </p:nvSpPr>
        <p:spPr bwMode="auto">
          <a:xfrm>
            <a:off x="6858000" y="30607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a:latin typeface="Times New Roman" panose="02020603050405020304" pitchFamily="18" charset="0"/>
                <a:cs typeface="Times New Roman" panose="02020603050405020304" pitchFamily="18" charset="0"/>
              </a:rPr>
              <a:t>192.168.0.2</a:t>
            </a:r>
          </a:p>
        </p:txBody>
      </p:sp>
      <p:sp>
        <p:nvSpPr>
          <p:cNvPr id="494604" name="Text Box 12">
            <a:extLst>
              <a:ext uri="{FF2B5EF4-FFF2-40B4-BE49-F238E27FC236}">
                <a16:creationId xmlns:a16="http://schemas.microsoft.com/office/drawing/2014/main" id="{A7680691-1423-4253-B819-3D4DDEB74E6A}"/>
              </a:ext>
            </a:extLst>
          </p:cNvPr>
          <p:cNvSpPr txBox="1">
            <a:spLocks noChangeArrowheads="1"/>
          </p:cNvSpPr>
          <p:nvPr/>
        </p:nvSpPr>
        <p:spPr bwMode="auto">
          <a:xfrm>
            <a:off x="3886200" y="5435601"/>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我知道了</a:t>
            </a:r>
          </a:p>
        </p:txBody>
      </p:sp>
      <p:sp>
        <p:nvSpPr>
          <p:cNvPr id="494605" name="Text Box 13">
            <a:extLst>
              <a:ext uri="{FF2B5EF4-FFF2-40B4-BE49-F238E27FC236}">
                <a16:creationId xmlns:a16="http://schemas.microsoft.com/office/drawing/2014/main" id="{1E4746F8-FD77-4B62-871B-B2E9E091574A}"/>
              </a:ext>
            </a:extLst>
          </p:cNvPr>
          <p:cNvSpPr txBox="1">
            <a:spLocks noChangeArrowheads="1"/>
          </p:cNvSpPr>
          <p:nvPr/>
        </p:nvSpPr>
        <p:spPr bwMode="auto">
          <a:xfrm>
            <a:off x="3886200" y="4597400"/>
            <a:ext cx="2438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我的</a:t>
            </a:r>
            <a:r>
              <a:rPr kumimoji="1" lang="en-US" altLang="zh-CN">
                <a:latin typeface="Times New Roman" panose="02020603050405020304" pitchFamily="18" charset="0"/>
                <a:cs typeface="Times New Roman" panose="02020603050405020304" pitchFamily="18" charset="0"/>
              </a:rPr>
              <a:t>IP</a:t>
            </a:r>
            <a:r>
              <a:rPr kumimoji="1" lang="zh-CN" altLang="en-US">
                <a:latin typeface="Times New Roman" panose="02020603050405020304" pitchFamily="18" charset="0"/>
                <a:cs typeface="Times New Roman" panose="02020603050405020304" pitchFamily="18" charset="0"/>
              </a:rPr>
              <a:t>地址是</a:t>
            </a:r>
            <a:r>
              <a:rPr kumimoji="1" lang="en-US" altLang="zh-CN">
                <a:latin typeface="Times New Roman" panose="02020603050405020304" pitchFamily="18" charset="0"/>
                <a:cs typeface="Times New Roman" panose="02020603050405020304" pitchFamily="18" charset="0"/>
              </a:rPr>
              <a:t>192.168.0.2</a:t>
            </a:r>
          </a:p>
        </p:txBody>
      </p:sp>
      <p:sp>
        <p:nvSpPr>
          <p:cNvPr id="494606" name="Line 14">
            <a:extLst>
              <a:ext uri="{FF2B5EF4-FFF2-40B4-BE49-F238E27FC236}">
                <a16:creationId xmlns:a16="http://schemas.microsoft.com/office/drawing/2014/main" id="{984182A3-C562-41EE-8107-6C578DF7B175}"/>
              </a:ext>
            </a:extLst>
          </p:cNvPr>
          <p:cNvSpPr>
            <a:spLocks noChangeShapeType="1"/>
          </p:cNvSpPr>
          <p:nvPr/>
        </p:nvSpPr>
        <p:spPr bwMode="auto">
          <a:xfrm>
            <a:off x="3733800" y="2333625"/>
            <a:ext cx="2927350" cy="15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07" name="Line 15">
            <a:extLst>
              <a:ext uri="{FF2B5EF4-FFF2-40B4-BE49-F238E27FC236}">
                <a16:creationId xmlns:a16="http://schemas.microsoft.com/office/drawing/2014/main" id="{B6616D7B-F58F-41B9-8344-FC4D91DF604E}"/>
              </a:ext>
            </a:extLst>
          </p:cNvPr>
          <p:cNvSpPr>
            <a:spLocks noChangeShapeType="1"/>
          </p:cNvSpPr>
          <p:nvPr/>
        </p:nvSpPr>
        <p:spPr bwMode="auto">
          <a:xfrm>
            <a:off x="3695700" y="3225800"/>
            <a:ext cx="29337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08" name="Line 16">
            <a:extLst>
              <a:ext uri="{FF2B5EF4-FFF2-40B4-BE49-F238E27FC236}">
                <a16:creationId xmlns:a16="http://schemas.microsoft.com/office/drawing/2014/main" id="{0F166CDF-C7FA-4BAB-8E0D-587CA2BCEB2E}"/>
              </a:ext>
            </a:extLst>
          </p:cNvPr>
          <p:cNvSpPr>
            <a:spLocks noChangeShapeType="1"/>
          </p:cNvSpPr>
          <p:nvPr/>
        </p:nvSpPr>
        <p:spPr bwMode="auto">
          <a:xfrm>
            <a:off x="3721100" y="5194300"/>
            <a:ext cx="2927350" cy="1588"/>
          </a:xfrm>
          <a:prstGeom prst="line">
            <a:avLst/>
          </a:prstGeom>
          <a:noFill/>
          <a:ln w="28575">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09" name="Line 17">
            <a:extLst>
              <a:ext uri="{FF2B5EF4-FFF2-40B4-BE49-F238E27FC236}">
                <a16:creationId xmlns:a16="http://schemas.microsoft.com/office/drawing/2014/main" id="{7C3A1D52-F0EA-42AC-AF07-3034A6A0E277}"/>
              </a:ext>
            </a:extLst>
          </p:cNvPr>
          <p:cNvSpPr>
            <a:spLocks noChangeShapeType="1"/>
          </p:cNvSpPr>
          <p:nvPr/>
        </p:nvSpPr>
        <p:spPr bwMode="auto">
          <a:xfrm>
            <a:off x="3733800" y="5803900"/>
            <a:ext cx="2927350" cy="1588"/>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10" name="Text Box 18">
            <a:extLst>
              <a:ext uri="{FF2B5EF4-FFF2-40B4-BE49-F238E27FC236}">
                <a16:creationId xmlns:a16="http://schemas.microsoft.com/office/drawing/2014/main" id="{5D1E17AA-7CEC-4810-B170-0BF13663E6F7}"/>
              </a:ext>
            </a:extLst>
          </p:cNvPr>
          <p:cNvSpPr txBox="1">
            <a:spLocks noChangeArrowheads="1"/>
          </p:cNvSpPr>
          <p:nvPr/>
        </p:nvSpPr>
        <p:spPr bwMode="auto">
          <a:xfrm>
            <a:off x="3962400" y="3302000"/>
            <a:ext cx="2438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我的</a:t>
            </a:r>
            <a:r>
              <a:rPr kumimoji="1" lang="en-US" altLang="zh-CN">
                <a:latin typeface="Times New Roman" panose="02020603050405020304" pitchFamily="18" charset="0"/>
                <a:cs typeface="Times New Roman" panose="02020603050405020304" pitchFamily="18" charset="0"/>
              </a:rPr>
              <a:t>IP</a:t>
            </a:r>
            <a:r>
              <a:rPr kumimoji="1" lang="zh-CN" altLang="en-US">
                <a:latin typeface="Times New Roman" panose="02020603050405020304" pitchFamily="18" charset="0"/>
                <a:cs typeface="Times New Roman" panose="02020603050405020304" pitchFamily="18" charset="0"/>
              </a:rPr>
              <a:t>地址是</a:t>
            </a:r>
            <a:r>
              <a:rPr kumimoji="1" lang="en-US" altLang="zh-CN">
                <a:latin typeface="Times New Roman" panose="02020603050405020304" pitchFamily="18" charset="0"/>
                <a:cs typeface="Times New Roman" panose="02020603050405020304" pitchFamily="18" charset="0"/>
              </a:rPr>
              <a:t>192.168.0.1</a:t>
            </a:r>
          </a:p>
        </p:txBody>
      </p:sp>
      <p:sp>
        <p:nvSpPr>
          <p:cNvPr id="494611" name="Line 19">
            <a:extLst>
              <a:ext uri="{FF2B5EF4-FFF2-40B4-BE49-F238E27FC236}">
                <a16:creationId xmlns:a16="http://schemas.microsoft.com/office/drawing/2014/main" id="{0706261D-A00E-4947-907D-09A42635A354}"/>
              </a:ext>
            </a:extLst>
          </p:cNvPr>
          <p:cNvSpPr>
            <a:spLocks noChangeShapeType="1"/>
          </p:cNvSpPr>
          <p:nvPr/>
        </p:nvSpPr>
        <p:spPr bwMode="auto">
          <a:xfrm>
            <a:off x="3733800" y="3873500"/>
            <a:ext cx="2927350" cy="15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12" name="Text Box 20">
            <a:extLst>
              <a:ext uri="{FF2B5EF4-FFF2-40B4-BE49-F238E27FC236}">
                <a16:creationId xmlns:a16="http://schemas.microsoft.com/office/drawing/2014/main" id="{3F0C9DB0-18E3-43E3-87C8-5B816E174C34}"/>
              </a:ext>
            </a:extLst>
          </p:cNvPr>
          <p:cNvSpPr txBox="1">
            <a:spLocks noChangeArrowheads="1"/>
          </p:cNvSpPr>
          <p:nvPr/>
        </p:nvSpPr>
        <p:spPr bwMode="auto">
          <a:xfrm>
            <a:off x="3886200" y="4140201"/>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anose="02020603050405020304" pitchFamily="18" charset="0"/>
                <a:cs typeface="Times New Roman" panose="02020603050405020304" pitchFamily="18" charset="0"/>
              </a:rPr>
              <a:t>我知道了</a:t>
            </a:r>
          </a:p>
        </p:txBody>
      </p:sp>
      <p:sp>
        <p:nvSpPr>
          <p:cNvPr id="494613" name="Line 21">
            <a:extLst>
              <a:ext uri="{FF2B5EF4-FFF2-40B4-BE49-F238E27FC236}">
                <a16:creationId xmlns:a16="http://schemas.microsoft.com/office/drawing/2014/main" id="{8FC2FC3F-AFE7-4712-AE69-B6881B3C6E98}"/>
              </a:ext>
            </a:extLst>
          </p:cNvPr>
          <p:cNvSpPr>
            <a:spLocks noChangeShapeType="1"/>
          </p:cNvSpPr>
          <p:nvPr/>
        </p:nvSpPr>
        <p:spPr bwMode="auto">
          <a:xfrm>
            <a:off x="3695700" y="4445000"/>
            <a:ext cx="2927350" cy="1588"/>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494614" name="Text Box 22">
            <a:extLst>
              <a:ext uri="{FF2B5EF4-FFF2-40B4-BE49-F238E27FC236}">
                <a16:creationId xmlns:a16="http://schemas.microsoft.com/office/drawing/2014/main" id="{29535FE2-DE1C-49F7-BBB5-F68123E6DF74}"/>
              </a:ext>
            </a:extLst>
          </p:cNvPr>
          <p:cNvSpPr txBox="1">
            <a:spLocks noGrp="1" noChangeArrowheads="1"/>
          </p:cNvSpPr>
          <p:nvPr>
            <p:ph type="title"/>
          </p:nvPr>
        </p:nvSpPr>
        <p:spPr bwMode="auto">
          <a:xfrm>
            <a:off x="2000251" y="44624"/>
            <a:ext cx="5940425" cy="9810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spcBef>
                <a:spcPct val="50000"/>
              </a:spcBef>
            </a:pPr>
            <a:r>
              <a:rPr lang="en-US" altLang="zh-CN" b="1">
                <a:latin typeface="Times New Roman" panose="02020603050405020304" pitchFamily="18" charset="0"/>
                <a:cs typeface="Times New Roman" panose="02020603050405020304" pitchFamily="18" charset="0"/>
              </a:rPr>
              <a:t>IPCP</a:t>
            </a:r>
            <a:r>
              <a:rPr lang="zh-CN" altLang="en-US" b="1">
                <a:latin typeface="Times New Roman" panose="02020603050405020304" pitchFamily="18" charset="0"/>
                <a:cs typeface="Times New Roman" panose="02020603050405020304" pitchFamily="18" charset="0"/>
              </a:rPr>
              <a:t>动态地址协商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4600"/>
                                        </p:tgtEl>
                                        <p:attrNameLst>
                                          <p:attrName>style.visibility</p:attrName>
                                        </p:attrNameLst>
                                      </p:cBhvr>
                                      <p:to>
                                        <p:strVal val="visible"/>
                                      </p:to>
                                    </p:set>
                                    <p:animEffect transition="in" filter="slide(fromBottom)">
                                      <p:cBhvr>
                                        <p:cTn id="7" dur="500"/>
                                        <p:tgtEl>
                                          <p:spTgt spid="494600"/>
                                        </p:tgtEl>
                                      </p:cBhvr>
                                    </p:animEffect>
                                  </p:childTnLst>
                                </p:cTn>
                              </p:par>
                              <p:par>
                                <p:cTn id="8" presetID="12" presetClass="entr" presetSubtype="4" fill="hold" nodeType="withEffect">
                                  <p:stCondLst>
                                    <p:cond delay="0"/>
                                  </p:stCondLst>
                                  <p:childTnLst>
                                    <p:set>
                                      <p:cBhvr>
                                        <p:cTn id="9" dur="1" fill="hold">
                                          <p:stCondLst>
                                            <p:cond delay="0"/>
                                          </p:stCondLst>
                                        </p:cTn>
                                        <p:tgtEl>
                                          <p:spTgt spid="494606"/>
                                        </p:tgtEl>
                                        <p:attrNameLst>
                                          <p:attrName>style.visibility</p:attrName>
                                        </p:attrNameLst>
                                      </p:cBhvr>
                                      <p:to>
                                        <p:strVal val="visible"/>
                                      </p:to>
                                    </p:set>
                                    <p:animEffect transition="in" filter="slide(fromBottom)">
                                      <p:cBhvr>
                                        <p:cTn id="10" dur="500"/>
                                        <p:tgtEl>
                                          <p:spTgt spid="4946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94598"/>
                                        </p:tgtEl>
                                        <p:attrNameLst>
                                          <p:attrName>style.visibility</p:attrName>
                                        </p:attrNameLst>
                                      </p:cBhvr>
                                      <p:to>
                                        <p:strVal val="visible"/>
                                      </p:to>
                                    </p:set>
                                    <p:animEffect transition="in" filter="slide(fromBottom)">
                                      <p:cBhvr>
                                        <p:cTn id="15" dur="500"/>
                                        <p:tgtEl>
                                          <p:spTgt spid="494598"/>
                                        </p:tgtEl>
                                      </p:cBhvr>
                                    </p:animEffect>
                                  </p:childTnLst>
                                </p:cTn>
                              </p:par>
                              <p:par>
                                <p:cTn id="16" presetID="12" presetClass="entr" presetSubtype="4" fill="hold" nodeType="withEffect">
                                  <p:stCondLst>
                                    <p:cond delay="0"/>
                                  </p:stCondLst>
                                  <p:childTnLst>
                                    <p:set>
                                      <p:cBhvr>
                                        <p:cTn id="17" dur="1" fill="hold">
                                          <p:stCondLst>
                                            <p:cond delay="0"/>
                                          </p:stCondLst>
                                        </p:cTn>
                                        <p:tgtEl>
                                          <p:spTgt spid="494607"/>
                                        </p:tgtEl>
                                        <p:attrNameLst>
                                          <p:attrName>style.visibility</p:attrName>
                                        </p:attrNameLst>
                                      </p:cBhvr>
                                      <p:to>
                                        <p:strVal val="visible"/>
                                      </p:to>
                                    </p:set>
                                    <p:animEffect transition="in" filter="slide(fromBottom)">
                                      <p:cBhvr>
                                        <p:cTn id="18" dur="500"/>
                                        <p:tgtEl>
                                          <p:spTgt spid="4946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94610"/>
                                        </p:tgtEl>
                                        <p:attrNameLst>
                                          <p:attrName>style.visibility</p:attrName>
                                        </p:attrNameLst>
                                      </p:cBhvr>
                                      <p:to>
                                        <p:strVal val="visible"/>
                                      </p:to>
                                    </p:set>
                                    <p:animEffect transition="in" filter="slide(fromBottom)">
                                      <p:cBhvr>
                                        <p:cTn id="23" dur="500"/>
                                        <p:tgtEl>
                                          <p:spTgt spid="494610"/>
                                        </p:tgtEl>
                                      </p:cBhvr>
                                    </p:animEffect>
                                  </p:childTnLst>
                                </p:cTn>
                              </p:par>
                              <p:par>
                                <p:cTn id="24" presetID="12" presetClass="entr" presetSubtype="4" fill="hold" nodeType="withEffect">
                                  <p:stCondLst>
                                    <p:cond delay="0"/>
                                  </p:stCondLst>
                                  <p:childTnLst>
                                    <p:set>
                                      <p:cBhvr>
                                        <p:cTn id="25" dur="1" fill="hold">
                                          <p:stCondLst>
                                            <p:cond delay="0"/>
                                          </p:stCondLst>
                                        </p:cTn>
                                        <p:tgtEl>
                                          <p:spTgt spid="494611"/>
                                        </p:tgtEl>
                                        <p:attrNameLst>
                                          <p:attrName>style.visibility</p:attrName>
                                        </p:attrNameLst>
                                      </p:cBhvr>
                                      <p:to>
                                        <p:strVal val="visible"/>
                                      </p:to>
                                    </p:set>
                                    <p:animEffect transition="in" filter="slide(fromBottom)">
                                      <p:cBhvr>
                                        <p:cTn id="26" dur="500"/>
                                        <p:tgtEl>
                                          <p:spTgt spid="4946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94612"/>
                                        </p:tgtEl>
                                        <p:attrNameLst>
                                          <p:attrName>style.visibility</p:attrName>
                                        </p:attrNameLst>
                                      </p:cBhvr>
                                      <p:to>
                                        <p:strVal val="visible"/>
                                      </p:to>
                                    </p:set>
                                    <p:animEffect transition="in" filter="slide(fromBottom)">
                                      <p:cBhvr>
                                        <p:cTn id="31" dur="500"/>
                                        <p:tgtEl>
                                          <p:spTgt spid="494612"/>
                                        </p:tgtEl>
                                      </p:cBhvr>
                                    </p:animEffect>
                                  </p:childTnLst>
                                </p:cTn>
                              </p:par>
                              <p:par>
                                <p:cTn id="32" presetID="12" presetClass="entr" presetSubtype="4" fill="hold" nodeType="withEffect">
                                  <p:stCondLst>
                                    <p:cond delay="0"/>
                                  </p:stCondLst>
                                  <p:childTnLst>
                                    <p:set>
                                      <p:cBhvr>
                                        <p:cTn id="33" dur="1" fill="hold">
                                          <p:stCondLst>
                                            <p:cond delay="0"/>
                                          </p:stCondLst>
                                        </p:cTn>
                                        <p:tgtEl>
                                          <p:spTgt spid="494613"/>
                                        </p:tgtEl>
                                        <p:attrNameLst>
                                          <p:attrName>style.visibility</p:attrName>
                                        </p:attrNameLst>
                                      </p:cBhvr>
                                      <p:to>
                                        <p:strVal val="visible"/>
                                      </p:to>
                                    </p:set>
                                    <p:animEffect transition="in" filter="slide(fromBottom)">
                                      <p:cBhvr>
                                        <p:cTn id="34" dur="500"/>
                                        <p:tgtEl>
                                          <p:spTgt spid="49461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494605"/>
                                        </p:tgtEl>
                                        <p:attrNameLst>
                                          <p:attrName>style.visibility</p:attrName>
                                        </p:attrNameLst>
                                      </p:cBhvr>
                                      <p:to>
                                        <p:strVal val="visible"/>
                                      </p:to>
                                    </p:set>
                                    <p:animEffect transition="in" filter="slide(fromBottom)">
                                      <p:cBhvr>
                                        <p:cTn id="39" dur="500"/>
                                        <p:tgtEl>
                                          <p:spTgt spid="494605"/>
                                        </p:tgtEl>
                                      </p:cBhvr>
                                    </p:animEffect>
                                  </p:childTnLst>
                                </p:cTn>
                              </p:par>
                              <p:par>
                                <p:cTn id="40" presetID="12" presetClass="entr" presetSubtype="4" fill="hold" nodeType="withEffect">
                                  <p:stCondLst>
                                    <p:cond delay="0"/>
                                  </p:stCondLst>
                                  <p:childTnLst>
                                    <p:set>
                                      <p:cBhvr>
                                        <p:cTn id="41" dur="1" fill="hold">
                                          <p:stCondLst>
                                            <p:cond delay="0"/>
                                          </p:stCondLst>
                                        </p:cTn>
                                        <p:tgtEl>
                                          <p:spTgt spid="494608"/>
                                        </p:tgtEl>
                                        <p:attrNameLst>
                                          <p:attrName>style.visibility</p:attrName>
                                        </p:attrNameLst>
                                      </p:cBhvr>
                                      <p:to>
                                        <p:strVal val="visible"/>
                                      </p:to>
                                    </p:set>
                                    <p:animEffect transition="in" filter="slide(fromBottom)">
                                      <p:cBhvr>
                                        <p:cTn id="42" dur="500"/>
                                        <p:tgtEl>
                                          <p:spTgt spid="49460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94604"/>
                                        </p:tgtEl>
                                        <p:attrNameLst>
                                          <p:attrName>style.visibility</p:attrName>
                                        </p:attrNameLst>
                                      </p:cBhvr>
                                      <p:to>
                                        <p:strVal val="visible"/>
                                      </p:to>
                                    </p:set>
                                    <p:animEffect transition="in" filter="slide(fromBottom)">
                                      <p:cBhvr>
                                        <p:cTn id="47" dur="500"/>
                                        <p:tgtEl>
                                          <p:spTgt spid="494604"/>
                                        </p:tgtEl>
                                      </p:cBhvr>
                                    </p:animEffect>
                                  </p:childTnLst>
                                </p:cTn>
                              </p:par>
                              <p:par>
                                <p:cTn id="48" presetID="12" presetClass="entr" presetSubtype="4" fill="hold" nodeType="withEffect">
                                  <p:stCondLst>
                                    <p:cond delay="0"/>
                                  </p:stCondLst>
                                  <p:childTnLst>
                                    <p:set>
                                      <p:cBhvr>
                                        <p:cTn id="49" dur="1" fill="hold">
                                          <p:stCondLst>
                                            <p:cond delay="0"/>
                                          </p:stCondLst>
                                        </p:cTn>
                                        <p:tgtEl>
                                          <p:spTgt spid="494609"/>
                                        </p:tgtEl>
                                        <p:attrNameLst>
                                          <p:attrName>style.visibility</p:attrName>
                                        </p:attrNameLst>
                                      </p:cBhvr>
                                      <p:to>
                                        <p:strVal val="visible"/>
                                      </p:to>
                                    </p:set>
                                    <p:animEffect transition="in" filter="slide(fromBottom)">
                                      <p:cBhvr>
                                        <p:cTn id="50" dur="500"/>
                                        <p:tgtEl>
                                          <p:spTgt spid="494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8" grpId="0"/>
      <p:bldP spid="494600" grpId="0"/>
      <p:bldP spid="494604" grpId="0"/>
      <p:bldP spid="494605" grpId="0"/>
      <p:bldP spid="494610" grpId="0"/>
      <p:bldP spid="4946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3.3  </a:t>
            </a:r>
            <a:r>
              <a:rPr lang="zh-CN" altLang="zh-CN" dirty="0">
                <a:latin typeface="+mj-lt"/>
              </a:rPr>
              <a:t>使用广播信道的数据链路层</a:t>
            </a:r>
            <a:endParaRPr lang="zh-CN" altLang="en-US" dirty="0">
              <a:latin typeface="+mj-lt"/>
            </a:endParaRPr>
          </a:p>
        </p:txBody>
      </p:sp>
      <p:sp>
        <p:nvSpPr>
          <p:cNvPr id="3" name="内容占位符 2"/>
          <p:cNvSpPr>
            <a:spLocks noGrp="1"/>
          </p:cNvSpPr>
          <p:nvPr>
            <p:ph idx="1"/>
          </p:nvPr>
        </p:nvSpPr>
        <p:spPr/>
        <p:txBody>
          <a:bodyPr/>
          <a:lstStyle/>
          <a:p>
            <a:r>
              <a:rPr lang="en-US" altLang="zh-CN" dirty="0">
                <a:latin typeface="+mj-lt"/>
              </a:rPr>
              <a:t>3.3.1  </a:t>
            </a:r>
            <a:r>
              <a:rPr lang="zh-CN" altLang="zh-CN" dirty="0">
                <a:latin typeface="+mj-lt"/>
              </a:rPr>
              <a:t>局域网的数据链路层</a:t>
            </a:r>
          </a:p>
          <a:p>
            <a:r>
              <a:rPr lang="en-US" altLang="zh-CN" dirty="0">
                <a:latin typeface="+mj-lt"/>
              </a:rPr>
              <a:t>3.3.2  CSMA/CD </a:t>
            </a:r>
            <a:r>
              <a:rPr lang="zh-CN" altLang="zh-CN" dirty="0">
                <a:latin typeface="+mj-lt"/>
              </a:rPr>
              <a:t>协议</a:t>
            </a:r>
          </a:p>
          <a:p>
            <a:r>
              <a:rPr lang="en-US" altLang="zh-CN" dirty="0">
                <a:latin typeface="+mj-lt"/>
              </a:rPr>
              <a:t>3.3.3  </a:t>
            </a:r>
            <a:r>
              <a:rPr lang="zh-CN" altLang="zh-CN" dirty="0">
                <a:latin typeface="+mj-lt"/>
              </a:rPr>
              <a:t>使用集线器的星形拓扑</a:t>
            </a:r>
          </a:p>
          <a:p>
            <a:r>
              <a:rPr lang="en-US" altLang="zh-CN" dirty="0">
                <a:latin typeface="+mj-lt"/>
              </a:rPr>
              <a:t>3.3.4  </a:t>
            </a:r>
            <a:r>
              <a:rPr lang="zh-CN" altLang="zh-CN" dirty="0">
                <a:latin typeface="+mj-lt"/>
              </a:rPr>
              <a:t>以太网的信道利用率</a:t>
            </a:r>
          </a:p>
          <a:p>
            <a:r>
              <a:rPr lang="en-US" altLang="zh-CN" dirty="0">
                <a:latin typeface="+mj-lt"/>
              </a:rPr>
              <a:t>3.3.5  </a:t>
            </a:r>
            <a:r>
              <a:rPr lang="zh-CN" altLang="zh-CN" dirty="0">
                <a:latin typeface="+mj-lt"/>
              </a:rPr>
              <a:t>以太网的</a:t>
            </a:r>
            <a:r>
              <a:rPr lang="en-US" altLang="zh-CN" dirty="0">
                <a:latin typeface="+mj-lt"/>
              </a:rPr>
              <a:t> MAC </a:t>
            </a:r>
            <a:r>
              <a:rPr lang="zh-CN" altLang="zh-CN" dirty="0">
                <a:latin typeface="+mj-lt"/>
              </a:rPr>
              <a:t>层</a:t>
            </a:r>
          </a:p>
        </p:txBody>
      </p:sp>
      <p:sp>
        <p:nvSpPr>
          <p:cNvPr id="4" name="文本框 3"/>
          <p:cNvSpPr txBox="1"/>
          <p:nvPr/>
        </p:nvSpPr>
        <p:spPr>
          <a:xfrm>
            <a:off x="1136576" y="4869160"/>
            <a:ext cx="7488832" cy="584775"/>
          </a:xfrm>
          <a:prstGeom prst="rect">
            <a:avLst/>
          </a:prstGeom>
          <a:noFill/>
        </p:spPr>
        <p:txBody>
          <a:bodyPr wrap="square" rtlCol="0">
            <a:spAutoFit/>
          </a:bodyPr>
          <a:lstStyle/>
          <a:p>
            <a:r>
              <a:rPr lang="zh-CN" altLang="en-US" sz="3200" dirty="0" smtClean="0">
                <a:solidFill>
                  <a:srgbClr val="00B050"/>
                </a:solidFill>
              </a:rPr>
              <a:t>传统以太网：</a:t>
            </a:r>
            <a:r>
              <a:rPr lang="en-US" altLang="zh-CN" sz="3200" dirty="0" smtClean="0">
                <a:solidFill>
                  <a:srgbClr val="00B050"/>
                </a:solidFill>
              </a:rPr>
              <a:t>10Mbit/s</a:t>
            </a:r>
            <a:r>
              <a:rPr lang="zh-CN" altLang="en-US" sz="3200" dirty="0" smtClean="0">
                <a:solidFill>
                  <a:srgbClr val="00B050"/>
                </a:solidFill>
              </a:rPr>
              <a:t>速率的以太网</a:t>
            </a:r>
            <a:endParaRPr lang="zh-CN" altLang="en-US" sz="3200" dirty="0">
              <a:solidFill>
                <a:srgbClr val="00B050"/>
              </a:solidFill>
            </a:endParaRPr>
          </a:p>
        </p:txBody>
      </p:sp>
    </p:spTree>
    <p:extLst>
      <p:ext uri="{BB962C8B-B14F-4D97-AF65-F5344CB8AC3E}">
        <p14:creationId xmlns:p14="http://schemas.microsoft.com/office/powerpoint/2010/main" val="108277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dirty="0"/>
              <a:t>3.3.1  </a:t>
            </a:r>
            <a:r>
              <a:rPr lang="zh-CN" altLang="en-US" dirty="0"/>
              <a:t>局域网的数据链路层 </a:t>
            </a:r>
          </a:p>
        </p:txBody>
      </p:sp>
      <p:sp>
        <p:nvSpPr>
          <p:cNvPr id="395267" name="Rectangle 3"/>
          <p:cNvSpPr>
            <a:spLocks noGrp="1" noChangeArrowheads="1"/>
          </p:cNvSpPr>
          <p:nvPr>
            <p:ph idx="1"/>
          </p:nvPr>
        </p:nvSpPr>
        <p:spPr/>
        <p:txBody>
          <a:bodyPr/>
          <a:lstStyle/>
          <a:p>
            <a:r>
              <a:rPr lang="zh-CN" altLang="en-US" sz="2800" dirty="0"/>
              <a:t>局域网最主要的</a:t>
            </a:r>
            <a:r>
              <a:rPr lang="zh-CN" altLang="en-US" sz="2800" dirty="0">
                <a:solidFill>
                  <a:srgbClr val="FF0000"/>
                </a:solidFill>
              </a:rPr>
              <a:t>特点</a:t>
            </a:r>
            <a:r>
              <a:rPr lang="zh-CN" altLang="en-US" sz="2800" dirty="0"/>
              <a:t>是：</a:t>
            </a:r>
            <a:endParaRPr lang="en-US" altLang="zh-CN" sz="2800" dirty="0"/>
          </a:p>
          <a:p>
            <a:pPr lvl="1"/>
            <a:r>
              <a:rPr lang="zh-CN" altLang="en-US" sz="2400" dirty="0"/>
              <a:t>网络为一个单位所拥有；</a:t>
            </a:r>
            <a:endParaRPr lang="en-US" altLang="zh-CN" sz="2400" dirty="0"/>
          </a:p>
          <a:p>
            <a:pPr lvl="1"/>
            <a:r>
              <a:rPr lang="zh-CN" altLang="en-US" sz="2400" dirty="0"/>
              <a:t>地理范围和站点数目均有限。 </a:t>
            </a:r>
          </a:p>
          <a:p>
            <a:r>
              <a:rPr lang="zh-CN" altLang="en-US" sz="2800" dirty="0"/>
              <a:t>局域网具有如下</a:t>
            </a:r>
            <a:r>
              <a:rPr lang="zh-CN" altLang="en-US" sz="2800" dirty="0">
                <a:solidFill>
                  <a:srgbClr val="FF0000"/>
                </a:solidFill>
              </a:rPr>
              <a:t>主要优点：</a:t>
            </a:r>
          </a:p>
          <a:p>
            <a:pPr lvl="1"/>
            <a:r>
              <a:rPr lang="zh-CN" altLang="en-US" sz="2400" dirty="0">
                <a:ea typeface="黑体" pitchFamily="2" charset="-122"/>
              </a:rPr>
              <a:t>具有广播功能，从一个站点可很方便地访问全网。局域网上的主机可共享连接在局域网上的各种硬件和软件资源。</a:t>
            </a:r>
            <a:r>
              <a:rPr lang="zh-CN" altLang="en-US" dirty="0"/>
              <a:t> </a:t>
            </a:r>
            <a:endParaRPr lang="zh-CN" altLang="en-US" sz="2400" dirty="0"/>
          </a:p>
          <a:p>
            <a:pPr lvl="1"/>
            <a:r>
              <a:rPr lang="zh-CN" altLang="en-US" sz="2400" dirty="0"/>
              <a:t>便于系统的扩展和逐渐地演变，各设备的位置可灵活调整和改变。</a:t>
            </a:r>
          </a:p>
          <a:p>
            <a:pPr lvl="1"/>
            <a:r>
              <a:rPr lang="zh-CN" altLang="en-US" sz="2400" dirty="0"/>
              <a:t>提高了系统的可靠性、可用性和生存性。</a:t>
            </a:r>
          </a:p>
        </p:txBody>
      </p:sp>
    </p:spTree>
    <p:extLst>
      <p:ext uri="{BB962C8B-B14F-4D97-AF65-F5344CB8AC3E}">
        <p14:creationId xmlns:p14="http://schemas.microsoft.com/office/powerpoint/2010/main" val="708866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526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526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526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algn="ctr"/>
            <a:r>
              <a:rPr lang="zh-CN" altLang="en-US" dirty="0"/>
              <a:t>局域网拓扑结构</a:t>
            </a:r>
          </a:p>
        </p:txBody>
      </p:sp>
      <p:sp>
        <p:nvSpPr>
          <p:cNvPr id="1003523" name="Rectangle 3"/>
          <p:cNvSpPr>
            <a:spLocks noGrp="1" noChangeArrowheads="1"/>
          </p:cNvSpPr>
          <p:nvPr>
            <p:ph type="body" idx="4294967295"/>
          </p:nvPr>
        </p:nvSpPr>
        <p:spPr>
          <a:xfrm>
            <a:off x="839788" y="1196975"/>
            <a:ext cx="9066212" cy="4933950"/>
          </a:xfrm>
        </p:spPr>
        <p:txBody>
          <a:bodyPr/>
          <a:lstStyle/>
          <a:p>
            <a:pPr>
              <a:buFont typeface="Wingdings" pitchFamily="2" charset="2"/>
              <a:buNone/>
            </a:pPr>
            <a:r>
              <a:rPr lang="en-US" altLang="zh-CN"/>
              <a:t> </a:t>
            </a:r>
          </a:p>
        </p:txBody>
      </p:sp>
      <p:grpSp>
        <p:nvGrpSpPr>
          <p:cNvPr id="1003568" name="Group 48"/>
          <p:cNvGrpSpPr>
            <a:grpSpLocks/>
          </p:cNvGrpSpPr>
          <p:nvPr/>
        </p:nvGrpSpPr>
        <p:grpSpPr bwMode="auto">
          <a:xfrm>
            <a:off x="287216" y="4135390"/>
            <a:ext cx="3762904" cy="2549525"/>
            <a:chOff x="2173" y="2160"/>
            <a:chExt cx="2188" cy="1606"/>
          </a:xfrm>
        </p:grpSpPr>
        <p:sp>
          <p:nvSpPr>
            <p:cNvPr id="1003551" name="Line 31"/>
            <p:cNvSpPr>
              <a:spLocks noChangeShapeType="1"/>
            </p:cNvSpPr>
            <p:nvPr/>
          </p:nvSpPr>
          <p:spPr bwMode="auto">
            <a:xfrm flipH="1" flipV="1">
              <a:off x="3147" y="2357"/>
              <a:ext cx="174" cy="16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2" name="Rectangle 32"/>
            <p:cNvSpPr>
              <a:spLocks noChangeArrowheads="1"/>
            </p:cNvSpPr>
            <p:nvPr/>
          </p:nvSpPr>
          <p:spPr bwMode="auto">
            <a:xfrm>
              <a:off x="2173" y="2784"/>
              <a:ext cx="9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2000" b="1" dirty="0">
                  <a:solidFill>
                    <a:srgbClr val="000099"/>
                  </a:solidFill>
                  <a:latin typeface="Times New Roman" pitchFamily="18" charset="0"/>
                  <a:ea typeface="黑体" pitchFamily="2" charset="-122"/>
                </a:rPr>
                <a:t>干线耦合器</a:t>
              </a:r>
            </a:p>
          </p:txBody>
        </p:sp>
        <p:sp>
          <p:nvSpPr>
            <p:cNvPr id="1003553" name="Line 33"/>
            <p:cNvSpPr>
              <a:spLocks noChangeShapeType="1"/>
            </p:cNvSpPr>
            <p:nvPr/>
          </p:nvSpPr>
          <p:spPr bwMode="auto">
            <a:xfrm flipH="1">
              <a:off x="3925" y="2358"/>
              <a:ext cx="179" cy="1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4" name="Line 34"/>
            <p:cNvSpPr>
              <a:spLocks noChangeShapeType="1"/>
            </p:cNvSpPr>
            <p:nvPr/>
          </p:nvSpPr>
          <p:spPr bwMode="auto">
            <a:xfrm flipH="1" flipV="1">
              <a:off x="3938" y="3078"/>
              <a:ext cx="155"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5" name="Line 35"/>
            <p:cNvSpPr>
              <a:spLocks noChangeShapeType="1"/>
            </p:cNvSpPr>
            <p:nvPr/>
          </p:nvSpPr>
          <p:spPr bwMode="auto">
            <a:xfrm flipH="1">
              <a:off x="3181" y="3106"/>
              <a:ext cx="146"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6" name="Oval 36"/>
            <p:cNvSpPr>
              <a:spLocks noChangeArrowheads="1"/>
            </p:cNvSpPr>
            <p:nvPr/>
          </p:nvSpPr>
          <p:spPr bwMode="auto">
            <a:xfrm rot="18840000">
              <a:off x="3164" y="2406"/>
              <a:ext cx="887" cy="827"/>
            </a:xfrm>
            <a:prstGeom prst="ellipse">
              <a:avLst/>
            </a:prstGeom>
            <a:solidFill>
              <a:schemeClr val="bg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7" name="Rectangle 37"/>
            <p:cNvSpPr>
              <a:spLocks noChangeArrowheads="1"/>
            </p:cNvSpPr>
            <p:nvPr/>
          </p:nvSpPr>
          <p:spPr bwMode="auto">
            <a:xfrm rot="18840000">
              <a:off x="3286" y="2479"/>
              <a:ext cx="89" cy="84"/>
            </a:xfrm>
            <a:prstGeom prst="rect">
              <a:avLst/>
            </a:prstGeom>
            <a:solidFill>
              <a:srgbClr val="0000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8" name="Rectangle 38"/>
            <p:cNvSpPr>
              <a:spLocks noChangeArrowheads="1"/>
            </p:cNvSpPr>
            <p:nvPr/>
          </p:nvSpPr>
          <p:spPr bwMode="auto">
            <a:xfrm rot="18840000">
              <a:off x="3865" y="3039"/>
              <a:ext cx="117" cy="91"/>
            </a:xfrm>
            <a:prstGeom prst="rect">
              <a:avLst/>
            </a:prstGeom>
            <a:solidFill>
              <a:srgbClr val="000099"/>
            </a:solidFill>
            <a:ln w="254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59" name="Rectangle 39"/>
            <p:cNvSpPr>
              <a:spLocks noChangeArrowheads="1"/>
            </p:cNvSpPr>
            <p:nvPr/>
          </p:nvSpPr>
          <p:spPr bwMode="auto">
            <a:xfrm rot="18840000">
              <a:off x="3873" y="2466"/>
              <a:ext cx="91" cy="98"/>
            </a:xfrm>
            <a:prstGeom prst="rect">
              <a:avLst/>
            </a:prstGeom>
            <a:solidFill>
              <a:srgbClr val="000099"/>
            </a:solidFill>
            <a:ln w="2857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0" name="Line 40"/>
            <p:cNvSpPr>
              <a:spLocks noChangeShapeType="1"/>
            </p:cNvSpPr>
            <p:nvPr/>
          </p:nvSpPr>
          <p:spPr bwMode="auto">
            <a:xfrm flipH="1">
              <a:off x="2832" y="2544"/>
              <a:ext cx="432" cy="240"/>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1" name="Rectangle 41"/>
            <p:cNvSpPr>
              <a:spLocks noChangeArrowheads="1"/>
            </p:cNvSpPr>
            <p:nvPr/>
          </p:nvSpPr>
          <p:spPr bwMode="auto">
            <a:xfrm rot="18840000">
              <a:off x="3277" y="3066"/>
              <a:ext cx="102" cy="101"/>
            </a:xfrm>
            <a:prstGeom prst="rect">
              <a:avLst/>
            </a:prstGeom>
            <a:solidFill>
              <a:srgbClr val="000099"/>
            </a:solidFill>
            <a:ln w="254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62" name="Arc 42"/>
            <p:cNvSpPr>
              <a:spLocks/>
            </p:cNvSpPr>
            <p:nvPr/>
          </p:nvSpPr>
          <p:spPr bwMode="auto">
            <a:xfrm flipV="1">
              <a:off x="3529" y="2647"/>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63"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 y="216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4"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8" y="2204"/>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5"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7" y="3220"/>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6"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2" y="3208"/>
              <a:ext cx="281"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67" name="Text Box 47"/>
            <p:cNvSpPr txBox="1">
              <a:spLocks noChangeArrowheads="1"/>
            </p:cNvSpPr>
            <p:nvPr/>
          </p:nvSpPr>
          <p:spPr bwMode="auto">
            <a:xfrm>
              <a:off x="3314" y="3475"/>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环形网</a:t>
              </a:r>
            </a:p>
          </p:txBody>
        </p:sp>
      </p:grpSp>
      <p:grpSp>
        <p:nvGrpSpPr>
          <p:cNvPr id="2" name="组合 1"/>
          <p:cNvGrpSpPr/>
          <p:nvPr/>
        </p:nvGrpSpPr>
        <p:grpSpPr>
          <a:xfrm>
            <a:off x="776536" y="1268760"/>
            <a:ext cx="3530083" cy="2477654"/>
            <a:chOff x="1350593" y="1340476"/>
            <a:chExt cx="3530083" cy="2477654"/>
          </a:xfrm>
        </p:grpSpPr>
        <p:sp>
          <p:nvSpPr>
            <p:cNvPr id="1003538" name="Line 18"/>
            <p:cNvSpPr>
              <a:spLocks noChangeShapeType="1"/>
            </p:cNvSpPr>
            <p:nvPr/>
          </p:nvSpPr>
          <p:spPr bwMode="auto">
            <a:xfrm flipH="1" flipV="1">
              <a:off x="1582171" y="1822681"/>
              <a:ext cx="811855" cy="543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9" name="Line 19"/>
            <p:cNvSpPr>
              <a:spLocks noChangeShapeType="1"/>
            </p:cNvSpPr>
            <p:nvPr/>
          </p:nvSpPr>
          <p:spPr bwMode="auto">
            <a:xfrm flipV="1">
              <a:off x="2626936" y="1733019"/>
              <a:ext cx="0" cy="633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0" name="Line 20"/>
            <p:cNvSpPr>
              <a:spLocks noChangeShapeType="1"/>
            </p:cNvSpPr>
            <p:nvPr/>
          </p:nvSpPr>
          <p:spPr bwMode="auto">
            <a:xfrm flipH="1">
              <a:off x="1697961" y="2637291"/>
              <a:ext cx="648153" cy="4340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1" name="Line 21"/>
            <p:cNvSpPr>
              <a:spLocks noChangeShapeType="1"/>
            </p:cNvSpPr>
            <p:nvPr/>
          </p:nvSpPr>
          <p:spPr bwMode="auto">
            <a:xfrm>
              <a:off x="2626936" y="2637291"/>
              <a:ext cx="1023470" cy="601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2" name="Line 22"/>
            <p:cNvSpPr>
              <a:spLocks noChangeShapeType="1"/>
            </p:cNvSpPr>
            <p:nvPr/>
          </p:nvSpPr>
          <p:spPr bwMode="auto">
            <a:xfrm flipV="1">
              <a:off x="2742725" y="2004191"/>
              <a:ext cx="811855" cy="4526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43" name="Rectangle 23"/>
            <p:cNvSpPr>
              <a:spLocks noChangeArrowheads="1"/>
            </p:cNvSpPr>
            <p:nvPr/>
          </p:nvSpPr>
          <p:spPr bwMode="auto">
            <a:xfrm>
              <a:off x="2278237" y="2275364"/>
              <a:ext cx="560313" cy="437374"/>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wrap="none" anchor="ctr"/>
            <a:lstStyle/>
            <a:p>
              <a:endParaRPr lang="zh-CN" altLang="en-US" sz="2400"/>
            </a:p>
          </p:txBody>
        </p:sp>
        <p:pic>
          <p:nvPicPr>
            <p:cNvPr id="1003544"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049" y="2811147"/>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5"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6382" y="2818801"/>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6" name="Picture 2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0593" y="1642264"/>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7"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3002" y="1733019"/>
              <a:ext cx="622866"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8" name="Picture 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6834" y="1340476"/>
              <a:ext cx="624197" cy="489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49" name="Text Box 29"/>
            <p:cNvSpPr txBox="1">
              <a:spLocks noChangeArrowheads="1"/>
            </p:cNvSpPr>
            <p:nvPr/>
          </p:nvSpPr>
          <p:spPr bwMode="auto">
            <a:xfrm>
              <a:off x="2110160" y="3356700"/>
              <a:ext cx="1112641" cy="46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星形网</a:t>
              </a:r>
            </a:p>
          </p:txBody>
        </p:sp>
        <p:sp>
          <p:nvSpPr>
            <p:cNvPr id="51" name="Rectangle 31"/>
            <p:cNvSpPr>
              <a:spLocks noChangeArrowheads="1"/>
            </p:cNvSpPr>
            <p:nvPr/>
          </p:nvSpPr>
          <p:spPr bwMode="auto">
            <a:xfrm>
              <a:off x="3923682" y="2494051"/>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Times New Roman" pitchFamily="18" charset="0"/>
                  <a:ea typeface="黑体" pitchFamily="2" charset="-122"/>
                </a:rPr>
                <a:t>集线器</a:t>
              </a:r>
            </a:p>
          </p:txBody>
        </p:sp>
        <p:sp>
          <p:nvSpPr>
            <p:cNvPr id="52"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5346141" y="1340768"/>
            <a:ext cx="4143363" cy="2046432"/>
            <a:chOff x="5346141" y="1340768"/>
            <a:chExt cx="4143363" cy="2046432"/>
          </a:xfrm>
        </p:grpSpPr>
        <p:sp>
          <p:nvSpPr>
            <p:cNvPr id="1003525" name="Line 5"/>
            <p:cNvSpPr>
              <a:spLocks noChangeShapeType="1"/>
            </p:cNvSpPr>
            <p:nvPr/>
          </p:nvSpPr>
          <p:spPr bwMode="auto">
            <a:xfrm>
              <a:off x="6567920" y="2052389"/>
              <a:ext cx="284984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6" name="Rectangle 6"/>
            <p:cNvSpPr>
              <a:spLocks noChangeArrowheads="1"/>
            </p:cNvSpPr>
            <p:nvPr/>
          </p:nvSpPr>
          <p:spPr bwMode="auto">
            <a:xfrm>
              <a:off x="9355285" y="1991007"/>
              <a:ext cx="134219" cy="121725"/>
            </a:xfrm>
            <a:prstGeom prst="rect">
              <a:avLst/>
            </a:prstGeom>
            <a:solidFill>
              <a:schemeClr val="bg2"/>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7" name="Rectangle 7"/>
            <p:cNvSpPr>
              <a:spLocks noChangeArrowheads="1"/>
            </p:cNvSpPr>
            <p:nvPr/>
          </p:nvSpPr>
          <p:spPr bwMode="auto">
            <a:xfrm>
              <a:off x="6452214" y="1991007"/>
              <a:ext cx="134219" cy="121725"/>
            </a:xfrm>
            <a:prstGeom prst="rect">
              <a:avLst/>
            </a:prstGeom>
            <a:solidFill>
              <a:schemeClr val="bg2"/>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8" name="Line 8"/>
            <p:cNvSpPr>
              <a:spLocks noChangeShapeType="1"/>
            </p:cNvSpPr>
            <p:nvPr/>
          </p:nvSpPr>
          <p:spPr bwMode="auto">
            <a:xfrm flipV="1">
              <a:off x="7130253" y="1671610"/>
              <a:ext cx="0" cy="3849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29" name="Line 9"/>
            <p:cNvSpPr>
              <a:spLocks noChangeShapeType="1"/>
            </p:cNvSpPr>
            <p:nvPr/>
          </p:nvSpPr>
          <p:spPr bwMode="auto">
            <a:xfrm>
              <a:off x="7633575"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0" name="Line 10"/>
            <p:cNvSpPr>
              <a:spLocks noChangeShapeType="1"/>
            </p:cNvSpPr>
            <p:nvPr/>
          </p:nvSpPr>
          <p:spPr bwMode="auto">
            <a:xfrm flipV="1">
              <a:off x="8264174" y="1637277"/>
              <a:ext cx="0" cy="4296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03531" name="Line 11"/>
            <p:cNvSpPr>
              <a:spLocks noChangeShapeType="1"/>
            </p:cNvSpPr>
            <p:nvPr/>
          </p:nvSpPr>
          <p:spPr bwMode="auto">
            <a:xfrm>
              <a:off x="8906344"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035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8649" y="225422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3"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5964" y="2268789"/>
              <a:ext cx="541505" cy="49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4"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1108" y="1356374"/>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35"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9087" y="1340768"/>
              <a:ext cx="541505" cy="49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36" name="Text Box 16"/>
            <p:cNvSpPr txBox="1">
              <a:spLocks noChangeArrowheads="1"/>
            </p:cNvSpPr>
            <p:nvPr/>
          </p:nvSpPr>
          <p:spPr bwMode="auto">
            <a:xfrm>
              <a:off x="7508612" y="2925270"/>
              <a:ext cx="1113094" cy="46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latin typeface="黑体" pitchFamily="2" charset="-122"/>
                  <a:ea typeface="黑体" pitchFamily="2" charset="-122"/>
                </a:rPr>
                <a:t>总线网</a:t>
              </a:r>
            </a:p>
          </p:txBody>
        </p:sp>
        <p:sp>
          <p:nvSpPr>
            <p:cNvPr id="54" name="Rectangle 28"/>
            <p:cNvSpPr>
              <a:spLocks noChangeArrowheads="1"/>
            </p:cNvSpPr>
            <p:nvPr/>
          </p:nvSpPr>
          <p:spPr bwMode="auto">
            <a:xfrm>
              <a:off x="5346141" y="2582212"/>
              <a:ext cx="12150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000099"/>
                  </a:solidFill>
                  <a:latin typeface="+mn-lt"/>
                  <a:ea typeface="黑体" pitchFamily="2" charset="-122"/>
                </a:rPr>
                <a:t>匹配电阻</a:t>
              </a:r>
            </a:p>
          </p:txBody>
        </p:sp>
        <p:sp>
          <p:nvSpPr>
            <p:cNvPr id="55" name="Line 29"/>
            <p:cNvSpPr>
              <a:spLocks noChangeShapeType="1"/>
            </p:cNvSpPr>
            <p:nvPr/>
          </p:nvSpPr>
          <p:spPr bwMode="auto">
            <a:xfrm flipH="1">
              <a:off x="6113677" y="2113900"/>
              <a:ext cx="405645" cy="491817"/>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 name="Rectangle 9">
            <a:extLst>
              <a:ext uri="{FF2B5EF4-FFF2-40B4-BE49-F238E27FC236}">
                <a16:creationId xmlns:a16="http://schemas.microsoft.com/office/drawing/2014/main" id="{65D8AF7E-072F-4800-8F8C-5818743942B6}"/>
              </a:ext>
            </a:extLst>
          </p:cNvPr>
          <p:cNvSpPr>
            <a:spLocks noChangeArrowheads="1"/>
          </p:cNvSpPr>
          <p:nvPr/>
        </p:nvSpPr>
        <p:spPr bwMode="auto">
          <a:xfrm>
            <a:off x="8057683" y="5629764"/>
            <a:ext cx="101600" cy="101600"/>
          </a:xfrm>
          <a:prstGeom prst="rect">
            <a:avLst/>
          </a:prstGeom>
          <a:solidFill>
            <a:srgbClr val="333399"/>
          </a:solidFill>
          <a:ln w="12700">
            <a:solidFill>
              <a:schemeClr val="tx1"/>
            </a:solidFill>
            <a:miter lim="800000"/>
            <a:headEnd/>
            <a:tailEnd/>
          </a:ln>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6" name="Rectangle 10">
            <a:extLst>
              <a:ext uri="{FF2B5EF4-FFF2-40B4-BE49-F238E27FC236}">
                <a16:creationId xmlns:a16="http://schemas.microsoft.com/office/drawing/2014/main" id="{9A1F1242-27DD-45B9-A837-54C2611F710D}"/>
              </a:ext>
            </a:extLst>
          </p:cNvPr>
          <p:cNvSpPr>
            <a:spLocks noChangeArrowheads="1"/>
          </p:cNvSpPr>
          <p:nvPr/>
        </p:nvSpPr>
        <p:spPr bwMode="auto">
          <a:xfrm>
            <a:off x="8038633" y="4451839"/>
            <a:ext cx="101600" cy="101600"/>
          </a:xfrm>
          <a:prstGeom prst="rect">
            <a:avLst/>
          </a:prstGeom>
          <a:solidFill>
            <a:srgbClr val="333399"/>
          </a:solidFill>
          <a:ln w="12700">
            <a:solidFill>
              <a:schemeClr val="tx1"/>
            </a:solidFill>
            <a:miter lim="800000"/>
            <a:headEnd/>
            <a:tailEnd/>
          </a:ln>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7" name="Rectangle 11">
            <a:extLst>
              <a:ext uri="{FF2B5EF4-FFF2-40B4-BE49-F238E27FC236}">
                <a16:creationId xmlns:a16="http://schemas.microsoft.com/office/drawing/2014/main" id="{74799999-18BB-4641-8875-C4F6BBF58159}"/>
              </a:ext>
            </a:extLst>
          </p:cNvPr>
          <p:cNvSpPr>
            <a:spLocks noChangeArrowheads="1"/>
          </p:cNvSpPr>
          <p:nvPr/>
        </p:nvSpPr>
        <p:spPr bwMode="auto">
          <a:xfrm>
            <a:off x="8067208" y="4966189"/>
            <a:ext cx="101600" cy="101600"/>
          </a:xfrm>
          <a:prstGeom prst="rect">
            <a:avLst/>
          </a:prstGeom>
          <a:solidFill>
            <a:srgbClr val="333399"/>
          </a:solidFill>
          <a:ln w="12700">
            <a:solidFill>
              <a:schemeClr val="tx1"/>
            </a:solidFill>
            <a:miter lim="800000"/>
            <a:headEnd/>
            <a:tailEnd/>
          </a:ln>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 name="Rectangle 12">
            <a:extLst>
              <a:ext uri="{FF2B5EF4-FFF2-40B4-BE49-F238E27FC236}">
                <a16:creationId xmlns:a16="http://schemas.microsoft.com/office/drawing/2014/main" id="{DF23242B-4040-4DD0-816B-28E10B0172F6}"/>
              </a:ext>
            </a:extLst>
          </p:cNvPr>
          <p:cNvSpPr>
            <a:spLocks noChangeArrowheads="1"/>
          </p:cNvSpPr>
          <p:nvPr/>
        </p:nvSpPr>
        <p:spPr bwMode="auto">
          <a:xfrm>
            <a:off x="6139983" y="4451839"/>
            <a:ext cx="101600" cy="101600"/>
          </a:xfrm>
          <a:prstGeom prst="rect">
            <a:avLst/>
          </a:prstGeom>
          <a:solidFill>
            <a:srgbClr val="333399"/>
          </a:solidFill>
          <a:ln w="12700">
            <a:solidFill>
              <a:schemeClr val="tx1"/>
            </a:solidFill>
            <a:miter lim="800000"/>
            <a:headEnd/>
            <a:tailEnd/>
          </a:ln>
        </p:spPr>
        <p:txBody>
          <a:bodyPr wrap="none" anchor="ct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9" name="Line 20">
            <a:extLst>
              <a:ext uri="{FF2B5EF4-FFF2-40B4-BE49-F238E27FC236}">
                <a16:creationId xmlns:a16="http://schemas.microsoft.com/office/drawing/2014/main" id="{1875D0EC-4108-431C-95C0-66DC31F63298}"/>
              </a:ext>
            </a:extLst>
          </p:cNvPr>
          <p:cNvSpPr>
            <a:spLocks noChangeShapeType="1"/>
          </p:cNvSpPr>
          <p:nvPr/>
        </p:nvSpPr>
        <p:spPr bwMode="auto">
          <a:xfrm>
            <a:off x="6359058" y="5026514"/>
            <a:ext cx="17748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1">
            <a:extLst>
              <a:ext uri="{FF2B5EF4-FFF2-40B4-BE49-F238E27FC236}">
                <a16:creationId xmlns:a16="http://schemas.microsoft.com/office/drawing/2014/main" id="{1421434E-441C-425B-831D-E2D2B4EAF4F8}"/>
              </a:ext>
            </a:extLst>
          </p:cNvPr>
          <p:cNvSpPr>
            <a:spLocks noChangeShapeType="1"/>
          </p:cNvSpPr>
          <p:nvPr/>
        </p:nvSpPr>
        <p:spPr bwMode="auto">
          <a:xfrm flipV="1">
            <a:off x="6700370" y="4877289"/>
            <a:ext cx="0" cy="146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22">
            <a:extLst>
              <a:ext uri="{FF2B5EF4-FFF2-40B4-BE49-F238E27FC236}">
                <a16:creationId xmlns:a16="http://schemas.microsoft.com/office/drawing/2014/main" id="{4A80995A-7EB3-4A93-B059-04204F9B43A3}"/>
              </a:ext>
            </a:extLst>
          </p:cNvPr>
          <p:cNvSpPr>
            <a:spLocks noChangeShapeType="1"/>
          </p:cNvSpPr>
          <p:nvPr/>
        </p:nvSpPr>
        <p:spPr bwMode="auto">
          <a:xfrm flipV="1">
            <a:off x="7384583" y="4893164"/>
            <a:ext cx="0" cy="146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23">
            <a:extLst>
              <a:ext uri="{FF2B5EF4-FFF2-40B4-BE49-F238E27FC236}">
                <a16:creationId xmlns:a16="http://schemas.microsoft.com/office/drawing/2014/main" id="{ECD0A59A-C653-4560-9589-7C768A9DAEFF}"/>
              </a:ext>
            </a:extLst>
          </p:cNvPr>
          <p:cNvSpPr>
            <a:spLocks noChangeShapeType="1"/>
          </p:cNvSpPr>
          <p:nvPr/>
        </p:nvSpPr>
        <p:spPr bwMode="auto">
          <a:xfrm>
            <a:off x="6832133" y="4353414"/>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24">
            <a:extLst>
              <a:ext uri="{FF2B5EF4-FFF2-40B4-BE49-F238E27FC236}">
                <a16:creationId xmlns:a16="http://schemas.microsoft.com/office/drawing/2014/main" id="{6D6BD0AD-8442-485C-ADE6-0C79E527E749}"/>
              </a:ext>
            </a:extLst>
          </p:cNvPr>
          <p:cNvSpPr>
            <a:spLocks noChangeShapeType="1"/>
          </p:cNvSpPr>
          <p:nvPr/>
        </p:nvSpPr>
        <p:spPr bwMode="auto">
          <a:xfrm>
            <a:off x="7689383" y="4362939"/>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25">
            <a:extLst>
              <a:ext uri="{FF2B5EF4-FFF2-40B4-BE49-F238E27FC236}">
                <a16:creationId xmlns:a16="http://schemas.microsoft.com/office/drawing/2014/main" id="{E419625D-A033-4659-8A53-98342AB5BCBC}"/>
              </a:ext>
            </a:extLst>
          </p:cNvPr>
          <p:cNvSpPr>
            <a:spLocks noChangeShapeType="1"/>
          </p:cNvSpPr>
          <p:nvPr/>
        </p:nvSpPr>
        <p:spPr bwMode="auto">
          <a:xfrm flipV="1">
            <a:off x="7717958" y="5490064"/>
            <a:ext cx="0" cy="187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26">
            <a:extLst>
              <a:ext uri="{FF2B5EF4-FFF2-40B4-BE49-F238E27FC236}">
                <a16:creationId xmlns:a16="http://schemas.microsoft.com/office/drawing/2014/main" id="{7DAEFE87-191A-49AF-BA8B-C91AF645BE56}"/>
              </a:ext>
            </a:extLst>
          </p:cNvPr>
          <p:cNvSpPr>
            <a:spLocks noChangeShapeType="1"/>
          </p:cNvSpPr>
          <p:nvPr/>
        </p:nvSpPr>
        <p:spPr bwMode="auto">
          <a:xfrm>
            <a:off x="6241583" y="4493114"/>
            <a:ext cx="18224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27">
            <a:extLst>
              <a:ext uri="{FF2B5EF4-FFF2-40B4-BE49-F238E27FC236}">
                <a16:creationId xmlns:a16="http://schemas.microsoft.com/office/drawing/2014/main" id="{827F3E7E-91CF-4CA7-B87C-AFCC7EDBA919}"/>
              </a:ext>
            </a:extLst>
          </p:cNvPr>
          <p:cNvSpPr>
            <a:spLocks/>
          </p:cNvSpPr>
          <p:nvPr/>
        </p:nvSpPr>
        <p:spPr bwMode="auto">
          <a:xfrm>
            <a:off x="6346358" y="4502639"/>
            <a:ext cx="1735137" cy="1182688"/>
          </a:xfrm>
          <a:custGeom>
            <a:avLst/>
            <a:gdLst>
              <a:gd name="T0" fmla="*/ 0 w 1093"/>
              <a:gd name="T1" fmla="*/ 0 h 745"/>
              <a:gd name="T2" fmla="*/ 0 w 1093"/>
              <a:gd name="T3" fmla="*/ 744 h 745"/>
              <a:gd name="T4" fmla="*/ 1092 w 1093"/>
              <a:gd name="T5" fmla="*/ 744 h 745"/>
              <a:gd name="T6" fmla="*/ 0 60000 65536"/>
              <a:gd name="T7" fmla="*/ 0 60000 65536"/>
              <a:gd name="T8" fmla="*/ 0 60000 65536"/>
              <a:gd name="T9" fmla="*/ 0 w 1093"/>
              <a:gd name="T10" fmla="*/ 0 h 745"/>
              <a:gd name="T11" fmla="*/ 1093 w 1093"/>
              <a:gd name="T12" fmla="*/ 745 h 745"/>
            </a:gdLst>
            <a:ahLst/>
            <a:cxnLst>
              <a:cxn ang="T6">
                <a:pos x="T0" y="T1"/>
              </a:cxn>
              <a:cxn ang="T7">
                <a:pos x="T2" y="T3"/>
              </a:cxn>
              <a:cxn ang="T8">
                <a:pos x="T4" y="T5"/>
              </a:cxn>
            </a:cxnLst>
            <a:rect l="T9" t="T10" r="T11" b="T12"/>
            <a:pathLst>
              <a:path w="1093" h="745">
                <a:moveTo>
                  <a:pt x="0" y="0"/>
                </a:moveTo>
                <a:lnTo>
                  <a:pt x="0" y="744"/>
                </a:lnTo>
                <a:lnTo>
                  <a:pt x="1092" y="744"/>
                </a:lnTo>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8" name="Line 32">
            <a:extLst>
              <a:ext uri="{FF2B5EF4-FFF2-40B4-BE49-F238E27FC236}">
                <a16:creationId xmlns:a16="http://schemas.microsoft.com/office/drawing/2014/main" id="{8151A39B-6734-4B2B-AAA4-BD7C4729307E}"/>
              </a:ext>
            </a:extLst>
          </p:cNvPr>
          <p:cNvSpPr>
            <a:spLocks noChangeShapeType="1"/>
          </p:cNvSpPr>
          <p:nvPr/>
        </p:nvSpPr>
        <p:spPr bwMode="auto">
          <a:xfrm flipV="1">
            <a:off x="7013108" y="5474189"/>
            <a:ext cx="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69" name="Picture 45">
            <a:extLst>
              <a:ext uri="{FF2B5EF4-FFF2-40B4-BE49-F238E27FC236}">
                <a16:creationId xmlns:a16="http://schemas.microsoft.com/office/drawing/2014/main" id="{F48C453B-B641-42A0-8BAF-B7BAAAF59BC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3383" y="40930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59">
            <a:extLst>
              <a:ext uri="{FF2B5EF4-FFF2-40B4-BE49-F238E27FC236}">
                <a16:creationId xmlns:a16="http://schemas.microsoft.com/office/drawing/2014/main" id="{29B3E6E3-CBB7-4D01-8602-A6A7CB030F4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383" y="52487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60">
            <a:extLst>
              <a:ext uri="{FF2B5EF4-FFF2-40B4-BE49-F238E27FC236}">
                <a16:creationId xmlns:a16="http://schemas.microsoft.com/office/drawing/2014/main" id="{278B3E34-9141-40E1-A187-EF165FE9CEC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483" y="52614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61">
            <a:extLst>
              <a:ext uri="{FF2B5EF4-FFF2-40B4-BE49-F238E27FC236}">
                <a16:creationId xmlns:a16="http://schemas.microsoft.com/office/drawing/2014/main" id="{2CDF678D-B4B4-46EE-B65B-B9D8A0BA02F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2183" y="46264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2">
            <a:extLst>
              <a:ext uri="{FF2B5EF4-FFF2-40B4-BE49-F238E27FC236}">
                <a16:creationId xmlns:a16="http://schemas.microsoft.com/office/drawing/2014/main" id="{BE9E83A7-A500-49E3-8CF5-796EFEAEA80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0983" y="46391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63">
            <a:extLst>
              <a:ext uri="{FF2B5EF4-FFF2-40B4-BE49-F238E27FC236}">
                <a16:creationId xmlns:a16="http://schemas.microsoft.com/office/drawing/2014/main" id="{77DF6DDD-EB0A-4771-A690-A89371A7063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1583" y="4093064"/>
            <a:ext cx="320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67">
            <a:extLst>
              <a:ext uri="{FF2B5EF4-FFF2-40B4-BE49-F238E27FC236}">
                <a16:creationId xmlns:a16="http://schemas.microsoft.com/office/drawing/2014/main" id="{5AD29B87-264B-4075-99CB-F79F9B3FDC4F}"/>
              </a:ext>
            </a:extLst>
          </p:cNvPr>
          <p:cNvSpPr txBox="1">
            <a:spLocks noChangeArrowheads="1"/>
          </p:cNvSpPr>
          <p:nvPr/>
        </p:nvSpPr>
        <p:spPr bwMode="auto">
          <a:xfrm>
            <a:off x="6655920" y="5993302"/>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sz="2000">
                <a:solidFill>
                  <a:schemeClr val="tx1"/>
                </a:solidFill>
                <a:latin typeface="Tahoma" panose="020B0604030504040204" pitchFamily="34" charset="0"/>
                <a:ea typeface="宋体" panose="02010600030101010101" pitchFamily="2" charset="-122"/>
              </a:defRPr>
            </a:lvl1pPr>
            <a:lvl2pPr marL="742950" indent="-285750" algn="l" eaLnBrk="0" hangingPunct="0">
              <a:defRPr sz="2000">
                <a:solidFill>
                  <a:schemeClr val="tx1"/>
                </a:solidFill>
                <a:latin typeface="Tahoma" panose="020B0604030504040204" pitchFamily="34" charset="0"/>
                <a:ea typeface="宋体" panose="02010600030101010101" pitchFamily="2" charset="-122"/>
              </a:defRPr>
            </a:lvl2pPr>
            <a:lvl3pPr marL="1143000" indent="-228600" algn="l" eaLnBrk="0" hangingPunct="0">
              <a:defRPr sz="2000">
                <a:solidFill>
                  <a:schemeClr val="tx1"/>
                </a:solidFill>
                <a:latin typeface="Tahoma" panose="020B0604030504040204" pitchFamily="34" charset="0"/>
                <a:ea typeface="宋体" panose="02010600030101010101" pitchFamily="2" charset="-122"/>
              </a:defRPr>
            </a:lvl3pPr>
            <a:lvl4pPr marL="1600200" indent="-228600" algn="l" eaLnBrk="0" hangingPunct="0">
              <a:defRPr sz="2000">
                <a:solidFill>
                  <a:schemeClr val="tx1"/>
                </a:solidFill>
                <a:latin typeface="Tahoma" panose="020B0604030504040204" pitchFamily="34" charset="0"/>
                <a:ea typeface="宋体" panose="02010600030101010101" pitchFamily="2" charset="-122"/>
              </a:defRPr>
            </a:lvl4pPr>
            <a:lvl5pPr marL="2057400" indent="-228600" algn="l"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r>
              <a:rPr lang="zh-CN" altLang="en-US" sz="2400" b="1" dirty="0">
                <a:latin typeface="黑体" pitchFamily="2" charset="-122"/>
                <a:ea typeface="黑体" pitchFamily="2" charset="-122"/>
              </a:rPr>
              <a:t>树形网 </a:t>
            </a:r>
          </a:p>
        </p:txBody>
      </p:sp>
    </p:spTree>
    <p:extLst>
      <p:ext uri="{BB962C8B-B14F-4D97-AF65-F5344CB8AC3E}">
        <p14:creationId xmlns:p14="http://schemas.microsoft.com/office/powerpoint/2010/main" val="273463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a:extLst>
              <a:ext uri="{FF2B5EF4-FFF2-40B4-BE49-F238E27FC236}">
                <a16:creationId xmlns:a16="http://schemas.microsoft.com/office/drawing/2014/main" id="{5517B8D4-6E3C-4ED1-8D2D-8F2E9DFEC220}"/>
              </a:ext>
            </a:extLst>
          </p:cNvPr>
          <p:cNvSpPr>
            <a:spLocks noGrp="1" noChangeArrowheads="1"/>
          </p:cNvSpPr>
          <p:nvPr>
            <p:ph type="body" idx="1"/>
          </p:nvPr>
        </p:nvSpPr>
        <p:spPr bwMode="auto">
          <a:xfrm>
            <a:off x="560513" y="1340768"/>
            <a:ext cx="8785102" cy="259305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pattFill prst="solidDmnd">
                  <a:fgClr>
                    <a:srgbClr val="3399FF"/>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lgn="just"/>
            <a:r>
              <a:rPr lang="zh-CN" altLang="en-US" sz="2500" dirty="0"/>
              <a:t> </a:t>
            </a:r>
            <a:r>
              <a:rPr lang="zh-CN" altLang="en-GB" sz="2500" dirty="0"/>
              <a:t>星</a:t>
            </a:r>
            <a:r>
              <a:rPr lang="zh-CN" altLang="en-US" sz="2500" dirty="0"/>
              <a:t>型</a:t>
            </a:r>
            <a:r>
              <a:rPr lang="zh-CN" altLang="en-GB" sz="2500" dirty="0"/>
              <a:t>拓扑结构也称</a:t>
            </a:r>
            <a:r>
              <a:rPr lang="zh-CN" altLang="en-GB" sz="2500" dirty="0">
                <a:latin typeface="宋体" panose="02010600030101010101" pitchFamily="2" charset="-122"/>
              </a:rPr>
              <a:t>“</a:t>
            </a:r>
            <a:r>
              <a:rPr lang="zh-CN" altLang="en-GB" sz="2500" dirty="0"/>
              <a:t>集中式拓扑结构</a:t>
            </a:r>
            <a:r>
              <a:rPr lang="zh-CN" altLang="en-GB" sz="2500" dirty="0">
                <a:latin typeface="宋体" panose="02010600030101010101" pitchFamily="2" charset="-122"/>
              </a:rPr>
              <a:t>”</a:t>
            </a:r>
            <a:r>
              <a:rPr lang="zh-CN" altLang="en-GB" sz="2500" dirty="0"/>
              <a:t>，</a:t>
            </a:r>
            <a:r>
              <a:rPr lang="zh-CN" altLang="en-US" sz="2500" dirty="0"/>
              <a:t>是因集线器或交换机连接的各连接节点呈星状分布而得名。</a:t>
            </a:r>
            <a:r>
              <a:rPr lang="zh-CN" altLang="en-GB" sz="2500" dirty="0"/>
              <a:t>星</a:t>
            </a:r>
            <a:r>
              <a:rPr lang="zh-CN" altLang="en-US" sz="2500" dirty="0"/>
              <a:t>型</a:t>
            </a:r>
            <a:r>
              <a:rPr lang="zh-CN" altLang="en-GB" sz="2500" dirty="0"/>
              <a:t>结构是目前应用最广、实用性最好的一种拓扑结构。无论在局域网中，还是在广域网中都可以见到它的身影。</a:t>
            </a:r>
            <a:r>
              <a:rPr lang="zh-CN" altLang="en-US" sz="2500" dirty="0"/>
              <a:t>复杂的星型网络就是在基本星型结构的基础上通过多台交换机级联形成的，从而形成多级星型结构，满足更多、不同地理位置分布的用户连接和不同端口带宽需求。</a:t>
            </a:r>
          </a:p>
        </p:txBody>
      </p:sp>
      <p:pic>
        <p:nvPicPr>
          <p:cNvPr id="500741" name="Picture 5">
            <a:extLst>
              <a:ext uri="{FF2B5EF4-FFF2-40B4-BE49-F238E27FC236}">
                <a16:creationId xmlns:a16="http://schemas.microsoft.com/office/drawing/2014/main" id="{94944647-7FA0-4D42-84C8-3E6828442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299793"/>
            <a:ext cx="381635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0742" name="Picture 6">
            <a:extLst>
              <a:ext uri="{FF2B5EF4-FFF2-40B4-BE49-F238E27FC236}">
                <a16:creationId xmlns:a16="http://schemas.microsoft.com/office/drawing/2014/main" id="{B203F7F9-2ED7-4D1C-8FB1-381B28BEF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3" y="4349006"/>
            <a:ext cx="3168650" cy="23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0743" name="Rectangle 2">
            <a:extLst>
              <a:ext uri="{FF2B5EF4-FFF2-40B4-BE49-F238E27FC236}">
                <a16:creationId xmlns:a16="http://schemas.microsoft.com/office/drawing/2014/main" id="{BFC557AC-3C1D-4EA9-9078-C529B7BFA935}"/>
              </a:ext>
            </a:extLst>
          </p:cNvPr>
          <p:cNvSpPr>
            <a:spLocks noGrp="1" noChangeArrowheads="1"/>
          </p:cNvSpPr>
          <p:nvPr>
            <p:ph type="title"/>
          </p:nvPr>
        </p:nvSpPr>
        <p:spPr bwMode="auto">
          <a:xfrm>
            <a:off x="1846264" y="188640"/>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t>星形网</a:t>
            </a:r>
            <a:r>
              <a:rPr lang="zh-CN" altLang="en-US" dirty="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3" name="Rectangle 3">
            <a:extLst>
              <a:ext uri="{FF2B5EF4-FFF2-40B4-BE49-F238E27FC236}">
                <a16:creationId xmlns:a16="http://schemas.microsoft.com/office/drawing/2014/main" id="{ED47A2C6-23B3-4B2D-8908-4688673CFB01}"/>
              </a:ext>
            </a:extLst>
          </p:cNvPr>
          <p:cNvSpPr>
            <a:spLocks noGrp="1" noChangeArrowheads="1"/>
          </p:cNvSpPr>
          <p:nvPr>
            <p:ph type="body" idx="1"/>
          </p:nvPr>
        </p:nvSpPr>
        <p:spPr bwMode="auto">
          <a:xfrm>
            <a:off x="632520" y="1412776"/>
            <a:ext cx="8713093" cy="511184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lang="zh-CN" altLang="en-US" sz="2800" dirty="0"/>
              <a:t>星型结构传输距离限制：</a:t>
            </a:r>
            <a:r>
              <a:rPr lang="zh-CN" altLang="en-US" sz="2400" dirty="0"/>
              <a:t/>
            </a:r>
            <a:br>
              <a:rPr lang="zh-CN" altLang="en-US" sz="2400" dirty="0"/>
            </a:br>
            <a:r>
              <a:rPr lang="zh-CN" altLang="en-US" sz="2400" dirty="0"/>
              <a:t>    因为在星型网络中通常是采用双绞线作为传输介质的（高档网络也有采用光纤的），每一个采用此种结构的集线设备所能连接的网络范围</a:t>
            </a:r>
            <a:r>
              <a:rPr lang="zh-CN" altLang="en-US" sz="2400" dirty="0">
                <a:solidFill>
                  <a:srgbClr val="FF0000"/>
                </a:solidFill>
              </a:rPr>
              <a:t>最大直径就达到</a:t>
            </a:r>
            <a:r>
              <a:rPr lang="en-US" altLang="zh-CN" sz="2400" dirty="0">
                <a:solidFill>
                  <a:srgbClr val="FF0000"/>
                </a:solidFill>
              </a:rPr>
              <a:t>200</a:t>
            </a:r>
            <a:r>
              <a:rPr lang="zh-CN" altLang="en-US" sz="2400" dirty="0">
                <a:solidFill>
                  <a:srgbClr val="FF0000"/>
                </a:solidFill>
              </a:rPr>
              <a:t>米</a:t>
            </a:r>
            <a:r>
              <a:rPr lang="zh-CN" altLang="en-US" sz="2400" dirty="0"/>
              <a:t>，超过这个范围都将要采用级联或者中继方法。</a:t>
            </a:r>
          </a:p>
          <a:p>
            <a:pPr>
              <a:spcBef>
                <a:spcPct val="50000"/>
              </a:spcBef>
            </a:pPr>
            <a:r>
              <a:rPr lang="zh-CN" altLang="en-US" sz="2800" dirty="0"/>
              <a:t>星型结构主要优缺点：</a:t>
            </a:r>
          </a:p>
          <a:p>
            <a:pPr lvl="1">
              <a:buSzPct val="60000"/>
              <a:buFont typeface="Wingdings" panose="05000000000000000000" pitchFamily="2" charset="2"/>
              <a:buChar char="Ø"/>
            </a:pPr>
            <a:r>
              <a:rPr lang="zh-CN" altLang="en-US" sz="2400" dirty="0"/>
              <a:t>优点：网络传输数据快；</a:t>
            </a:r>
            <a:r>
              <a:rPr lang="zh-CN" altLang="en-GB" sz="2400" dirty="0"/>
              <a:t>实现容易，成本低；</a:t>
            </a:r>
            <a:r>
              <a:rPr lang="zh-CN" altLang="en-US" sz="2400" dirty="0"/>
              <a:t>节点扩展、移动方便；维护容易等。</a:t>
            </a:r>
          </a:p>
          <a:p>
            <a:pPr lvl="1">
              <a:buSzPct val="60000"/>
              <a:buFont typeface="Wingdings" panose="05000000000000000000" pitchFamily="2" charset="2"/>
              <a:buChar char="Ø"/>
            </a:pPr>
            <a:r>
              <a:rPr lang="zh-CN" altLang="en-US" sz="2400" dirty="0"/>
              <a:t>缺点：核心交换机工作负荷重；网络布线较复杂；广播传输，影响网络性能。</a:t>
            </a:r>
          </a:p>
        </p:txBody>
      </p:sp>
      <p:sp>
        <p:nvSpPr>
          <p:cNvPr id="501764" name="Rectangle 2">
            <a:extLst>
              <a:ext uri="{FF2B5EF4-FFF2-40B4-BE49-F238E27FC236}">
                <a16:creationId xmlns:a16="http://schemas.microsoft.com/office/drawing/2014/main" id="{B6C8A0B6-2D17-41A8-920D-571CF896FCB6}"/>
              </a:ext>
            </a:extLst>
          </p:cNvPr>
          <p:cNvSpPr>
            <a:spLocks noGrp="1" noChangeArrowheads="1"/>
          </p:cNvSpPr>
          <p:nvPr>
            <p:ph type="title"/>
          </p:nvPr>
        </p:nvSpPr>
        <p:spPr bwMode="auto">
          <a:xfrm>
            <a:off x="1846264" y="188640"/>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t>星形网</a:t>
            </a:r>
            <a:r>
              <a:rPr lang="zh-CN" alt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t>3.1  </a:t>
            </a:r>
            <a:r>
              <a:rPr lang="zh-CN" altLang="zh-CN" sz="4000" dirty="0"/>
              <a:t>使用点对点信道的数据链路层</a:t>
            </a:r>
            <a:endParaRPr lang="zh-CN" altLang="en-US" sz="4000" dirty="0"/>
          </a:p>
        </p:txBody>
      </p:sp>
      <p:sp>
        <p:nvSpPr>
          <p:cNvPr id="4" name="内容占位符 3"/>
          <p:cNvSpPr>
            <a:spLocks noGrp="1"/>
          </p:cNvSpPr>
          <p:nvPr>
            <p:ph idx="1"/>
          </p:nvPr>
        </p:nvSpPr>
        <p:spPr/>
        <p:txBody>
          <a:bodyPr/>
          <a:lstStyle/>
          <a:p>
            <a:r>
              <a:rPr lang="en-US" altLang="zh-CN" dirty="0"/>
              <a:t>3.1.1  </a:t>
            </a:r>
            <a:r>
              <a:rPr lang="zh-CN" altLang="zh-CN" dirty="0"/>
              <a:t>数据链路和帧</a:t>
            </a:r>
          </a:p>
          <a:p>
            <a:r>
              <a:rPr lang="en-US" altLang="zh-CN" dirty="0"/>
              <a:t>3.1.2  </a:t>
            </a:r>
            <a:r>
              <a:rPr lang="zh-CN" altLang="zh-CN" dirty="0"/>
              <a:t>三个基本问题</a:t>
            </a:r>
            <a:endParaRPr lang="zh-CN" altLang="en-US" dirty="0"/>
          </a:p>
        </p:txBody>
      </p:sp>
    </p:spTree>
    <p:extLst>
      <p:ext uri="{BB962C8B-B14F-4D97-AF65-F5344CB8AC3E}">
        <p14:creationId xmlns:p14="http://schemas.microsoft.com/office/powerpoint/2010/main" val="806026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a:extLst>
              <a:ext uri="{FF2B5EF4-FFF2-40B4-BE49-F238E27FC236}">
                <a16:creationId xmlns:a16="http://schemas.microsoft.com/office/drawing/2014/main" id="{ED48E74D-4ADC-466F-B5C7-80CBF22D2233}"/>
              </a:ext>
            </a:extLst>
          </p:cNvPr>
          <p:cNvSpPr>
            <a:spLocks noGrp="1" noChangeArrowheads="1"/>
          </p:cNvSpPr>
          <p:nvPr>
            <p:ph type="body" idx="1"/>
          </p:nvPr>
        </p:nvSpPr>
        <p:spPr bwMode="auto">
          <a:xfrm>
            <a:off x="704528" y="1340769"/>
            <a:ext cx="8363273" cy="288039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lgn="just"/>
            <a:r>
              <a:rPr lang="zh-CN" altLang="en-US" sz="2800" dirty="0"/>
              <a:t> 环型网络拓扑结构主要应用于采用同轴电缆（也可以是光纤）作为传输介质的令牌网中，是由连接成封闭回路的网络节点组成的。</a:t>
            </a:r>
            <a:r>
              <a:rPr lang="zh-CN" altLang="en-GB" sz="2800" dirty="0"/>
              <a:t>因为环型网络结构的传输速率最高只有</a:t>
            </a:r>
            <a:r>
              <a:rPr lang="en-US" altLang="zh-CN" sz="2800" dirty="0">
                <a:solidFill>
                  <a:srgbClr val="FF0000"/>
                </a:solidFill>
              </a:rPr>
              <a:t>16Mbps</a:t>
            </a:r>
            <a:r>
              <a:rPr lang="zh-CN" altLang="en-US" sz="2800" dirty="0"/>
              <a:t>，扩展性能又不好，早已被星型结构双绞线以太网替代了。</a:t>
            </a:r>
          </a:p>
        </p:txBody>
      </p:sp>
      <p:pic>
        <p:nvPicPr>
          <p:cNvPr id="502788" name="Picture 4">
            <a:extLst>
              <a:ext uri="{FF2B5EF4-FFF2-40B4-BE49-F238E27FC236}">
                <a16:creationId xmlns:a16="http://schemas.microsoft.com/office/drawing/2014/main" id="{7A0D0D2D-E1E9-4E4E-962E-7AC72EC1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824" y="3689854"/>
            <a:ext cx="4069159" cy="316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2789" name="Rectangle 2">
            <a:extLst>
              <a:ext uri="{FF2B5EF4-FFF2-40B4-BE49-F238E27FC236}">
                <a16:creationId xmlns:a16="http://schemas.microsoft.com/office/drawing/2014/main" id="{47B4C8FE-79CB-41F2-A3B2-C2292C5BFC69}"/>
              </a:ext>
            </a:extLst>
          </p:cNvPr>
          <p:cNvSpPr>
            <a:spLocks noGrp="1" noChangeArrowheads="1"/>
          </p:cNvSpPr>
          <p:nvPr>
            <p:ph type="title"/>
          </p:nvPr>
        </p:nvSpPr>
        <p:spPr bwMode="auto">
          <a:xfrm>
            <a:off x="1846264" y="188640"/>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a:t>环形网</a:t>
            </a:r>
            <a:r>
              <a:rPr lang="zh-CN" altLang="en-US"/>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1" name="Rectangle 3">
            <a:extLst>
              <a:ext uri="{FF2B5EF4-FFF2-40B4-BE49-F238E27FC236}">
                <a16:creationId xmlns:a16="http://schemas.microsoft.com/office/drawing/2014/main" id="{053A6249-DBEC-4099-8A39-04BE3831E0CB}"/>
              </a:ext>
            </a:extLst>
          </p:cNvPr>
          <p:cNvSpPr>
            <a:spLocks noGrp="1" noChangeArrowheads="1"/>
          </p:cNvSpPr>
          <p:nvPr>
            <p:ph type="body" idx="1"/>
          </p:nvPr>
        </p:nvSpPr>
        <p:spPr bwMode="auto">
          <a:xfrm>
            <a:off x="632520" y="1340768"/>
            <a:ext cx="8713093" cy="511242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令牌环网工作原理</a:t>
            </a:r>
            <a:endParaRPr lang="en-US" altLang="zh-CN" sz="2800" dirty="0"/>
          </a:p>
          <a:p>
            <a:pPr marL="0" indent="0" algn="just">
              <a:buNone/>
            </a:pPr>
            <a:r>
              <a:rPr lang="zh-CN" altLang="en-US" sz="2400" dirty="0"/>
              <a:t>      拥有</a:t>
            </a:r>
            <a:r>
              <a:rPr lang="zh-CN" altLang="en-US" sz="2400" dirty="0">
                <a:latin typeface="Arial" panose="020B0604020202020204" pitchFamily="34" charset="0"/>
              </a:rPr>
              <a:t>“</a:t>
            </a:r>
            <a:r>
              <a:rPr lang="zh-CN" altLang="en-US" sz="2400" dirty="0"/>
              <a:t>令牌</a:t>
            </a:r>
            <a:r>
              <a:rPr lang="zh-CN" altLang="en-US" sz="2400" dirty="0">
                <a:latin typeface="Arial" panose="020B0604020202020204" pitchFamily="34" charset="0"/>
              </a:rPr>
              <a:t>”</a:t>
            </a:r>
            <a:r>
              <a:rPr lang="zh-CN" altLang="en-US" sz="2400" dirty="0"/>
              <a:t>的设备才允许在网络中传输数据。这可保证在某一时间内网络中只有一台设备可以传送信息。在环型网络中信息流只能是单方向的，每个收到信息包的站点都向它的下游站点转发该信息包。信息包在环型网络中传输一圈，最后由发送站进行回收。当信息包经过目的站时，目的站根据信息包中的目标地址判断出自己是接收站，并把该信息拷贝到自己的接收缓冲区中。 </a:t>
            </a:r>
          </a:p>
          <a:p>
            <a:r>
              <a:rPr lang="zh-CN" altLang="en-US" sz="2800" dirty="0"/>
              <a:t>环型结构的主要优缺点：</a:t>
            </a:r>
          </a:p>
          <a:p>
            <a:pPr lvl="1">
              <a:buSzPct val="60000"/>
              <a:buFont typeface="Wingdings" panose="05000000000000000000" pitchFamily="2" charset="2"/>
              <a:buChar char="Ø"/>
            </a:pPr>
            <a:r>
              <a:rPr lang="zh-CN" altLang="en-US" sz="2400" dirty="0"/>
              <a:t>优点：网络路径选择和网络组建简单投资成本低。</a:t>
            </a:r>
          </a:p>
          <a:p>
            <a:pPr lvl="1">
              <a:buSzPct val="60000"/>
              <a:buFont typeface="Wingdings" panose="05000000000000000000" pitchFamily="2" charset="2"/>
              <a:buChar char="Ø"/>
            </a:pPr>
            <a:r>
              <a:rPr lang="zh-CN" altLang="en-US" sz="2400" dirty="0"/>
              <a:t>缺点：传输速度慢；连接用户数非常少；传输效率低；扩展性能差；维护困难这几个方面。</a:t>
            </a:r>
          </a:p>
        </p:txBody>
      </p:sp>
      <p:sp>
        <p:nvSpPr>
          <p:cNvPr id="503812" name="Rectangle 2">
            <a:extLst>
              <a:ext uri="{FF2B5EF4-FFF2-40B4-BE49-F238E27FC236}">
                <a16:creationId xmlns:a16="http://schemas.microsoft.com/office/drawing/2014/main" id="{18309A49-2132-4C89-AEDD-87B584149462}"/>
              </a:ext>
            </a:extLst>
          </p:cNvPr>
          <p:cNvSpPr>
            <a:spLocks noGrp="1" noChangeArrowheads="1"/>
          </p:cNvSpPr>
          <p:nvPr>
            <p:ph type="title"/>
          </p:nvPr>
        </p:nvSpPr>
        <p:spPr bwMode="auto">
          <a:xfrm>
            <a:off x="1846264" y="130845"/>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t>环形网</a:t>
            </a:r>
            <a:r>
              <a:rPr lang="zh-CN" altLang="en-US"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a:extLst>
              <a:ext uri="{FF2B5EF4-FFF2-40B4-BE49-F238E27FC236}">
                <a16:creationId xmlns:a16="http://schemas.microsoft.com/office/drawing/2014/main" id="{C5FD4DBC-A953-4698-A43C-499A1519B0DE}"/>
              </a:ext>
            </a:extLst>
          </p:cNvPr>
          <p:cNvSpPr>
            <a:spLocks noGrp="1" noChangeArrowheads="1"/>
          </p:cNvSpPr>
          <p:nvPr>
            <p:ph type="body" idx="1"/>
          </p:nvPr>
        </p:nvSpPr>
        <p:spPr bwMode="auto">
          <a:xfrm>
            <a:off x="704528" y="1412776"/>
            <a:ext cx="8569647" cy="33116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zh-CN" altLang="en-GB" sz="2400" dirty="0">
                <a:latin typeface="Times New Roman" panose="02020603050405020304" pitchFamily="18" charset="0"/>
                <a:cs typeface="Times New Roman" panose="02020603050405020304" pitchFamily="18" charset="0"/>
              </a:rPr>
              <a:t>总线型拓扑结构主要是利用</a:t>
            </a:r>
            <a:r>
              <a:rPr lang="zh-CN" altLang="en-GB" sz="2400" dirty="0">
                <a:solidFill>
                  <a:srgbClr val="FF0000"/>
                </a:solidFill>
                <a:latin typeface="Times New Roman" panose="02020603050405020304" pitchFamily="18" charset="0"/>
                <a:cs typeface="Times New Roman" panose="02020603050405020304" pitchFamily="18" charset="0"/>
              </a:rPr>
              <a:t>同轴电缆</a:t>
            </a:r>
            <a:r>
              <a:rPr lang="zh-CN" altLang="en-GB" sz="2400" dirty="0">
                <a:latin typeface="Times New Roman" panose="02020603050405020304" pitchFamily="18" charset="0"/>
                <a:cs typeface="Times New Roman" panose="02020603050405020304" pitchFamily="18" charset="0"/>
              </a:rPr>
              <a:t>作为传输介质，</a:t>
            </a:r>
            <a:r>
              <a:rPr lang="zh-CN" altLang="en-US" sz="2400" dirty="0">
                <a:latin typeface="Times New Roman" panose="02020603050405020304" pitchFamily="18" charset="0"/>
                <a:cs typeface="Times New Roman" panose="02020603050405020304" pitchFamily="18" charset="0"/>
              </a:rPr>
              <a:t>总线型拓扑结构网络中所有设备通过连接器</a:t>
            </a:r>
            <a:r>
              <a:rPr lang="zh-CN" altLang="en-US" sz="2400" dirty="0">
                <a:solidFill>
                  <a:srgbClr val="FF0000"/>
                </a:solidFill>
                <a:latin typeface="Times New Roman" panose="02020603050405020304" pitchFamily="18" charset="0"/>
                <a:cs typeface="Times New Roman" panose="02020603050405020304" pitchFamily="18" charset="0"/>
              </a:rPr>
              <a:t>并行连接到一个传输电缆上</a:t>
            </a:r>
            <a:r>
              <a:rPr lang="zh-CN" altLang="en-US" sz="2400" dirty="0">
                <a:latin typeface="Times New Roman" panose="02020603050405020304" pitchFamily="18" charset="0"/>
                <a:cs typeface="Times New Roman" panose="02020603050405020304" pitchFamily="18" charset="0"/>
              </a:rPr>
              <a:t>，并在两端加装一个称之为</a:t>
            </a:r>
            <a:r>
              <a:rPr lang="zh-CN" altLang="en-US" sz="2400" dirty="0">
                <a:solidFill>
                  <a:srgbClr val="FF0000"/>
                </a:solidFill>
                <a:latin typeface="Times New Roman" panose="02020603050405020304" pitchFamily="18" charset="0"/>
                <a:cs typeface="Times New Roman" panose="02020603050405020304" pitchFamily="18" charset="0"/>
              </a:rPr>
              <a:t>“终接器”</a:t>
            </a:r>
            <a:r>
              <a:rPr lang="zh-CN" altLang="en-US" sz="2400" dirty="0">
                <a:latin typeface="Times New Roman" panose="02020603050405020304" pitchFamily="18" charset="0"/>
                <a:cs typeface="Times New Roman" panose="02020603050405020304" pitchFamily="18" charset="0"/>
              </a:rPr>
              <a:t>的组件。现在也有采用光缆作为传输介质的，如</a:t>
            </a:r>
            <a:r>
              <a:rPr lang="en-US" altLang="zh-CN" sz="2400" dirty="0">
                <a:latin typeface="Times New Roman" panose="02020603050405020304" pitchFamily="18" charset="0"/>
                <a:cs typeface="Times New Roman" panose="02020603050405020304" pitchFamily="18" charset="0"/>
              </a:rPr>
              <a:t>ATM</a:t>
            </a:r>
            <a:r>
              <a:rPr lang="zh-CN" altLang="en-US" sz="2400" dirty="0">
                <a:latin typeface="Times New Roman" panose="02020603050405020304" pitchFamily="18" charset="0"/>
                <a:cs typeface="Times New Roman" panose="02020603050405020304" pitchFamily="18" charset="0"/>
              </a:rPr>
              <a:t>网、</a:t>
            </a:r>
            <a:r>
              <a:rPr lang="en-US" altLang="zh-CN" sz="2400" dirty="0">
                <a:latin typeface="Times New Roman" panose="02020603050405020304" pitchFamily="18" charset="0"/>
                <a:cs typeface="Times New Roman" panose="02020603050405020304" pitchFamily="18" charset="0"/>
              </a:rPr>
              <a:t>Cable MODEM</a:t>
            </a:r>
            <a:r>
              <a:rPr lang="zh-CN" altLang="en-US" sz="2400" dirty="0">
                <a:latin typeface="Times New Roman" panose="02020603050405020304" pitchFamily="18" charset="0"/>
                <a:cs typeface="Times New Roman" panose="02020603050405020304" pitchFamily="18" charset="0"/>
              </a:rPr>
              <a:t>所采用的网络等都属于总线型网络结构。为了扩展计算机的台数，还可以在网络中添加其他的扩展设备，如中继器等。</a:t>
            </a:r>
          </a:p>
        </p:txBody>
      </p:sp>
      <p:pic>
        <p:nvPicPr>
          <p:cNvPr id="504836" name="Picture 4">
            <a:extLst>
              <a:ext uri="{FF2B5EF4-FFF2-40B4-BE49-F238E27FC236}">
                <a16:creationId xmlns:a16="http://schemas.microsoft.com/office/drawing/2014/main" id="{8760EF85-6BF3-424A-9CB9-865866BF4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827" y="4077072"/>
            <a:ext cx="656814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4837" name="Rectangle 2">
            <a:extLst>
              <a:ext uri="{FF2B5EF4-FFF2-40B4-BE49-F238E27FC236}">
                <a16:creationId xmlns:a16="http://schemas.microsoft.com/office/drawing/2014/main" id="{01029399-1068-43D7-8DAA-F5C7A7E0396C}"/>
              </a:ext>
            </a:extLst>
          </p:cNvPr>
          <p:cNvSpPr>
            <a:spLocks noGrp="1" noChangeArrowheads="1"/>
          </p:cNvSpPr>
          <p:nvPr>
            <p:ph type="title"/>
          </p:nvPr>
        </p:nvSpPr>
        <p:spPr bwMode="auto">
          <a:xfrm>
            <a:off x="1846264" y="188640"/>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t>总线网</a:t>
            </a:r>
            <a:r>
              <a:rPr lang="zh-CN" altLang="en-US" dirty="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60" name="Rectangle 4">
            <a:extLst>
              <a:ext uri="{FF2B5EF4-FFF2-40B4-BE49-F238E27FC236}">
                <a16:creationId xmlns:a16="http://schemas.microsoft.com/office/drawing/2014/main" id="{AF1160E1-C814-4D1A-B8AF-2CD3FFFDF550}"/>
              </a:ext>
            </a:extLst>
          </p:cNvPr>
          <p:cNvSpPr>
            <a:spLocks noGrp="1" noChangeArrowheads="1"/>
          </p:cNvSpPr>
          <p:nvPr>
            <p:ph type="body" idx="1"/>
          </p:nvPr>
        </p:nvSpPr>
        <p:spPr bwMode="auto">
          <a:xfrm>
            <a:off x="704528" y="1412776"/>
            <a:ext cx="8425185" cy="46403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tabLst>
                <a:tab pos="628650" algn="l"/>
              </a:tabLst>
            </a:pPr>
            <a:r>
              <a:rPr lang="zh-CN" altLang="en-US" sz="2800" dirty="0">
                <a:latin typeface="+mj-lt"/>
              </a:rPr>
              <a:t>两种总线网：</a:t>
            </a:r>
          </a:p>
          <a:p>
            <a:pPr marL="809625" lvl="1" indent="-266700">
              <a:buSzPct val="60000"/>
              <a:buFont typeface="Wingdings" panose="05000000000000000000" pitchFamily="2" charset="2"/>
              <a:buChar char="Ø"/>
              <a:tabLst>
                <a:tab pos="628650" algn="l"/>
              </a:tabLst>
            </a:pPr>
            <a:r>
              <a:rPr lang="zh-CN" altLang="en-US" sz="2400" dirty="0">
                <a:solidFill>
                  <a:srgbClr val="00B050"/>
                </a:solidFill>
                <a:latin typeface="+mj-lt"/>
              </a:rPr>
              <a:t>一种是传统以太网使用的</a:t>
            </a:r>
            <a:r>
              <a:rPr lang="en-US" altLang="zh-CN" sz="2400" dirty="0">
                <a:solidFill>
                  <a:srgbClr val="00B050"/>
                </a:solidFill>
                <a:latin typeface="+mj-lt"/>
              </a:rPr>
              <a:t>CSMA/CD</a:t>
            </a:r>
            <a:r>
              <a:rPr lang="zh-CN" altLang="en-US" sz="2400" dirty="0">
                <a:solidFill>
                  <a:srgbClr val="00B050"/>
                </a:solidFill>
                <a:latin typeface="+mj-lt"/>
              </a:rPr>
              <a:t>，已演进为星形网。</a:t>
            </a:r>
          </a:p>
          <a:p>
            <a:pPr marL="809625" lvl="1" indent="-266700">
              <a:buSzPct val="60000"/>
              <a:buFont typeface="Wingdings" panose="05000000000000000000" pitchFamily="2" charset="2"/>
              <a:buChar char="Ø"/>
              <a:tabLst>
                <a:tab pos="628650" algn="l"/>
              </a:tabLst>
            </a:pPr>
            <a:r>
              <a:rPr lang="zh-CN" altLang="en-US" sz="2400" dirty="0">
                <a:latin typeface="+mj-lt"/>
              </a:rPr>
              <a:t>一种是令牌传递总线网，即物理上是总线网而逻辑上是令牌环形网。现在已经退出市场。</a:t>
            </a:r>
            <a:endParaRPr lang="en-US" altLang="zh-CN" sz="2400" dirty="0">
              <a:latin typeface="+mj-lt"/>
            </a:endParaRPr>
          </a:p>
          <a:p>
            <a:pPr marL="809625" lvl="1" indent="-266700">
              <a:buSzPct val="60000"/>
              <a:buFont typeface="Wingdings" panose="05000000000000000000" pitchFamily="2" charset="2"/>
              <a:buChar char="Ø"/>
              <a:tabLst>
                <a:tab pos="628650" algn="l"/>
              </a:tabLst>
            </a:pPr>
            <a:endParaRPr lang="zh-CN" altLang="en-US" sz="2400" dirty="0">
              <a:latin typeface="+mj-lt"/>
            </a:endParaRPr>
          </a:p>
          <a:p>
            <a:pPr marL="0" indent="0">
              <a:tabLst>
                <a:tab pos="628650" algn="l"/>
              </a:tabLst>
            </a:pPr>
            <a:r>
              <a:rPr lang="zh-CN" altLang="en-US" sz="2800" dirty="0">
                <a:latin typeface="+mj-lt"/>
              </a:rPr>
              <a:t>总线型结构主要优缺点：</a:t>
            </a:r>
          </a:p>
          <a:p>
            <a:pPr marL="809625" lvl="1" indent="-266700">
              <a:buSzPct val="60000"/>
              <a:buFont typeface="Wingdings" panose="05000000000000000000" pitchFamily="2" charset="2"/>
              <a:buChar char="Ø"/>
              <a:tabLst>
                <a:tab pos="628650" algn="l"/>
              </a:tabLst>
            </a:pPr>
            <a:r>
              <a:rPr lang="zh-CN" altLang="en-US" sz="2400" dirty="0">
                <a:latin typeface="+mj-lt"/>
              </a:rPr>
              <a:t>优点：结构简单，便于扩充；网络响应速度快，便于广播式工作；设备量少，价格低廉。</a:t>
            </a:r>
          </a:p>
          <a:p>
            <a:pPr marL="809625" lvl="1" indent="-266700">
              <a:buSzPct val="60000"/>
              <a:buFont typeface="Wingdings" panose="05000000000000000000" pitchFamily="2" charset="2"/>
              <a:buChar char="Ø"/>
              <a:tabLst>
                <a:tab pos="628650" algn="l"/>
              </a:tabLst>
            </a:pPr>
            <a:r>
              <a:rPr lang="zh-CN" altLang="en-US" sz="2400" dirty="0">
                <a:latin typeface="+mj-lt"/>
              </a:rPr>
              <a:t>缺点：节点多时，网络性能下降；任何节点故障可能导致网络失效 。</a:t>
            </a:r>
          </a:p>
        </p:txBody>
      </p:sp>
      <p:sp>
        <p:nvSpPr>
          <p:cNvPr id="505861" name="Rectangle 2">
            <a:extLst>
              <a:ext uri="{FF2B5EF4-FFF2-40B4-BE49-F238E27FC236}">
                <a16:creationId xmlns:a16="http://schemas.microsoft.com/office/drawing/2014/main" id="{8E8FB3D3-1578-420F-80DA-7FCCAC6FC8B6}"/>
              </a:ext>
            </a:extLst>
          </p:cNvPr>
          <p:cNvSpPr>
            <a:spLocks noGrp="1" noChangeArrowheads="1"/>
          </p:cNvSpPr>
          <p:nvPr>
            <p:ph type="title"/>
          </p:nvPr>
        </p:nvSpPr>
        <p:spPr bwMode="auto">
          <a:xfrm>
            <a:off x="1846264" y="130845"/>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latin typeface="+mj-lt"/>
              </a:rPr>
              <a:t>总线网</a:t>
            </a:r>
            <a:r>
              <a:rPr lang="zh-CN" altLang="en-US" dirty="0">
                <a:latin typeface="+mj-lt"/>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a:extLst>
              <a:ext uri="{FF2B5EF4-FFF2-40B4-BE49-F238E27FC236}">
                <a16:creationId xmlns:a16="http://schemas.microsoft.com/office/drawing/2014/main" id="{EAD70507-8C63-4E26-8075-8AA894791A0B}"/>
              </a:ext>
            </a:extLst>
          </p:cNvPr>
          <p:cNvSpPr>
            <a:spLocks noGrp="1" noChangeArrowheads="1"/>
          </p:cNvSpPr>
          <p:nvPr>
            <p:ph type="body" idx="1"/>
          </p:nvPr>
        </p:nvSpPr>
        <p:spPr bwMode="auto">
          <a:xfrm>
            <a:off x="560512" y="1268760"/>
            <a:ext cx="8856538" cy="290795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lgn="just">
              <a:lnSpc>
                <a:spcPct val="90000"/>
              </a:lnSpc>
            </a:pPr>
            <a:r>
              <a:rPr lang="zh-CN" altLang="en-US" sz="2800" dirty="0"/>
              <a:t> 树型拓扑结构可以认为是多级星型结构组成的，只不过这种多级星型结构自上而下（从核心交换机到会聚层，再到边缘层）是呈三角形分布的，也就是上层的终端和集中交换节点少，中层的终端和集中交换节点多些，而下层的终端和集中交换节点最多。除了具有星型结构的所有优点外，还具有扩展性能好和易于网络维护。</a:t>
            </a:r>
          </a:p>
          <a:p>
            <a:pPr marL="0" indent="0">
              <a:lnSpc>
                <a:spcPct val="90000"/>
              </a:lnSpc>
            </a:pPr>
            <a:endParaRPr lang="zh-CN" altLang="en-US" sz="2200" dirty="0"/>
          </a:p>
          <a:p>
            <a:pPr marL="0" indent="0">
              <a:lnSpc>
                <a:spcPct val="90000"/>
              </a:lnSpc>
            </a:pPr>
            <a:endParaRPr lang="zh-CN" altLang="en-US" sz="2200" dirty="0"/>
          </a:p>
        </p:txBody>
      </p:sp>
      <p:pic>
        <p:nvPicPr>
          <p:cNvPr id="506884" name="Picture 4">
            <a:extLst>
              <a:ext uri="{FF2B5EF4-FFF2-40B4-BE49-F238E27FC236}">
                <a16:creationId xmlns:a16="http://schemas.microsoft.com/office/drawing/2014/main" id="{B4A436A6-BF23-4E59-894B-4DB8C8BAC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6" y="3870598"/>
            <a:ext cx="4968875" cy="279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6885" name="Rectangle 2">
            <a:extLst>
              <a:ext uri="{FF2B5EF4-FFF2-40B4-BE49-F238E27FC236}">
                <a16:creationId xmlns:a16="http://schemas.microsoft.com/office/drawing/2014/main" id="{42C33032-BEC6-40A4-A349-020B6F94DF9F}"/>
              </a:ext>
            </a:extLst>
          </p:cNvPr>
          <p:cNvSpPr>
            <a:spLocks noGrp="1" noChangeArrowheads="1"/>
          </p:cNvSpPr>
          <p:nvPr>
            <p:ph type="title"/>
          </p:nvPr>
        </p:nvSpPr>
        <p:spPr bwMode="auto">
          <a:xfrm>
            <a:off x="1846264" y="130845"/>
            <a:ext cx="3322637"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zh-CN" altLang="en-US" b="1" dirty="0"/>
              <a:t>树形网</a:t>
            </a:r>
            <a:r>
              <a:rPr lang="zh-CN" altLang="en-US" dirty="0"/>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lgn="ctr"/>
            <a:r>
              <a:rPr lang="zh-CN" altLang="en-US"/>
              <a:t>媒体共享技术</a:t>
            </a:r>
          </a:p>
        </p:txBody>
      </p:sp>
      <p:sp>
        <p:nvSpPr>
          <p:cNvPr id="397315" name="Rectangle 3"/>
          <p:cNvSpPr>
            <a:spLocks noGrp="1" noChangeArrowheads="1"/>
          </p:cNvSpPr>
          <p:nvPr>
            <p:ph idx="1"/>
          </p:nvPr>
        </p:nvSpPr>
        <p:spPr/>
        <p:txBody>
          <a:bodyPr/>
          <a:lstStyle/>
          <a:p>
            <a:r>
              <a:rPr lang="zh-CN" altLang="en-US" dirty="0">
                <a:solidFill>
                  <a:srgbClr val="FF0000"/>
                </a:solidFill>
              </a:rPr>
              <a:t>静态划分</a:t>
            </a:r>
            <a:r>
              <a:rPr lang="zh-CN" altLang="en-US" dirty="0" smtClean="0">
                <a:solidFill>
                  <a:srgbClr val="FF0000"/>
                </a:solidFill>
              </a:rPr>
              <a:t>信道（无冲突）</a:t>
            </a:r>
            <a:endParaRPr lang="zh-CN" altLang="en-US" dirty="0">
              <a:solidFill>
                <a:srgbClr val="FF0000"/>
              </a:solidFill>
            </a:endParaRPr>
          </a:p>
          <a:p>
            <a:pPr lvl="1"/>
            <a:r>
              <a:rPr lang="zh-CN" altLang="en-US" dirty="0">
                <a:ea typeface="黑体" pitchFamily="2" charset="-122"/>
              </a:rPr>
              <a:t>频分复用</a:t>
            </a:r>
          </a:p>
          <a:p>
            <a:pPr lvl="1"/>
            <a:r>
              <a:rPr lang="zh-CN" altLang="en-US" dirty="0">
                <a:ea typeface="黑体" pitchFamily="2" charset="-122"/>
              </a:rPr>
              <a:t>时分复用</a:t>
            </a:r>
          </a:p>
          <a:p>
            <a:pPr lvl="1"/>
            <a:r>
              <a:rPr lang="zh-CN" altLang="en-US" dirty="0">
                <a:ea typeface="黑体" pitchFamily="2" charset="-122"/>
              </a:rPr>
              <a:t>波分复用</a:t>
            </a:r>
          </a:p>
          <a:p>
            <a:pPr lvl="1"/>
            <a:r>
              <a:rPr lang="zh-CN" altLang="en-US" dirty="0">
                <a:ea typeface="黑体" pitchFamily="2" charset="-122"/>
              </a:rPr>
              <a:t>码分复用</a:t>
            </a:r>
            <a:r>
              <a:rPr lang="zh-CN" altLang="en-US" dirty="0"/>
              <a:t> </a:t>
            </a:r>
          </a:p>
          <a:p>
            <a:r>
              <a:rPr lang="zh-CN" altLang="en-US" dirty="0">
                <a:solidFill>
                  <a:srgbClr val="FF0000"/>
                </a:solidFill>
              </a:rPr>
              <a:t>动态媒体接入控制（多点接入）</a:t>
            </a:r>
          </a:p>
          <a:p>
            <a:pPr lvl="1"/>
            <a:r>
              <a:rPr lang="zh-CN" altLang="en-US" dirty="0">
                <a:latin typeface="Arial" charset="0"/>
                <a:ea typeface="黑体" pitchFamily="2" charset="-122"/>
              </a:rPr>
              <a:t>随机接入</a:t>
            </a:r>
          </a:p>
          <a:p>
            <a:pPr lvl="1"/>
            <a:r>
              <a:rPr lang="zh-CN" altLang="en-US" dirty="0">
                <a:latin typeface="Arial" charset="0"/>
                <a:ea typeface="黑体" pitchFamily="2" charset="-122"/>
              </a:rPr>
              <a:t>受控接入 ，如多点线路探询 </a:t>
            </a:r>
            <a:r>
              <a:rPr lang="en-US" altLang="zh-CN" dirty="0">
                <a:latin typeface="Arial" charset="0"/>
                <a:ea typeface="黑体" pitchFamily="2" charset="-122"/>
              </a:rPr>
              <a:t>(polling)</a:t>
            </a:r>
            <a:r>
              <a:rPr lang="zh-CN" altLang="en-US" dirty="0">
                <a:latin typeface="Arial" charset="0"/>
                <a:ea typeface="黑体" pitchFamily="2" charset="-122"/>
              </a:rPr>
              <a:t>，或轮询。</a:t>
            </a:r>
            <a:r>
              <a:rPr lang="zh-CN" altLang="en-US" dirty="0"/>
              <a:t>  	</a:t>
            </a:r>
          </a:p>
        </p:txBody>
      </p:sp>
    </p:spTree>
    <p:extLst>
      <p:ext uri="{BB962C8B-B14F-4D97-AF65-F5344CB8AC3E}">
        <p14:creationId xmlns:p14="http://schemas.microsoft.com/office/powerpoint/2010/main" val="3826998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7315">
                                            <p:txEl>
                                              <p:pRg st="5" end="5"/>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397315">
                                            <p:txEl>
                                              <p:pRg st="6" end="6"/>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3973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901382"/>
            <a:ext cx="7924800" cy="2143125"/>
          </a:xfrm>
          <a:prstGeom prst="rect">
            <a:avLst/>
          </a:prstGeom>
          <a:noFill/>
        </p:spPr>
        <p:txBody>
          <a:bodyPr vert="horz" wrap="square" rtlCol="0" anchor="ctr" anchorCtr="0">
            <a:noAutofit/>
          </a:bodyPr>
          <a:lstStyle/>
          <a:p>
            <a:pPr latinLnBrk="1"/>
            <a:r>
              <a:rPr lang="zh-CN" altLang="en-US" sz="2000" dirty="0"/>
              <a:t>一条广播信道上接有</a:t>
            </a:r>
            <a:r>
              <a:rPr lang="en-US" altLang="zh-CN" sz="2000" dirty="0"/>
              <a:t>3</a:t>
            </a:r>
            <a:r>
              <a:rPr lang="zh-CN" altLang="en-US" sz="2000" dirty="0"/>
              <a:t>个站点</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介质访问控制采用信道划分方法</a:t>
            </a:r>
            <a:r>
              <a:rPr lang="en-US" altLang="zh-CN" sz="2000" dirty="0"/>
              <a:t>,</a:t>
            </a:r>
            <a:r>
              <a:rPr lang="zh-CN" altLang="en-US" sz="2000" dirty="0"/>
              <a:t>信道的</a:t>
            </a:r>
            <a:r>
              <a:rPr lang="zh-CN" altLang="en-US" sz="2000" dirty="0" smtClean="0"/>
              <a:t>划分采用</a:t>
            </a:r>
            <a:r>
              <a:rPr lang="zh-CN" altLang="en-US" sz="2000" dirty="0"/>
              <a:t>码分复用技术</a:t>
            </a:r>
            <a:r>
              <a:rPr lang="en-US" altLang="zh-CN" sz="2000" dirty="0"/>
              <a:t>,A</a:t>
            </a:r>
            <a:r>
              <a:rPr lang="zh-CN" altLang="en-US" sz="2000" dirty="0"/>
              <a:t>、</a:t>
            </a:r>
            <a:r>
              <a:rPr lang="en-US" altLang="zh-CN" sz="2000" dirty="0"/>
              <a:t>B</a:t>
            </a:r>
            <a:r>
              <a:rPr lang="zh-CN" altLang="en-US" sz="2000" dirty="0"/>
              <a:t>要向</a:t>
            </a:r>
            <a:r>
              <a:rPr lang="en-US" altLang="zh-CN" sz="2000" dirty="0"/>
              <a:t>C</a:t>
            </a:r>
            <a:r>
              <a:rPr lang="zh-CN" altLang="en-US" sz="2000" dirty="0"/>
              <a:t>发送数据</a:t>
            </a:r>
            <a:r>
              <a:rPr lang="en-US" altLang="zh-CN" sz="2000" dirty="0"/>
              <a:t>,</a:t>
            </a:r>
            <a:r>
              <a:rPr lang="zh-CN" altLang="en-US" sz="2000" dirty="0"/>
              <a:t>设</a:t>
            </a:r>
            <a:r>
              <a:rPr lang="en-US" altLang="zh-CN" sz="2000" dirty="0"/>
              <a:t>A</a:t>
            </a:r>
            <a:r>
              <a:rPr lang="zh-CN" altLang="en-US" sz="2000" dirty="0"/>
              <a:t>的码序列为</a:t>
            </a:r>
            <a:r>
              <a:rPr lang="en-US" altLang="zh-CN" sz="2000" dirty="0"/>
              <a:t>+1,-1,-1,+1,+1,+1,+1,-1</a:t>
            </a:r>
            <a:r>
              <a:rPr lang="zh-CN" altLang="en-US" sz="2000" dirty="0" smtClean="0"/>
              <a:t>。站</a:t>
            </a:r>
            <a:r>
              <a:rPr lang="en-US" altLang="zh-CN" sz="2000" dirty="0"/>
              <a:t>B</a:t>
            </a:r>
            <a:r>
              <a:rPr lang="zh-CN" altLang="en-US" sz="2000" dirty="0"/>
              <a:t>可以选用的码片序列为</a:t>
            </a:r>
            <a:r>
              <a:rPr lang="en-US" altLang="zh-CN" sz="2000" dirty="0"/>
              <a:t>()</a:t>
            </a:r>
            <a:r>
              <a:rPr lang="zh-CN" altLang="en-US" sz="2000" dirty="0"/>
              <a:t>。</a:t>
            </a:r>
          </a:p>
        </p:txBody>
      </p:sp>
      <p:sp>
        <p:nvSpPr>
          <p:cNvPr id="4" name="文本框 3"/>
          <p:cNvSpPr txBox="1"/>
          <p:nvPr>
            <p:custDataLst>
              <p:tags r:id="rId3"/>
            </p:custDataLst>
          </p:nvPr>
        </p:nvSpPr>
        <p:spPr>
          <a:xfrm>
            <a:off x="2072680" y="2931790"/>
            <a:ext cx="6934200" cy="642938"/>
          </a:xfrm>
          <a:prstGeom prst="rect">
            <a:avLst/>
          </a:prstGeom>
          <a:noFill/>
        </p:spPr>
        <p:txBody>
          <a:bodyPr vert="horz" rtlCol="0" anchor="ctr" anchorCtr="0">
            <a:noAutofit/>
          </a:bodyPr>
          <a:lstStyle/>
          <a:p>
            <a:r>
              <a:rPr lang="en-US" altLang="zh-CN" sz="2800" dirty="0"/>
              <a:t>-1,-1,-1,+1,-1,+1,+1,+1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2072680" y="3789040"/>
            <a:ext cx="6934200" cy="642938"/>
          </a:xfrm>
          <a:prstGeom prst="rect">
            <a:avLst/>
          </a:prstGeom>
          <a:noFill/>
        </p:spPr>
        <p:txBody>
          <a:bodyPr vert="horz" rtlCol="0" anchor="ctr" anchorCtr="0">
            <a:noAutofit/>
          </a:bodyPr>
          <a:lstStyle/>
          <a:p>
            <a:r>
              <a:rPr lang="en-US" altLang="zh-CN" sz="2800" dirty="0"/>
              <a:t>-1,+1,-1,-1,-1,+1,+1,+1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2072680" y="4646290"/>
            <a:ext cx="6934200" cy="642938"/>
          </a:xfrm>
          <a:prstGeom prst="rect">
            <a:avLst/>
          </a:prstGeom>
          <a:noFill/>
        </p:spPr>
        <p:txBody>
          <a:bodyPr vert="horz" rtlCol="0" anchor="ctr" anchorCtr="0">
            <a:noAutofit/>
          </a:bodyPr>
          <a:lstStyle/>
          <a:p>
            <a:r>
              <a:rPr lang="en-US" altLang="zh-CN" sz="2800" dirty="0"/>
              <a:t>-1,+1,-1,+1,-1,+1,-1,+1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2072680" y="5503540"/>
            <a:ext cx="6934200" cy="642938"/>
          </a:xfrm>
          <a:prstGeom prst="rect">
            <a:avLst/>
          </a:prstGeom>
          <a:noFill/>
        </p:spPr>
        <p:txBody>
          <a:bodyPr vert="horz" rtlCol="0" anchor="ctr" anchorCtr="0">
            <a:noAutofit/>
          </a:bodyPr>
          <a:lstStyle/>
          <a:p>
            <a:r>
              <a:rPr lang="en-US" altLang="zh-CN" sz="2800" dirty="0"/>
              <a:t>-1,+1,-1,+1,-1,+1,+1,+1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320205" y="299608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320205" y="385333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320205" y="471058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320205" y="5567833"/>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949480" y="6360790"/>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879748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988840"/>
            <a:ext cx="8292867" cy="547245"/>
          </a:xfrm>
          <a:prstGeom prst="rect">
            <a:avLst/>
          </a:prstGeom>
        </p:spPr>
      </p:pic>
    </p:spTree>
    <p:extLst>
      <p:ext uri="{BB962C8B-B14F-4D97-AF65-F5344CB8AC3E}">
        <p14:creationId xmlns:p14="http://schemas.microsoft.com/office/powerpoint/2010/main" val="10547979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000" dirty="0"/>
              <a:t>站点</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通过 </a:t>
            </a:r>
            <a:r>
              <a:rPr lang="en-US" altLang="zh-CN" sz="2000" dirty="0"/>
              <a:t>CDMA</a:t>
            </a:r>
            <a:r>
              <a:rPr lang="zh-CN" altLang="en-US" sz="2000" dirty="0"/>
              <a:t>共享链路</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的码片序列分别是</a:t>
            </a:r>
            <a:r>
              <a:rPr lang="en-US" altLang="zh-CN" sz="2000" dirty="0"/>
              <a:t>(</a:t>
            </a:r>
            <a:r>
              <a:rPr lang="en-US" altLang="zh-CN" sz="2000" dirty="0" smtClean="0"/>
              <a:t>1,1,1,1</a:t>
            </a:r>
            <a:r>
              <a:rPr lang="en-US" altLang="zh-CN" sz="2000" dirty="0"/>
              <a:t>)</a:t>
            </a:r>
            <a:r>
              <a:rPr lang="zh-CN" altLang="en-US" sz="2000" dirty="0"/>
              <a:t>、</a:t>
            </a:r>
            <a:r>
              <a:rPr lang="en-US" altLang="zh-CN" sz="2000" dirty="0"/>
              <a:t>(1,-1,1,-1)</a:t>
            </a:r>
            <a:r>
              <a:rPr lang="zh-CN" altLang="en-US" sz="2000" dirty="0"/>
              <a:t>和</a:t>
            </a:r>
            <a:r>
              <a:rPr lang="en-US" altLang="zh-CN" sz="2000" dirty="0"/>
              <a:t>(1,1,-1,-1)</a:t>
            </a:r>
            <a:r>
              <a:rPr lang="zh-CN" altLang="en-US" sz="2000" dirty="0"/>
              <a:t>。若</a:t>
            </a:r>
            <a:r>
              <a:rPr lang="en-US" altLang="zh-CN" sz="2000" dirty="0"/>
              <a:t>C</a:t>
            </a:r>
            <a:r>
              <a:rPr lang="zh-CN" altLang="en-US" sz="2000" dirty="0"/>
              <a:t>从链路上收到的序列是</a:t>
            </a:r>
            <a:r>
              <a:rPr lang="en-US" altLang="zh-CN" sz="2000" dirty="0"/>
              <a:t>(2,0,2,0,0,-2,0,-</a:t>
            </a:r>
            <a:r>
              <a:rPr lang="en-US" altLang="zh-CN" sz="2000" dirty="0" smtClean="0"/>
              <a:t>2,0,2,0,2</a:t>
            </a:r>
            <a:r>
              <a:rPr lang="en-US" altLang="zh-CN" sz="2000" dirty="0"/>
              <a:t>),</a:t>
            </a:r>
            <a:r>
              <a:rPr lang="zh-CN" altLang="en-US" sz="2000" dirty="0"/>
              <a:t>则</a:t>
            </a:r>
            <a:r>
              <a:rPr lang="en-US" altLang="zh-CN" sz="2000" dirty="0"/>
              <a:t>C</a:t>
            </a:r>
            <a:r>
              <a:rPr lang="zh-CN" altLang="en-US" sz="2000" dirty="0"/>
              <a:t>收到</a:t>
            </a:r>
            <a:r>
              <a:rPr lang="en-US" altLang="zh-CN" sz="2000" dirty="0"/>
              <a:t>A</a:t>
            </a:r>
            <a:r>
              <a:rPr lang="zh-CN" altLang="en-US" sz="2000" dirty="0"/>
              <a:t>发送的数据是</a:t>
            </a:r>
            <a:r>
              <a:rPr lang="en-US" altLang="zh-CN" sz="2000" dirty="0"/>
              <a:t>()</a:t>
            </a:r>
            <a:r>
              <a:rPr lang="zh-CN" altLang="en-US" sz="20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000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101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547218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6576" y="1340768"/>
            <a:ext cx="7875684" cy="1144330"/>
          </a:xfrm>
          <a:prstGeom prst="rect">
            <a:avLst/>
          </a:prstGeom>
        </p:spPr>
      </p:pic>
    </p:spTree>
    <p:extLst>
      <p:ext uri="{BB962C8B-B14F-4D97-AF65-F5344CB8AC3E}">
        <p14:creationId xmlns:p14="http://schemas.microsoft.com/office/powerpoint/2010/main" val="10556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solidFill>
                  <a:srgbClr val="00B050"/>
                </a:solidFill>
              </a:rPr>
              <a:t>数据链路层把网络层交下来的数据封装成帧发送到链路上，以及把接收到的帧中的数据取出并上交给网络层。在因特网中，网络层协议数据单元就是</a:t>
            </a:r>
            <a:r>
              <a:rPr lang="en-US" altLang="zh-CN">
                <a:solidFill>
                  <a:srgbClr val="00B050"/>
                </a:solidFill>
              </a:rPr>
              <a:t>IP</a:t>
            </a:r>
            <a:r>
              <a:rPr lang="zh-CN" altLang="en-US">
                <a:solidFill>
                  <a:srgbClr val="00B050"/>
                </a:solidFill>
              </a:rPr>
              <a:t>数据报（或简称为数据报、分组或包）。数据链路层封装的帧，在物理层变成数字信号在链路上传输。</a:t>
            </a:r>
          </a:p>
        </p:txBody>
      </p:sp>
      <p:sp>
        <p:nvSpPr>
          <p:cNvPr id="5" name="Rectangle 2"/>
          <p:cNvSpPr>
            <a:spLocks noGrp="1" noChangeArrowheads="1"/>
          </p:cNvSpPr>
          <p:nvPr>
            <p:ph type="title"/>
          </p:nvPr>
        </p:nvSpPr>
        <p:spPr>
          <a:xfrm>
            <a:off x="495300" y="188640"/>
            <a:ext cx="9066212" cy="792088"/>
          </a:xfrm>
        </p:spPr>
        <p:txBody>
          <a:bodyPr/>
          <a:lstStyle/>
          <a:p>
            <a:r>
              <a:rPr lang="en-US" altLang="zh-CN" dirty="0"/>
              <a:t>3.1.1  </a:t>
            </a:r>
            <a:r>
              <a:rPr lang="zh-CN" altLang="en-US" dirty="0"/>
              <a:t>数据链路和帧  </a:t>
            </a:r>
          </a:p>
        </p:txBody>
      </p:sp>
    </p:spTree>
    <p:extLst>
      <p:ext uri="{BB962C8B-B14F-4D97-AF65-F5344CB8AC3E}">
        <p14:creationId xmlns:p14="http://schemas.microsoft.com/office/powerpoint/2010/main" val="668116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将物理信道的总频带宽分割成若干子信道</a:t>
            </a:r>
            <a:r>
              <a:rPr lang="en-US" altLang="zh-CN" sz="2800" dirty="0"/>
              <a:t>,</a:t>
            </a:r>
            <a:r>
              <a:rPr lang="zh-CN" altLang="en-US" sz="2800" dirty="0"/>
              <a:t>每个子信道传输一路信号</a:t>
            </a:r>
            <a:r>
              <a:rPr lang="en-US" altLang="zh-CN" sz="2800" dirty="0"/>
              <a:t>,</a:t>
            </a:r>
            <a:r>
              <a:rPr lang="zh-CN" altLang="en-US" sz="2800" dirty="0" smtClean="0"/>
              <a:t>这种信道</a:t>
            </a:r>
            <a:r>
              <a:rPr lang="zh-CN" altLang="en-US" sz="2800" dirty="0"/>
              <a:t>复用技术是</a:t>
            </a:r>
            <a:r>
              <a:rPr lang="en-US" altLang="zh-CN" sz="2800" dirty="0"/>
              <a:t>()</a:t>
            </a:r>
            <a:r>
              <a:rPr lang="zh-CN" altLang="en-US" sz="2800" dirty="0"/>
              <a:t>。</a:t>
            </a: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码分复用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频分复用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 时分复用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空分复用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395448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在下列多路复用技术中</a:t>
            </a:r>
            <a:r>
              <a:rPr lang="en-US" altLang="zh-CN" sz="2800" dirty="0"/>
              <a:t>,()</a:t>
            </a:r>
            <a:r>
              <a:rPr lang="zh-CN" altLang="en-US" sz="2800" dirty="0"/>
              <a:t>具有动态分配时隙的功能。</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同步时分多路复用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统计时分多路复用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频分多路复用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码分多路复用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958853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2636912"/>
            <a:ext cx="7939797" cy="936104"/>
          </a:xfrm>
          <a:prstGeom prst="rect">
            <a:avLst/>
          </a:prstGeom>
        </p:spPr>
      </p:pic>
    </p:spTree>
    <p:extLst>
      <p:ext uri="{BB962C8B-B14F-4D97-AF65-F5344CB8AC3E}">
        <p14:creationId xmlns:p14="http://schemas.microsoft.com/office/powerpoint/2010/main" val="60285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zh-CN" dirty="0"/>
              <a:t/>
            </a:r>
            <a:br>
              <a:rPr lang="en-US" altLang="zh-CN" dirty="0"/>
            </a:br>
            <a:r>
              <a:rPr lang="en-US" altLang="zh-CN" dirty="0"/>
              <a:t>1.  </a:t>
            </a:r>
            <a:r>
              <a:rPr lang="zh-CN" altLang="en-US" dirty="0"/>
              <a:t>以太网的两个标准  </a:t>
            </a:r>
          </a:p>
        </p:txBody>
      </p:sp>
      <p:sp>
        <p:nvSpPr>
          <p:cNvPr id="39833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r>
              <a:rPr lang="en-US" altLang="zh-CN" dirty="0">
                <a:solidFill>
                  <a:srgbClr val="FF0000"/>
                </a:solidFill>
                <a:latin typeface="Times New Roman" panose="02020603050405020304" pitchFamily="18" charset="0"/>
                <a:cs typeface="Times New Roman" panose="02020603050405020304" pitchFamily="18" charset="0"/>
              </a:rPr>
              <a:t>DIX Ethernet V2 </a:t>
            </a:r>
            <a:r>
              <a:rPr lang="zh-CN" altLang="en-US" dirty="0">
                <a:latin typeface="Times New Roman" panose="02020603050405020304" pitchFamily="18" charset="0"/>
                <a:cs typeface="Times New Roman" panose="02020603050405020304" pitchFamily="18" charset="0"/>
              </a:rPr>
              <a:t>是世界上第一个局域网产品（以太网）的规约。</a:t>
            </a:r>
          </a:p>
          <a:p>
            <a:pPr algn="just"/>
            <a:r>
              <a:rPr lang="en-US" altLang="zh-CN" dirty="0">
                <a:solidFill>
                  <a:srgbClr val="00B050"/>
                </a:solidFill>
                <a:latin typeface="Times New Roman" panose="02020603050405020304" pitchFamily="18" charset="0"/>
                <a:cs typeface="Times New Roman" panose="02020603050405020304" pitchFamily="18" charset="0"/>
              </a:rPr>
              <a:t>IEEE 802.3 </a:t>
            </a:r>
            <a:r>
              <a:rPr lang="zh-CN" altLang="en-US" dirty="0">
                <a:solidFill>
                  <a:srgbClr val="00B050"/>
                </a:solidFill>
                <a:latin typeface="Times New Roman" panose="02020603050405020304" pitchFamily="18" charset="0"/>
                <a:cs typeface="Times New Roman" panose="02020603050405020304" pitchFamily="18" charset="0"/>
              </a:rPr>
              <a:t>是</a:t>
            </a:r>
            <a:r>
              <a:rPr lang="zh-CN" altLang="zh-CN" dirty="0">
                <a:solidFill>
                  <a:srgbClr val="00B050"/>
                </a:solidFill>
                <a:latin typeface="Times New Roman" panose="02020603050405020304" pitchFamily="18" charset="0"/>
                <a:cs typeface="Times New Roman" panose="02020603050405020304" pitchFamily="18" charset="0"/>
              </a:rPr>
              <a:t>第一个</a:t>
            </a:r>
            <a:r>
              <a:rPr lang="en-US" altLang="zh-CN" dirty="0">
                <a:solidFill>
                  <a:srgbClr val="00B050"/>
                </a:solidFill>
                <a:latin typeface="Times New Roman" panose="02020603050405020304" pitchFamily="18" charset="0"/>
                <a:cs typeface="Times New Roman" panose="02020603050405020304" pitchFamily="18" charset="0"/>
              </a:rPr>
              <a:t> IEEE </a:t>
            </a:r>
            <a:r>
              <a:rPr lang="zh-CN" altLang="zh-CN" dirty="0">
                <a:solidFill>
                  <a:srgbClr val="00B050"/>
                </a:solidFill>
                <a:latin typeface="Times New Roman" panose="02020603050405020304" pitchFamily="18" charset="0"/>
                <a:cs typeface="Times New Roman" panose="02020603050405020304" pitchFamily="18" charset="0"/>
              </a:rPr>
              <a:t>的以太网标准</a:t>
            </a:r>
            <a:r>
              <a:rPr lang="zh-CN" altLang="en-US" dirty="0">
                <a:solidFill>
                  <a:srgbClr val="00B050"/>
                </a:solidFill>
                <a:latin typeface="Times New Roman" panose="02020603050405020304" pitchFamily="18" charset="0"/>
                <a:cs typeface="Times New Roman" panose="02020603050405020304" pitchFamily="18" charset="0"/>
              </a:rPr>
              <a:t>。</a:t>
            </a:r>
          </a:p>
          <a:p>
            <a:pPr algn="just"/>
            <a:r>
              <a:rPr lang="en-US" altLang="zh-CN" dirty="0">
                <a:solidFill>
                  <a:srgbClr val="00B050"/>
                </a:solidFill>
                <a:latin typeface="Times New Roman" panose="02020603050405020304" pitchFamily="18" charset="0"/>
                <a:cs typeface="Times New Roman" panose="02020603050405020304" pitchFamily="18" charset="0"/>
              </a:rPr>
              <a:t>DIX Ethernet V2 </a:t>
            </a:r>
            <a:r>
              <a:rPr lang="zh-CN" altLang="en-US" dirty="0">
                <a:solidFill>
                  <a:srgbClr val="00B050"/>
                </a:solidFill>
                <a:latin typeface="Times New Roman" panose="02020603050405020304" pitchFamily="18" charset="0"/>
                <a:cs typeface="Times New Roman" panose="02020603050405020304" pitchFamily="18" charset="0"/>
              </a:rPr>
              <a:t>标准与 </a:t>
            </a:r>
            <a:r>
              <a:rPr lang="en-US" altLang="zh-CN" dirty="0">
                <a:solidFill>
                  <a:srgbClr val="00B050"/>
                </a:solidFill>
                <a:latin typeface="Times New Roman" panose="02020603050405020304" pitchFamily="18" charset="0"/>
                <a:cs typeface="Times New Roman" panose="02020603050405020304" pitchFamily="18" charset="0"/>
              </a:rPr>
              <a:t>IEEE </a:t>
            </a:r>
            <a:r>
              <a:rPr lang="zh-CN" altLang="en-US" dirty="0">
                <a:solidFill>
                  <a:srgbClr val="00B050"/>
                </a:solidFill>
                <a:latin typeface="Times New Roman" panose="02020603050405020304" pitchFamily="18" charset="0"/>
                <a:cs typeface="Times New Roman" panose="02020603050405020304" pitchFamily="18" charset="0"/>
              </a:rPr>
              <a:t>的 </a:t>
            </a:r>
            <a:r>
              <a:rPr lang="en-US" altLang="zh-CN" dirty="0">
                <a:solidFill>
                  <a:srgbClr val="00B050"/>
                </a:solidFill>
                <a:latin typeface="Times New Roman" panose="02020603050405020304" pitchFamily="18" charset="0"/>
                <a:cs typeface="Times New Roman" panose="02020603050405020304" pitchFamily="18" charset="0"/>
              </a:rPr>
              <a:t>802.3 </a:t>
            </a:r>
            <a:r>
              <a:rPr lang="zh-CN" altLang="en-US" dirty="0">
                <a:solidFill>
                  <a:srgbClr val="00B050"/>
                </a:solidFill>
                <a:latin typeface="Times New Roman" panose="02020603050405020304" pitchFamily="18" charset="0"/>
                <a:cs typeface="Times New Roman" panose="02020603050405020304" pitchFamily="18" charset="0"/>
              </a:rPr>
              <a:t>标准只有很小的差别，因此可以将 </a:t>
            </a:r>
            <a:r>
              <a:rPr lang="en-US" altLang="zh-CN" dirty="0">
                <a:solidFill>
                  <a:srgbClr val="00B050"/>
                </a:solidFill>
                <a:latin typeface="Times New Roman" panose="02020603050405020304" pitchFamily="18" charset="0"/>
                <a:cs typeface="Times New Roman" panose="02020603050405020304" pitchFamily="18" charset="0"/>
              </a:rPr>
              <a:t>802.3 </a:t>
            </a:r>
            <a:r>
              <a:rPr lang="zh-CN" altLang="en-US" dirty="0">
                <a:solidFill>
                  <a:srgbClr val="00B050"/>
                </a:solidFill>
                <a:latin typeface="Times New Roman" panose="02020603050405020304" pitchFamily="18" charset="0"/>
                <a:cs typeface="Times New Roman" panose="02020603050405020304" pitchFamily="18" charset="0"/>
              </a:rPr>
              <a:t>局域网简称为“以太网”。</a:t>
            </a:r>
          </a:p>
          <a:p>
            <a:pPr algn="just"/>
            <a:r>
              <a:rPr lang="zh-CN" altLang="en-US" dirty="0">
                <a:latin typeface="Times New Roman" panose="02020603050405020304" pitchFamily="18" charset="0"/>
                <a:cs typeface="Times New Roman" panose="02020603050405020304" pitchFamily="18" charset="0"/>
              </a:rPr>
              <a:t>严格说来，“以太网”应当是指符合 </a:t>
            </a:r>
            <a:r>
              <a:rPr lang="en-US" altLang="zh-CN" dirty="0">
                <a:latin typeface="Times New Roman" panose="02020603050405020304" pitchFamily="18" charset="0"/>
                <a:cs typeface="Times New Roman" panose="02020603050405020304" pitchFamily="18" charset="0"/>
              </a:rPr>
              <a:t>DIX Ethernet V2 </a:t>
            </a:r>
            <a:r>
              <a:rPr lang="zh-CN" altLang="en-US" dirty="0">
                <a:latin typeface="Times New Roman" panose="02020603050405020304" pitchFamily="18" charset="0"/>
                <a:cs typeface="Times New Roman" panose="02020603050405020304" pitchFamily="18" charset="0"/>
              </a:rPr>
              <a:t>标准的局域网 。 </a:t>
            </a:r>
          </a:p>
        </p:txBody>
      </p:sp>
    </p:spTree>
    <p:extLst>
      <p:ext uri="{BB962C8B-B14F-4D97-AF65-F5344CB8AC3E}">
        <p14:creationId xmlns:p14="http://schemas.microsoft.com/office/powerpoint/2010/main" val="2123370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lgn="ctr"/>
            <a:r>
              <a:rPr lang="zh-CN" altLang="en-US" sz="4000">
                <a:latin typeface="Times New Roman" panose="02020603050405020304" pitchFamily="18" charset="0"/>
                <a:cs typeface="Times New Roman" panose="02020603050405020304" pitchFamily="18" charset="0"/>
              </a:rPr>
              <a:t>数据链路层的两个子层 </a:t>
            </a:r>
          </a:p>
        </p:txBody>
      </p:sp>
      <p:sp>
        <p:nvSpPr>
          <p:cNvPr id="399363" name="Rectangle 3"/>
          <p:cNvSpPr>
            <a:spLocks noGrp="1" noChangeArrowheads="1"/>
          </p:cNvSpPr>
          <p:nvPr>
            <p:ph idx="1"/>
          </p:nvPr>
        </p:nvSpPr>
        <p:spPr/>
        <p:txBody>
          <a:bodyPr/>
          <a:lstStyle/>
          <a:p>
            <a:pPr algn="just"/>
            <a:r>
              <a:rPr lang="zh-CN" altLang="en-US" sz="2800" dirty="0">
                <a:latin typeface="Times New Roman" panose="02020603050405020304" pitchFamily="18" charset="0"/>
                <a:cs typeface="Times New Roman" panose="02020603050405020304" pitchFamily="18" charset="0"/>
              </a:rPr>
              <a:t>为了使数据链路层能更好地适应多种局域网标准，</a:t>
            </a:r>
            <a:r>
              <a:rPr lang="en-US" altLang="zh-CN" sz="2800" dirty="0">
                <a:latin typeface="Times New Roman" panose="02020603050405020304" pitchFamily="18" charset="0"/>
                <a:cs typeface="Times New Roman" panose="02020603050405020304" pitchFamily="18" charset="0"/>
              </a:rPr>
              <a:t>IEEE 802 </a:t>
            </a:r>
            <a:r>
              <a:rPr lang="zh-CN" altLang="en-US" sz="2800" dirty="0">
                <a:latin typeface="Times New Roman" panose="02020603050405020304" pitchFamily="18" charset="0"/>
                <a:cs typeface="Times New Roman" panose="02020603050405020304" pitchFamily="18" charset="0"/>
              </a:rPr>
              <a:t>委员会就将局域网的数据链路层拆成两个子层：</a:t>
            </a:r>
          </a:p>
          <a:p>
            <a:pPr lvl="1" algn="just"/>
            <a:r>
              <a:rPr lang="zh-CN" altLang="en-US" sz="2400" dirty="0">
                <a:solidFill>
                  <a:srgbClr val="00B050"/>
                </a:solidFill>
                <a:latin typeface="Times New Roman" panose="02020603050405020304" pitchFamily="18" charset="0"/>
                <a:cs typeface="Times New Roman" panose="02020603050405020304" pitchFamily="18" charset="0"/>
              </a:rPr>
              <a:t>逻辑链路控制 </a:t>
            </a:r>
            <a:r>
              <a:rPr lang="en-US" altLang="zh-CN" sz="2400" dirty="0">
                <a:solidFill>
                  <a:srgbClr val="00B050"/>
                </a:solidFill>
                <a:latin typeface="Times New Roman" panose="02020603050405020304" pitchFamily="18" charset="0"/>
                <a:cs typeface="Times New Roman" panose="02020603050405020304" pitchFamily="18" charset="0"/>
              </a:rPr>
              <a:t>LLC (Logical Link Control)</a:t>
            </a:r>
            <a:r>
              <a:rPr lang="zh-CN" altLang="en-US" sz="2400" dirty="0">
                <a:solidFill>
                  <a:srgbClr val="00B050"/>
                </a:solidFill>
                <a:latin typeface="Times New Roman" panose="02020603050405020304" pitchFamily="18" charset="0"/>
                <a:cs typeface="Times New Roman" panose="02020603050405020304" pitchFamily="18" charset="0"/>
              </a:rPr>
              <a:t>子层；</a:t>
            </a:r>
          </a:p>
          <a:p>
            <a:pPr lvl="1" algn="just"/>
            <a:r>
              <a:rPr lang="zh-CN" altLang="en-US" sz="2400" dirty="0">
                <a:solidFill>
                  <a:srgbClr val="00B050"/>
                </a:solidFill>
                <a:latin typeface="Times New Roman" panose="02020603050405020304" pitchFamily="18" charset="0"/>
                <a:cs typeface="Times New Roman" panose="02020603050405020304" pitchFamily="18" charset="0"/>
              </a:rPr>
              <a:t>媒体接入控制 </a:t>
            </a:r>
            <a:r>
              <a:rPr lang="en-US" altLang="zh-CN" sz="2400" dirty="0">
                <a:solidFill>
                  <a:srgbClr val="00B050"/>
                </a:solidFill>
                <a:latin typeface="Times New Roman" panose="02020603050405020304" pitchFamily="18" charset="0"/>
                <a:cs typeface="Times New Roman" panose="02020603050405020304" pitchFamily="18" charset="0"/>
              </a:rPr>
              <a:t>MAC (Medium Access Control)</a:t>
            </a:r>
            <a:r>
              <a:rPr lang="zh-CN" altLang="en-US" sz="2400" dirty="0">
                <a:solidFill>
                  <a:srgbClr val="00B050"/>
                </a:solidFill>
                <a:latin typeface="Times New Roman" panose="02020603050405020304" pitchFamily="18" charset="0"/>
                <a:cs typeface="Times New Roman" panose="02020603050405020304" pitchFamily="18" charset="0"/>
              </a:rPr>
              <a:t>子层。</a:t>
            </a:r>
          </a:p>
          <a:p>
            <a:pPr algn="just"/>
            <a:r>
              <a:rPr lang="zh-CN" altLang="en-US" sz="2800" dirty="0">
                <a:latin typeface="Times New Roman" panose="02020603050405020304" pitchFamily="18" charset="0"/>
                <a:cs typeface="Times New Roman" panose="02020603050405020304" pitchFamily="18" charset="0"/>
              </a:rPr>
              <a:t>与</a:t>
            </a:r>
            <a:r>
              <a:rPr lang="zh-CN" altLang="en-US" sz="2800" dirty="0">
                <a:solidFill>
                  <a:srgbClr val="00B050"/>
                </a:solidFill>
                <a:latin typeface="Times New Roman" panose="02020603050405020304" pitchFamily="18" charset="0"/>
                <a:cs typeface="Times New Roman" panose="02020603050405020304" pitchFamily="18" charset="0"/>
              </a:rPr>
              <a:t>接入到传输媒体有关的内容都放在 </a:t>
            </a:r>
            <a:r>
              <a:rPr lang="en-US" altLang="zh-CN" sz="2800" dirty="0">
                <a:solidFill>
                  <a:srgbClr val="00B050"/>
                </a:solidFill>
                <a:latin typeface="Times New Roman" panose="02020603050405020304" pitchFamily="18" charset="0"/>
                <a:cs typeface="Times New Roman" panose="02020603050405020304" pitchFamily="18" charset="0"/>
              </a:rPr>
              <a:t>MAC</a:t>
            </a:r>
            <a:r>
              <a:rPr lang="zh-CN" altLang="en-US" sz="2800" dirty="0">
                <a:solidFill>
                  <a:srgbClr val="00B050"/>
                </a:solidFill>
                <a:latin typeface="Times New Roman" panose="02020603050405020304" pitchFamily="18" charset="0"/>
                <a:cs typeface="Times New Roman" panose="02020603050405020304" pitchFamily="18" charset="0"/>
              </a:rPr>
              <a:t>子层</a:t>
            </a:r>
            <a:r>
              <a:rPr lang="zh-CN" altLang="en-US" sz="2800" dirty="0">
                <a:latin typeface="Times New Roman" panose="02020603050405020304" pitchFamily="18" charset="0"/>
                <a:cs typeface="Times New Roman" panose="02020603050405020304" pitchFamily="18" charset="0"/>
              </a:rPr>
              <a:t>，而 </a:t>
            </a:r>
            <a:r>
              <a:rPr lang="en-US" altLang="zh-CN" sz="2800" dirty="0">
                <a:latin typeface="Times New Roman" panose="02020603050405020304" pitchFamily="18" charset="0"/>
                <a:cs typeface="Times New Roman" panose="02020603050405020304" pitchFamily="18" charset="0"/>
              </a:rPr>
              <a:t>LLC </a:t>
            </a:r>
            <a:r>
              <a:rPr lang="zh-CN" altLang="en-US" sz="2800" dirty="0">
                <a:latin typeface="Times New Roman" panose="02020603050405020304" pitchFamily="18" charset="0"/>
                <a:cs typeface="Times New Roman" panose="02020603050405020304" pitchFamily="18" charset="0"/>
              </a:rPr>
              <a:t>子层则与传输媒体无关。</a:t>
            </a:r>
            <a:endParaRPr lang="en-US" altLang="zh-CN" sz="2800" dirty="0">
              <a:latin typeface="Times New Roman" panose="02020603050405020304" pitchFamily="18" charset="0"/>
              <a:cs typeface="Times New Roman" panose="02020603050405020304" pitchFamily="18" charset="0"/>
            </a:endParaRPr>
          </a:p>
          <a:p>
            <a:pPr algn="just"/>
            <a:r>
              <a:rPr lang="zh-CN" altLang="en-US" sz="2800" dirty="0">
                <a:solidFill>
                  <a:srgbClr val="FF0000"/>
                </a:solidFill>
                <a:latin typeface="Times New Roman" panose="02020603050405020304" pitchFamily="18" charset="0"/>
                <a:cs typeface="Times New Roman" panose="02020603050405020304" pitchFamily="18" charset="0"/>
              </a:rPr>
              <a:t>不管采用何种协议的局域网，对 </a:t>
            </a:r>
            <a:r>
              <a:rPr lang="en-US" altLang="zh-CN" sz="2800" dirty="0">
                <a:solidFill>
                  <a:srgbClr val="FF0000"/>
                </a:solidFill>
                <a:latin typeface="Times New Roman" panose="02020603050405020304" pitchFamily="18" charset="0"/>
                <a:cs typeface="Times New Roman" panose="02020603050405020304" pitchFamily="18" charset="0"/>
              </a:rPr>
              <a:t>LLC </a:t>
            </a:r>
            <a:r>
              <a:rPr lang="zh-CN" altLang="en-US" sz="2800" dirty="0">
                <a:solidFill>
                  <a:srgbClr val="FF0000"/>
                </a:solidFill>
                <a:latin typeface="Times New Roman" panose="02020603050405020304" pitchFamily="18" charset="0"/>
                <a:cs typeface="Times New Roman" panose="02020603050405020304" pitchFamily="18" charset="0"/>
              </a:rPr>
              <a:t>子层来说都是透明的。</a:t>
            </a:r>
          </a:p>
        </p:txBody>
      </p:sp>
    </p:spTree>
    <p:extLst>
      <p:ext uri="{BB962C8B-B14F-4D97-AF65-F5344CB8AC3E}">
        <p14:creationId xmlns:p14="http://schemas.microsoft.com/office/powerpoint/2010/main" val="1430236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98" name="Rectangle 14"/>
          <p:cNvSpPr>
            <a:spLocks noGrp="1" noChangeArrowheads="1"/>
          </p:cNvSpPr>
          <p:nvPr>
            <p:ph type="title"/>
          </p:nvPr>
        </p:nvSpPr>
        <p:spPr/>
        <p:txBody>
          <a:bodyPr/>
          <a:lstStyle/>
          <a:p>
            <a:pPr algn="ctr"/>
            <a:r>
              <a:rPr lang="zh-CN" altLang="en-US" dirty="0">
                <a:latin typeface="+mj-lt"/>
              </a:rPr>
              <a:t>局域网对 </a:t>
            </a:r>
            <a:r>
              <a:rPr lang="en-US" altLang="zh-CN" dirty="0">
                <a:latin typeface="+mj-lt"/>
              </a:rPr>
              <a:t>LLC </a:t>
            </a:r>
            <a:r>
              <a:rPr lang="zh-CN" altLang="en-US" dirty="0">
                <a:latin typeface="+mj-lt"/>
              </a:rPr>
              <a:t>子层是透明的 </a:t>
            </a:r>
          </a:p>
        </p:txBody>
      </p:sp>
      <p:sp>
        <p:nvSpPr>
          <p:cNvPr id="400409" name="Freeform 25"/>
          <p:cNvSpPr>
            <a:spLocks/>
          </p:cNvSpPr>
          <p:nvPr/>
        </p:nvSpPr>
        <p:spPr bwMode="auto">
          <a:xfrm>
            <a:off x="7173252"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j-lt"/>
              <a:ea typeface="黑体" pitchFamily="2" charset="-122"/>
            </a:endParaRPr>
          </a:p>
        </p:txBody>
      </p:sp>
      <p:sp>
        <p:nvSpPr>
          <p:cNvPr id="400402" name="Freeform 18"/>
          <p:cNvSpPr>
            <a:spLocks/>
          </p:cNvSpPr>
          <p:nvPr/>
        </p:nvSpPr>
        <p:spPr bwMode="auto">
          <a:xfrm>
            <a:off x="2390511" y="2606675"/>
            <a:ext cx="1475581" cy="2325688"/>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99FF"/>
          </a:solidFill>
          <a:ln w="9525" cap="rnd" cmpd="sng">
            <a:solidFill>
              <a:schemeClr val="folHlink"/>
            </a:solidFill>
            <a:prstDash val="solid"/>
            <a:round/>
            <a:headEnd type="none" w="med" len="med"/>
            <a:tailEnd type="none" w="med" len="med"/>
          </a:ln>
          <a:effectLst/>
        </p:spPr>
        <p:txBody>
          <a:bodyPr/>
          <a:lstStyle/>
          <a:p>
            <a:endParaRPr lang="zh-CN" altLang="en-US" sz="2000" b="1">
              <a:solidFill>
                <a:srgbClr val="000099"/>
              </a:solidFill>
              <a:latin typeface="+mj-lt"/>
              <a:ea typeface="黑体" pitchFamily="2" charset="-122"/>
            </a:endParaRPr>
          </a:p>
        </p:txBody>
      </p:sp>
      <p:sp>
        <p:nvSpPr>
          <p:cNvPr id="400431" name="Rectangle 47"/>
          <p:cNvSpPr>
            <a:spLocks noChangeArrowheads="1"/>
          </p:cNvSpPr>
          <p:nvPr/>
        </p:nvSpPr>
        <p:spPr bwMode="auto">
          <a:xfrm>
            <a:off x="7178411" y="3284539"/>
            <a:ext cx="1456664" cy="1100137"/>
          </a:xfrm>
          <a:prstGeom prst="rect">
            <a:avLst/>
          </a:prstGeom>
          <a:solidFill>
            <a:srgbClr val="00FFFF"/>
          </a:solidFill>
          <a:ln>
            <a:noFill/>
          </a:ln>
          <a:effectLst/>
        </p:spPr>
        <p:txBody>
          <a:bodyPr wrap="none" anchor="ctr"/>
          <a:lstStyle/>
          <a:p>
            <a:endParaRPr lang="zh-CN" altLang="en-US" sz="2000" b="1">
              <a:solidFill>
                <a:srgbClr val="000099"/>
              </a:solidFill>
              <a:latin typeface="+mj-lt"/>
              <a:ea typeface="黑体" pitchFamily="2" charset="-122"/>
            </a:endParaRPr>
          </a:p>
        </p:txBody>
      </p:sp>
      <p:sp>
        <p:nvSpPr>
          <p:cNvPr id="400430" name="Rectangle 46"/>
          <p:cNvSpPr>
            <a:spLocks noChangeArrowheads="1"/>
          </p:cNvSpPr>
          <p:nvPr/>
        </p:nvSpPr>
        <p:spPr bwMode="auto">
          <a:xfrm>
            <a:off x="2399110" y="3284539"/>
            <a:ext cx="1456663" cy="1100137"/>
          </a:xfrm>
          <a:prstGeom prst="rect">
            <a:avLst/>
          </a:prstGeom>
          <a:solidFill>
            <a:srgbClr val="00FFFF"/>
          </a:solidFill>
          <a:ln>
            <a:noFill/>
          </a:ln>
          <a:effectLst/>
        </p:spPr>
        <p:txBody>
          <a:bodyPr wrap="none" anchor="ctr"/>
          <a:lstStyle/>
          <a:p>
            <a:endParaRPr lang="zh-CN" altLang="en-US" sz="2000" b="1">
              <a:solidFill>
                <a:srgbClr val="000099"/>
              </a:solidFill>
              <a:latin typeface="+mj-lt"/>
              <a:ea typeface="黑体" pitchFamily="2" charset="-122"/>
            </a:endParaRPr>
          </a:p>
        </p:txBody>
      </p:sp>
      <p:grpSp>
        <p:nvGrpSpPr>
          <p:cNvPr id="400386" name="Group 2"/>
          <p:cNvGrpSpPr>
            <a:grpSpLocks/>
          </p:cNvGrpSpPr>
          <p:nvPr/>
        </p:nvGrpSpPr>
        <p:grpSpPr bwMode="auto">
          <a:xfrm>
            <a:off x="4485217" y="3284538"/>
            <a:ext cx="2027635" cy="1657350"/>
            <a:chOff x="109" y="1226"/>
            <a:chExt cx="2516" cy="1675"/>
          </a:xfrm>
          <a:solidFill>
            <a:srgbClr val="FFFF00"/>
          </a:solidFill>
        </p:grpSpPr>
        <p:grpSp>
          <p:nvGrpSpPr>
            <p:cNvPr id="400387" name="Group 3"/>
            <p:cNvGrpSpPr>
              <a:grpSpLocks/>
            </p:cNvGrpSpPr>
            <p:nvPr/>
          </p:nvGrpSpPr>
          <p:grpSpPr bwMode="auto">
            <a:xfrm>
              <a:off x="109" y="1226"/>
              <a:ext cx="2516" cy="1675"/>
              <a:chOff x="109" y="1226"/>
              <a:chExt cx="2516" cy="1675"/>
            </a:xfrm>
            <a:grpFill/>
          </p:grpSpPr>
          <p:grpSp>
            <p:nvGrpSpPr>
              <p:cNvPr id="400388" name="Group 4"/>
              <p:cNvGrpSpPr>
                <a:grpSpLocks/>
              </p:cNvGrpSpPr>
              <p:nvPr/>
            </p:nvGrpSpPr>
            <p:grpSpPr bwMode="auto">
              <a:xfrm>
                <a:off x="109" y="1226"/>
                <a:ext cx="2516" cy="1675"/>
                <a:chOff x="109" y="1226"/>
                <a:chExt cx="2516" cy="1675"/>
              </a:xfrm>
              <a:grpFill/>
            </p:grpSpPr>
            <p:sp>
              <p:nvSpPr>
                <p:cNvPr id="400389" name="Oval 5"/>
                <p:cNvSpPr>
                  <a:spLocks noChangeArrowheads="1"/>
                </p:cNvSpPr>
                <p:nvPr/>
              </p:nvSpPr>
              <p:spPr bwMode="auto">
                <a:xfrm>
                  <a:off x="1749" y="1896"/>
                  <a:ext cx="876" cy="82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0" name="Oval 6"/>
                <p:cNvSpPr>
                  <a:spLocks noChangeArrowheads="1"/>
                </p:cNvSpPr>
                <p:nvPr/>
              </p:nvSpPr>
              <p:spPr bwMode="auto">
                <a:xfrm>
                  <a:off x="109" y="1632"/>
                  <a:ext cx="859" cy="831"/>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1" name="Oval 7"/>
                <p:cNvSpPr>
                  <a:spLocks noChangeArrowheads="1"/>
                </p:cNvSpPr>
                <p:nvPr/>
              </p:nvSpPr>
              <p:spPr bwMode="auto">
                <a:xfrm>
                  <a:off x="1612" y="1341"/>
                  <a:ext cx="874" cy="802"/>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2" name="Oval 8"/>
                <p:cNvSpPr>
                  <a:spLocks noChangeArrowheads="1"/>
                </p:cNvSpPr>
                <p:nvPr/>
              </p:nvSpPr>
              <p:spPr bwMode="auto">
                <a:xfrm>
                  <a:off x="1152" y="2055"/>
                  <a:ext cx="875" cy="846"/>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3" name="Oval 9"/>
                <p:cNvSpPr>
                  <a:spLocks noChangeArrowheads="1"/>
                </p:cNvSpPr>
                <p:nvPr/>
              </p:nvSpPr>
              <p:spPr bwMode="auto">
                <a:xfrm>
                  <a:off x="400" y="1982"/>
                  <a:ext cx="874" cy="802"/>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4" name="Oval 10"/>
                <p:cNvSpPr>
                  <a:spLocks noChangeArrowheads="1"/>
                </p:cNvSpPr>
                <p:nvPr/>
              </p:nvSpPr>
              <p:spPr bwMode="auto">
                <a:xfrm>
                  <a:off x="1075" y="1226"/>
                  <a:ext cx="859" cy="82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sp>
              <p:nvSpPr>
                <p:cNvPr id="400395" name="Oval 11"/>
                <p:cNvSpPr>
                  <a:spLocks noChangeArrowheads="1"/>
                </p:cNvSpPr>
                <p:nvPr/>
              </p:nvSpPr>
              <p:spPr bwMode="auto">
                <a:xfrm>
                  <a:off x="523" y="1226"/>
                  <a:ext cx="859" cy="799"/>
                </a:xfrm>
                <a:prstGeom prst="ellipse">
                  <a:avLst/>
                </a:prstGeom>
                <a:grpFill/>
                <a:ln w="9525">
                  <a:solidFill>
                    <a:srgbClr val="000000"/>
                  </a:solidFill>
                  <a:prstDash val="dash"/>
                  <a:round/>
                  <a:headEnd/>
                  <a:tailEnd/>
                </a:ln>
              </p:spPr>
              <p:txBody>
                <a:bodyPr/>
                <a:lstStyle/>
                <a:p>
                  <a:endParaRPr lang="zh-CN" altLang="en-US" sz="2000" b="1">
                    <a:solidFill>
                      <a:srgbClr val="000099"/>
                    </a:solidFill>
                    <a:latin typeface="+mj-lt"/>
                    <a:ea typeface="黑体" pitchFamily="2" charset="-122"/>
                  </a:endParaRPr>
                </a:p>
              </p:txBody>
            </p:sp>
          </p:grpSp>
          <p:sp>
            <p:nvSpPr>
              <p:cNvPr id="400396" name="Oval 12"/>
              <p:cNvSpPr>
                <a:spLocks noChangeArrowheads="1"/>
              </p:cNvSpPr>
              <p:nvPr/>
            </p:nvSpPr>
            <p:spPr bwMode="auto">
              <a:xfrm>
                <a:off x="339" y="1414"/>
                <a:ext cx="2085" cy="1152"/>
              </a:xfrm>
              <a:prstGeom prst="ellipse">
                <a:avLst/>
              </a:prstGeom>
              <a:grp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2000" b="1">
                  <a:solidFill>
                    <a:srgbClr val="000099"/>
                  </a:solidFill>
                  <a:latin typeface="+mj-lt"/>
                  <a:ea typeface="黑体" pitchFamily="2" charset="-122"/>
                </a:endParaRPr>
              </a:p>
            </p:txBody>
          </p:sp>
        </p:grpSp>
        <p:sp>
          <p:nvSpPr>
            <p:cNvPr id="400397" name="Freeform 13"/>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grpSp>
      <p:sp>
        <p:nvSpPr>
          <p:cNvPr id="400399" name="Line 15"/>
          <p:cNvSpPr>
            <a:spLocks noChangeShapeType="1"/>
          </p:cNvSpPr>
          <p:nvPr/>
        </p:nvSpPr>
        <p:spPr bwMode="auto">
          <a:xfrm flipV="1">
            <a:off x="3871252" y="4622801"/>
            <a:ext cx="957923" cy="111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0" name="Line 16"/>
          <p:cNvSpPr>
            <a:spLocks noChangeShapeType="1"/>
          </p:cNvSpPr>
          <p:nvPr/>
        </p:nvSpPr>
        <p:spPr bwMode="auto">
          <a:xfrm flipH="1">
            <a:off x="6433742" y="4622801"/>
            <a:ext cx="744669" cy="317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1" name="Rectangle 17"/>
          <p:cNvSpPr>
            <a:spLocks noChangeArrowheads="1"/>
          </p:cNvSpPr>
          <p:nvPr/>
        </p:nvSpPr>
        <p:spPr bwMode="auto">
          <a:xfrm>
            <a:off x="4808984" y="3903663"/>
            <a:ext cx="1463543"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99"/>
                </a:solidFill>
                <a:latin typeface="+mj-lt"/>
                <a:ea typeface="黑体" pitchFamily="2" charset="-122"/>
              </a:rPr>
              <a:t>局 域 网</a:t>
            </a:r>
          </a:p>
        </p:txBody>
      </p:sp>
      <p:sp>
        <p:nvSpPr>
          <p:cNvPr id="400403" name="Line 19"/>
          <p:cNvSpPr>
            <a:spLocks noChangeShapeType="1"/>
          </p:cNvSpPr>
          <p:nvPr/>
        </p:nvSpPr>
        <p:spPr bwMode="auto">
          <a:xfrm>
            <a:off x="2397389" y="4386263"/>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4" name="Line 20"/>
          <p:cNvSpPr>
            <a:spLocks noChangeShapeType="1"/>
          </p:cNvSpPr>
          <p:nvPr/>
        </p:nvSpPr>
        <p:spPr bwMode="auto">
          <a:xfrm>
            <a:off x="2397389" y="3841750"/>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5" name="Line 21"/>
          <p:cNvSpPr>
            <a:spLocks noChangeShapeType="1"/>
          </p:cNvSpPr>
          <p:nvPr/>
        </p:nvSpPr>
        <p:spPr bwMode="auto">
          <a:xfrm>
            <a:off x="2397389" y="3292475"/>
            <a:ext cx="1460104"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06" name="Rectangle 22"/>
          <p:cNvSpPr>
            <a:spLocks noChangeArrowheads="1"/>
          </p:cNvSpPr>
          <p:nvPr/>
        </p:nvSpPr>
        <p:spPr bwMode="auto">
          <a:xfrm>
            <a:off x="2708673" y="2705100"/>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网络层</a:t>
            </a:r>
          </a:p>
        </p:txBody>
      </p:sp>
      <p:sp>
        <p:nvSpPr>
          <p:cNvPr id="400407" name="Rectangle 23"/>
          <p:cNvSpPr>
            <a:spLocks noChangeArrowheads="1"/>
          </p:cNvSpPr>
          <p:nvPr/>
        </p:nvSpPr>
        <p:spPr bwMode="auto">
          <a:xfrm>
            <a:off x="2677717"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物理层</a:t>
            </a:r>
          </a:p>
        </p:txBody>
      </p:sp>
      <p:sp>
        <p:nvSpPr>
          <p:cNvPr id="400408" name="Rectangle 24"/>
          <p:cNvSpPr>
            <a:spLocks noChangeArrowheads="1"/>
          </p:cNvSpPr>
          <p:nvPr/>
        </p:nvSpPr>
        <p:spPr bwMode="auto">
          <a:xfrm>
            <a:off x="2655359"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站点 </a:t>
            </a:r>
            <a:r>
              <a:rPr kumimoji="1" lang="en-US" altLang="zh-CN" sz="2000" b="1">
                <a:solidFill>
                  <a:srgbClr val="000099"/>
                </a:solidFill>
                <a:latin typeface="+mj-lt"/>
                <a:ea typeface="黑体" pitchFamily="2" charset="-122"/>
              </a:rPr>
              <a:t>1</a:t>
            </a:r>
          </a:p>
        </p:txBody>
      </p:sp>
      <p:sp>
        <p:nvSpPr>
          <p:cNvPr id="400410" name="Line 26"/>
          <p:cNvSpPr>
            <a:spLocks noChangeShapeType="1"/>
          </p:cNvSpPr>
          <p:nvPr/>
        </p:nvSpPr>
        <p:spPr bwMode="auto">
          <a:xfrm>
            <a:off x="7178411" y="4386263"/>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1" name="Line 27"/>
          <p:cNvSpPr>
            <a:spLocks noChangeShapeType="1"/>
          </p:cNvSpPr>
          <p:nvPr/>
        </p:nvSpPr>
        <p:spPr bwMode="auto">
          <a:xfrm>
            <a:off x="7178411" y="3841750"/>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2" name="Line 28"/>
          <p:cNvSpPr>
            <a:spLocks noChangeShapeType="1"/>
          </p:cNvSpPr>
          <p:nvPr/>
        </p:nvSpPr>
        <p:spPr bwMode="auto">
          <a:xfrm>
            <a:off x="7178411" y="3292475"/>
            <a:ext cx="1461823"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3" name="Rectangle 29"/>
          <p:cNvSpPr>
            <a:spLocks noChangeArrowheads="1"/>
          </p:cNvSpPr>
          <p:nvPr/>
        </p:nvSpPr>
        <p:spPr bwMode="auto">
          <a:xfrm>
            <a:off x="7444979" y="2722563"/>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网络层</a:t>
            </a:r>
          </a:p>
        </p:txBody>
      </p:sp>
      <p:sp>
        <p:nvSpPr>
          <p:cNvPr id="400414" name="Rectangle 30"/>
          <p:cNvSpPr>
            <a:spLocks noChangeArrowheads="1"/>
          </p:cNvSpPr>
          <p:nvPr/>
        </p:nvSpPr>
        <p:spPr bwMode="auto">
          <a:xfrm>
            <a:off x="7458738" y="4460875"/>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物理层</a:t>
            </a:r>
          </a:p>
        </p:txBody>
      </p:sp>
      <p:grpSp>
        <p:nvGrpSpPr>
          <p:cNvPr id="400415" name="Group 31"/>
          <p:cNvGrpSpPr>
            <a:grpSpLocks/>
          </p:cNvGrpSpPr>
          <p:nvPr/>
        </p:nvGrpSpPr>
        <p:grpSpPr bwMode="auto">
          <a:xfrm>
            <a:off x="428229" y="3362325"/>
            <a:ext cx="7859448" cy="442913"/>
            <a:chOff x="249" y="2118"/>
            <a:chExt cx="4570" cy="279"/>
          </a:xfrm>
        </p:grpSpPr>
        <p:sp>
          <p:nvSpPr>
            <p:cNvPr id="400416" name="Rectangle 32"/>
            <p:cNvSpPr>
              <a:spLocks noChangeArrowheads="1"/>
            </p:cNvSpPr>
            <p:nvPr/>
          </p:nvSpPr>
          <p:spPr bwMode="auto">
            <a:xfrm>
              <a:off x="249" y="2147"/>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逻辑链路控制</a:t>
              </a:r>
            </a:p>
          </p:txBody>
        </p:sp>
        <p:sp>
          <p:nvSpPr>
            <p:cNvPr id="400417" name="AutoShape 33"/>
            <p:cNvSpPr>
              <a:spLocks noChangeArrowheads="1"/>
            </p:cNvSpPr>
            <p:nvPr/>
          </p:nvSpPr>
          <p:spPr bwMode="auto">
            <a:xfrm>
              <a:off x="2264" y="2135"/>
              <a:ext cx="1896" cy="228"/>
            </a:xfrm>
            <a:prstGeom prst="leftRightArrow">
              <a:avLst>
                <a:gd name="adj1" fmla="val 41667"/>
                <a:gd name="adj2" fmla="val 87431"/>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18" name="Rectangle 34"/>
            <p:cNvSpPr>
              <a:spLocks noChangeArrowheads="1"/>
            </p:cNvSpPr>
            <p:nvPr/>
          </p:nvSpPr>
          <p:spPr bwMode="auto">
            <a:xfrm>
              <a:off x="1623" y="2118"/>
              <a:ext cx="4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LLC</a:t>
              </a:r>
            </a:p>
          </p:txBody>
        </p:sp>
        <p:sp>
          <p:nvSpPr>
            <p:cNvPr id="400419" name="Rectangle 35"/>
            <p:cNvSpPr>
              <a:spLocks noChangeArrowheads="1"/>
            </p:cNvSpPr>
            <p:nvPr/>
          </p:nvSpPr>
          <p:spPr bwMode="auto">
            <a:xfrm>
              <a:off x="4405" y="2118"/>
              <a:ext cx="4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LLC</a:t>
              </a:r>
            </a:p>
          </p:txBody>
        </p:sp>
      </p:grpSp>
      <p:grpSp>
        <p:nvGrpSpPr>
          <p:cNvPr id="400420" name="Group 36"/>
          <p:cNvGrpSpPr>
            <a:grpSpLocks/>
          </p:cNvGrpSpPr>
          <p:nvPr/>
        </p:nvGrpSpPr>
        <p:grpSpPr bwMode="auto">
          <a:xfrm>
            <a:off x="428229" y="3917955"/>
            <a:ext cx="7912762" cy="419101"/>
            <a:chOff x="249" y="2468"/>
            <a:chExt cx="4601" cy="264"/>
          </a:xfrm>
        </p:grpSpPr>
        <p:sp>
          <p:nvSpPr>
            <p:cNvPr id="400421" name="Rectangle 37"/>
            <p:cNvSpPr>
              <a:spLocks noChangeArrowheads="1"/>
            </p:cNvSpPr>
            <p:nvPr/>
          </p:nvSpPr>
          <p:spPr bwMode="auto">
            <a:xfrm>
              <a:off x="249" y="2482"/>
              <a:ext cx="10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媒体接入控制</a:t>
              </a:r>
            </a:p>
          </p:txBody>
        </p:sp>
        <p:sp>
          <p:nvSpPr>
            <p:cNvPr id="400422" name="Line 38"/>
            <p:cNvSpPr>
              <a:spLocks noChangeShapeType="1"/>
            </p:cNvSpPr>
            <p:nvPr/>
          </p:nvSpPr>
          <p:spPr bwMode="auto">
            <a:xfrm flipV="1">
              <a:off x="2251" y="2581"/>
              <a:ext cx="383" cy="11"/>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3" name="Line 39"/>
            <p:cNvSpPr>
              <a:spLocks noChangeShapeType="1"/>
            </p:cNvSpPr>
            <p:nvPr/>
          </p:nvSpPr>
          <p:spPr bwMode="auto">
            <a:xfrm flipH="1">
              <a:off x="3739" y="2585"/>
              <a:ext cx="43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4" name="Rectangle 40"/>
            <p:cNvSpPr>
              <a:spLocks noChangeArrowheads="1"/>
            </p:cNvSpPr>
            <p:nvPr/>
          </p:nvSpPr>
          <p:spPr bwMode="auto">
            <a:xfrm>
              <a:off x="1607" y="2468"/>
              <a:ext cx="4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MAC</a:t>
              </a:r>
            </a:p>
          </p:txBody>
        </p:sp>
        <p:sp>
          <p:nvSpPr>
            <p:cNvPr id="400425" name="Rectangle 41"/>
            <p:cNvSpPr>
              <a:spLocks noChangeArrowheads="1"/>
            </p:cNvSpPr>
            <p:nvPr/>
          </p:nvSpPr>
          <p:spPr bwMode="auto">
            <a:xfrm>
              <a:off x="4387" y="2468"/>
              <a:ext cx="4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j-lt"/>
                  <a:ea typeface="黑体" pitchFamily="2" charset="-122"/>
                </a:rPr>
                <a:t>MAC</a:t>
              </a:r>
            </a:p>
          </p:txBody>
        </p:sp>
      </p:grpSp>
      <p:sp>
        <p:nvSpPr>
          <p:cNvPr id="400426" name="AutoShape 42"/>
          <p:cNvSpPr>
            <a:spLocks/>
          </p:cNvSpPr>
          <p:nvPr/>
        </p:nvSpPr>
        <p:spPr bwMode="auto">
          <a:xfrm>
            <a:off x="8650553" y="3302001"/>
            <a:ext cx="128985" cy="1052513"/>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j-lt"/>
              <a:ea typeface="黑体" pitchFamily="2" charset="-122"/>
            </a:endParaRPr>
          </a:p>
        </p:txBody>
      </p:sp>
      <p:sp>
        <p:nvSpPr>
          <p:cNvPr id="400427" name="Rectangle 43"/>
          <p:cNvSpPr>
            <a:spLocks noChangeArrowheads="1"/>
          </p:cNvSpPr>
          <p:nvPr/>
        </p:nvSpPr>
        <p:spPr bwMode="auto">
          <a:xfrm>
            <a:off x="8722391" y="3522663"/>
            <a:ext cx="956993"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99"/>
                </a:solidFill>
                <a:latin typeface="+mj-lt"/>
                <a:ea typeface="黑体" pitchFamily="2" charset="-122"/>
              </a:rPr>
              <a:t>数据</a:t>
            </a:r>
          </a:p>
          <a:p>
            <a:pPr algn="ctr" defTabSz="762000" eaLnBrk="0" hangingPunct="0"/>
            <a:r>
              <a:rPr kumimoji="1" lang="zh-CN" altLang="en-US" sz="2000" b="1">
                <a:solidFill>
                  <a:srgbClr val="000099"/>
                </a:solidFill>
                <a:latin typeface="+mj-lt"/>
                <a:ea typeface="黑体" pitchFamily="2" charset="-122"/>
              </a:rPr>
              <a:t>链路层</a:t>
            </a:r>
          </a:p>
        </p:txBody>
      </p:sp>
      <p:sp>
        <p:nvSpPr>
          <p:cNvPr id="400428" name="Rectangle 44"/>
          <p:cNvSpPr>
            <a:spLocks noChangeArrowheads="1"/>
          </p:cNvSpPr>
          <p:nvPr/>
        </p:nvSpPr>
        <p:spPr bwMode="auto">
          <a:xfrm>
            <a:off x="7532688" y="4978400"/>
            <a:ext cx="912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j-lt"/>
                <a:ea typeface="黑体" pitchFamily="2" charset="-122"/>
              </a:rPr>
              <a:t>站点 </a:t>
            </a:r>
            <a:r>
              <a:rPr kumimoji="1" lang="en-US" altLang="zh-CN" sz="2000" b="1">
                <a:solidFill>
                  <a:srgbClr val="000099"/>
                </a:solidFill>
                <a:latin typeface="+mj-lt"/>
                <a:ea typeface="黑体" pitchFamily="2" charset="-122"/>
              </a:rPr>
              <a:t>2</a:t>
            </a:r>
          </a:p>
        </p:txBody>
      </p:sp>
      <p:sp>
        <p:nvSpPr>
          <p:cNvPr id="400429" name="Text Box 45"/>
          <p:cNvSpPr txBox="1">
            <a:spLocks noChangeArrowheads="1"/>
          </p:cNvSpPr>
          <p:nvPr/>
        </p:nvSpPr>
        <p:spPr bwMode="auto">
          <a:xfrm>
            <a:off x="4146485" y="1628800"/>
            <a:ext cx="2815194" cy="954107"/>
          </a:xfrm>
          <a:prstGeom prst="rect">
            <a:avLst/>
          </a:prstGeom>
          <a:solidFill>
            <a:srgbClr val="99FF99"/>
          </a:solidFill>
          <a:ln w="9525">
            <a:solidFill>
              <a:srgbClr val="333399"/>
            </a:solidFill>
            <a:miter lim="800000"/>
            <a:headEnd/>
            <a:tailEnd/>
          </a:ln>
          <a:effectLst/>
        </p:spPr>
        <p:txBody>
          <a:bodyPr wrap="none">
            <a:spAutoFit/>
          </a:bodyPr>
          <a:lstStyle/>
          <a:p>
            <a:pPr algn="ctr"/>
            <a:r>
              <a:rPr kumimoji="1" lang="en-US" altLang="zh-CN" sz="2800" b="1" dirty="0">
                <a:solidFill>
                  <a:srgbClr val="C00000"/>
                </a:solidFill>
                <a:latin typeface="+mj-lt"/>
                <a:ea typeface="黑体" pitchFamily="2" charset="-122"/>
              </a:rPr>
              <a:t>LLC </a:t>
            </a:r>
            <a:r>
              <a:rPr kumimoji="1" lang="zh-CN" altLang="en-US" sz="2800" b="1" dirty="0">
                <a:solidFill>
                  <a:srgbClr val="C00000"/>
                </a:solidFill>
                <a:latin typeface="+mj-lt"/>
                <a:ea typeface="黑体" pitchFamily="2" charset="-122"/>
              </a:rPr>
              <a:t>子层看不见</a:t>
            </a:r>
          </a:p>
          <a:p>
            <a:pPr algn="ctr"/>
            <a:r>
              <a:rPr kumimoji="1" lang="zh-CN" altLang="en-US" sz="2800" b="1" dirty="0">
                <a:solidFill>
                  <a:srgbClr val="C00000"/>
                </a:solidFill>
                <a:latin typeface="+mj-lt"/>
                <a:ea typeface="黑体" pitchFamily="2" charset="-122"/>
              </a:rPr>
              <a:t>下面的局域网</a:t>
            </a:r>
          </a:p>
        </p:txBody>
      </p:sp>
    </p:spTree>
    <p:extLst>
      <p:ext uri="{BB962C8B-B14F-4D97-AF65-F5344CB8AC3E}">
        <p14:creationId xmlns:p14="http://schemas.microsoft.com/office/powerpoint/2010/main" val="3515935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00386"/>
                                        </p:tgtEl>
                                        <p:attrNameLst>
                                          <p:attrName>style.visibility</p:attrName>
                                        </p:attrNameLst>
                                      </p:cBhvr>
                                      <p:to>
                                        <p:strVal val="visible"/>
                                      </p:to>
                                    </p:set>
                                    <p:animEffect transition="in" filter="dissolve">
                                      <p:cBhvr>
                                        <p:cTn id="7" dur="500"/>
                                        <p:tgtEl>
                                          <p:spTgt spid="400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mph" presetSubtype="0" repeatCount="4000" fill="hold" nodeType="clickEffect">
                                  <p:stCondLst>
                                    <p:cond delay="500"/>
                                  </p:stCondLst>
                                  <p:childTnLst>
                                    <p:anim calcmode="discrete" valueType="str">
                                      <p:cBhvr>
                                        <p:cTn id="11" dur="500" fill="hold"/>
                                        <p:tgtEl>
                                          <p:spTgt spid="400420"/>
                                        </p:tgtEl>
                                        <p:attrNameLst>
                                          <p:attrName>style.visibility</p:attrName>
                                        </p:attrNameLst>
                                      </p:cBhvr>
                                      <p:tavLst>
                                        <p:tav tm="0">
                                          <p:val>
                                            <p:strVal val="hidden"/>
                                          </p:val>
                                        </p:tav>
                                        <p:tav tm="50000">
                                          <p:val>
                                            <p:strVal val="visible"/>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4000" fill="hold" nodeType="clickEffect">
                                  <p:stCondLst>
                                    <p:cond delay="0"/>
                                  </p:stCondLst>
                                  <p:childTnLst>
                                    <p:anim calcmode="discrete" valueType="str">
                                      <p:cBhvr>
                                        <p:cTn id="15" dur="500" fill="hold"/>
                                        <p:tgtEl>
                                          <p:spTgt spid="400415"/>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400429"/>
                                        </p:tgtEl>
                                        <p:attrNameLst>
                                          <p:attrName>style.visibility</p:attrName>
                                        </p:attrNameLst>
                                      </p:cBhvr>
                                      <p:to>
                                        <p:strVal val="visible"/>
                                      </p:to>
                                    </p:set>
                                  </p:childTnLst>
                                </p:cTn>
                              </p:par>
                            </p:childTnLst>
                          </p:cTn>
                        </p:par>
                        <p:par>
                          <p:cTn id="20" fill="hold" nodeType="afterGroup">
                            <p:stCondLst>
                              <p:cond delay="0"/>
                            </p:stCondLst>
                            <p:childTnLst>
                              <p:par>
                                <p:cTn id="21" presetID="35" presetClass="emph" presetSubtype="0" repeatCount="4000" fill="hold" grpId="0" nodeType="afterEffect">
                                  <p:stCondLst>
                                    <p:cond delay="500"/>
                                  </p:stCondLst>
                                  <p:childTnLst>
                                    <p:anim calcmode="discrete" valueType="str">
                                      <p:cBhvr>
                                        <p:cTn id="22" dur="500" fill="hold"/>
                                        <p:tgtEl>
                                          <p:spTgt spid="4004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29" grpId="0" animBg="1"/>
      <p:bldP spid="400429"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lgn="ctr"/>
            <a:r>
              <a:rPr lang="zh-CN" altLang="en-US" dirty="0"/>
              <a:t>一般不考虑 </a:t>
            </a:r>
            <a:r>
              <a:rPr lang="en-US" altLang="zh-CN" dirty="0"/>
              <a:t>LLC </a:t>
            </a:r>
            <a:r>
              <a:rPr lang="zh-CN" altLang="en-US" dirty="0"/>
              <a:t>子层 </a:t>
            </a:r>
          </a:p>
        </p:txBody>
      </p:sp>
      <p:sp>
        <p:nvSpPr>
          <p:cNvPr id="401411" name="Rectangle 3"/>
          <p:cNvSpPr>
            <a:spLocks noGrp="1" noChangeArrowheads="1"/>
          </p:cNvSpPr>
          <p:nvPr>
            <p:ph idx="1"/>
          </p:nvPr>
        </p:nvSpPr>
        <p:spPr/>
        <p:txBody>
          <a:bodyPr/>
          <a:lstStyle/>
          <a:p>
            <a:pPr algn="just"/>
            <a:r>
              <a:rPr lang="zh-CN" altLang="en-US" dirty="0">
                <a:solidFill>
                  <a:srgbClr val="00B050"/>
                </a:solidFill>
                <a:latin typeface="Times New Roman" panose="02020603050405020304" pitchFamily="18" charset="0"/>
                <a:cs typeface="Times New Roman" panose="02020603050405020304" pitchFamily="18" charset="0"/>
              </a:rPr>
              <a:t>由于 </a:t>
            </a:r>
            <a:r>
              <a:rPr lang="en-US" altLang="zh-CN" dirty="0">
                <a:solidFill>
                  <a:srgbClr val="00B050"/>
                </a:solidFill>
                <a:latin typeface="Times New Roman" panose="02020603050405020304" pitchFamily="18" charset="0"/>
                <a:cs typeface="Times New Roman" panose="02020603050405020304" pitchFamily="18" charset="0"/>
              </a:rPr>
              <a:t>TCP/IP </a:t>
            </a:r>
            <a:r>
              <a:rPr lang="zh-CN" altLang="en-US" dirty="0">
                <a:solidFill>
                  <a:srgbClr val="00B050"/>
                </a:solidFill>
                <a:latin typeface="Times New Roman" panose="02020603050405020304" pitchFamily="18" charset="0"/>
                <a:cs typeface="Times New Roman" panose="02020603050405020304" pitchFamily="18" charset="0"/>
              </a:rPr>
              <a:t>体系经常使用的局域网是 </a:t>
            </a:r>
            <a:r>
              <a:rPr lang="en-US" altLang="zh-CN" dirty="0">
                <a:solidFill>
                  <a:srgbClr val="00B050"/>
                </a:solidFill>
                <a:latin typeface="Times New Roman" panose="02020603050405020304" pitchFamily="18" charset="0"/>
                <a:cs typeface="Times New Roman" panose="02020603050405020304" pitchFamily="18" charset="0"/>
              </a:rPr>
              <a:t>DIX Ethernet V2 </a:t>
            </a:r>
            <a:r>
              <a:rPr lang="zh-CN" altLang="en-US" dirty="0">
                <a:solidFill>
                  <a:srgbClr val="00B050"/>
                </a:solidFill>
                <a:latin typeface="Times New Roman" panose="02020603050405020304" pitchFamily="18" charset="0"/>
                <a:cs typeface="Times New Roman" panose="02020603050405020304" pitchFamily="18" charset="0"/>
              </a:rPr>
              <a:t>而不是 </a:t>
            </a:r>
            <a:r>
              <a:rPr lang="en-US" altLang="zh-CN" dirty="0">
                <a:solidFill>
                  <a:srgbClr val="00B050"/>
                </a:solidFill>
                <a:latin typeface="Times New Roman" panose="02020603050405020304" pitchFamily="18" charset="0"/>
                <a:cs typeface="Times New Roman" panose="02020603050405020304" pitchFamily="18" charset="0"/>
              </a:rPr>
              <a:t>802.3 </a:t>
            </a:r>
            <a:r>
              <a:rPr lang="zh-CN" altLang="en-US" dirty="0">
                <a:solidFill>
                  <a:srgbClr val="00B050"/>
                </a:solidFill>
                <a:latin typeface="Times New Roman" panose="02020603050405020304" pitchFamily="18" charset="0"/>
                <a:cs typeface="Times New Roman" panose="02020603050405020304" pitchFamily="18" charset="0"/>
              </a:rPr>
              <a:t>标准中的几种局域网，因此现在 </a:t>
            </a:r>
            <a:r>
              <a:rPr lang="en-US" altLang="zh-CN" dirty="0">
                <a:solidFill>
                  <a:srgbClr val="00B050"/>
                </a:solidFill>
                <a:latin typeface="Times New Roman" panose="02020603050405020304" pitchFamily="18" charset="0"/>
                <a:cs typeface="Times New Roman" panose="02020603050405020304" pitchFamily="18" charset="0"/>
              </a:rPr>
              <a:t>802 </a:t>
            </a:r>
            <a:r>
              <a:rPr lang="zh-CN" altLang="en-US" dirty="0">
                <a:solidFill>
                  <a:srgbClr val="00B050"/>
                </a:solidFill>
                <a:latin typeface="Times New Roman" panose="02020603050405020304" pitchFamily="18" charset="0"/>
                <a:cs typeface="Times New Roman" panose="02020603050405020304" pitchFamily="18" charset="0"/>
              </a:rPr>
              <a:t>委员会制定的逻辑链路控制子层 </a:t>
            </a:r>
            <a:r>
              <a:rPr lang="en-US" altLang="zh-CN" dirty="0">
                <a:solidFill>
                  <a:srgbClr val="00B050"/>
                </a:solidFill>
                <a:latin typeface="Times New Roman" panose="02020603050405020304" pitchFamily="18" charset="0"/>
                <a:cs typeface="Times New Roman" panose="02020603050405020304" pitchFamily="18" charset="0"/>
              </a:rPr>
              <a:t>LLC</a:t>
            </a:r>
            <a:r>
              <a:rPr lang="zh-CN" altLang="en-US" dirty="0">
                <a:solidFill>
                  <a:srgbClr val="00B050"/>
                </a:solidFill>
                <a:latin typeface="Times New Roman" panose="02020603050405020304" pitchFamily="18" charset="0"/>
                <a:cs typeface="Times New Roman" panose="02020603050405020304" pitchFamily="18" charset="0"/>
              </a:rPr>
              <a:t>（即 </a:t>
            </a:r>
            <a:r>
              <a:rPr lang="en-US" altLang="zh-CN" dirty="0">
                <a:solidFill>
                  <a:srgbClr val="00B050"/>
                </a:solidFill>
                <a:latin typeface="Times New Roman" panose="02020603050405020304" pitchFamily="18" charset="0"/>
                <a:cs typeface="Times New Roman" panose="02020603050405020304" pitchFamily="18" charset="0"/>
              </a:rPr>
              <a:t>802.2 </a:t>
            </a:r>
            <a:r>
              <a:rPr lang="zh-CN" altLang="en-US" dirty="0">
                <a:solidFill>
                  <a:srgbClr val="00B050"/>
                </a:solidFill>
                <a:latin typeface="Times New Roman" panose="02020603050405020304" pitchFamily="18" charset="0"/>
                <a:cs typeface="Times New Roman" panose="02020603050405020304" pitchFamily="18" charset="0"/>
              </a:rPr>
              <a:t>标准）的作用已经不大了。</a:t>
            </a:r>
            <a:endParaRPr lang="en-US" altLang="zh-CN" dirty="0">
              <a:solidFill>
                <a:srgbClr val="00B050"/>
              </a:solidFill>
              <a:latin typeface="Times New Roman" panose="02020603050405020304" pitchFamily="18" charset="0"/>
              <a:cs typeface="Times New Roman" panose="02020603050405020304" pitchFamily="18" charset="0"/>
            </a:endParaRPr>
          </a:p>
          <a:p>
            <a:pPr algn="just"/>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很多厂商生产的适配器上就仅装有 </a:t>
            </a:r>
            <a:r>
              <a:rPr lang="en-US" altLang="zh-CN" dirty="0">
                <a:latin typeface="Times New Roman" panose="02020603050405020304" pitchFamily="18" charset="0"/>
                <a:cs typeface="Times New Roman" panose="02020603050405020304" pitchFamily="18" charset="0"/>
              </a:rPr>
              <a:t>MAC </a:t>
            </a:r>
            <a:r>
              <a:rPr lang="zh-CN" altLang="en-US" dirty="0">
                <a:latin typeface="Times New Roman" panose="02020603050405020304" pitchFamily="18" charset="0"/>
                <a:cs typeface="Times New Roman" panose="02020603050405020304" pitchFamily="18" charset="0"/>
              </a:rPr>
              <a:t>协议而没有 </a:t>
            </a:r>
            <a:r>
              <a:rPr lang="en-US" altLang="zh-CN" dirty="0">
                <a:latin typeface="Times New Roman" panose="02020603050405020304" pitchFamily="18" charset="0"/>
                <a:cs typeface="Times New Roman" panose="02020603050405020304" pitchFamily="18" charset="0"/>
              </a:rPr>
              <a:t>LLC </a:t>
            </a:r>
            <a:r>
              <a:rPr lang="zh-CN" altLang="en-US" dirty="0">
                <a:latin typeface="Times New Roman" panose="02020603050405020304" pitchFamily="18" charset="0"/>
                <a:cs typeface="Times New Roman" panose="02020603050405020304" pitchFamily="18" charset="0"/>
              </a:rPr>
              <a:t>协议。 </a:t>
            </a:r>
          </a:p>
        </p:txBody>
      </p:sp>
    </p:spTree>
    <p:extLst>
      <p:ext uri="{BB962C8B-B14F-4D97-AF65-F5344CB8AC3E}">
        <p14:creationId xmlns:p14="http://schemas.microsoft.com/office/powerpoint/2010/main" val="2842614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lgn="just"/>
            <a:r>
              <a:rPr lang="en-US" altLang="zh-CN">
                <a:latin typeface="+mj-lt"/>
              </a:rPr>
              <a:t>2.  </a:t>
            </a:r>
            <a:r>
              <a:rPr lang="zh-CN" altLang="en-US">
                <a:latin typeface="+mj-lt"/>
              </a:rPr>
              <a:t>适配器的作用  </a:t>
            </a:r>
          </a:p>
        </p:txBody>
      </p:sp>
      <p:sp>
        <p:nvSpPr>
          <p:cNvPr id="402435" name="Rectangle 3"/>
          <p:cNvSpPr>
            <a:spLocks noGrp="1" noChangeArrowheads="1"/>
          </p:cNvSpPr>
          <p:nvPr>
            <p:ph idx="1"/>
          </p:nvPr>
        </p:nvSpPr>
        <p:spPr/>
        <p:txBody>
          <a:bodyPr/>
          <a:lstStyle/>
          <a:p>
            <a:pPr algn="just"/>
            <a:r>
              <a:rPr lang="zh-CN" altLang="en-US" dirty="0">
                <a:latin typeface="+mj-lt"/>
              </a:rPr>
              <a:t>网络接口板又称为</a:t>
            </a:r>
            <a:r>
              <a:rPr lang="zh-CN" altLang="en-US" dirty="0">
                <a:solidFill>
                  <a:srgbClr val="FF0000"/>
                </a:solidFill>
                <a:latin typeface="+mj-lt"/>
              </a:rPr>
              <a:t>通信适配器 </a:t>
            </a:r>
            <a:r>
              <a:rPr lang="en-US" altLang="zh-CN" dirty="0">
                <a:latin typeface="+mj-lt"/>
              </a:rPr>
              <a:t>(adapter) </a:t>
            </a:r>
            <a:r>
              <a:rPr lang="zh-CN" altLang="en-US" dirty="0">
                <a:latin typeface="+mj-lt"/>
              </a:rPr>
              <a:t>或</a:t>
            </a:r>
            <a:r>
              <a:rPr lang="zh-CN" altLang="en-US" dirty="0">
                <a:solidFill>
                  <a:srgbClr val="FF0000"/>
                </a:solidFill>
                <a:latin typeface="+mj-lt"/>
              </a:rPr>
              <a:t>网络接口卡 </a:t>
            </a:r>
            <a:r>
              <a:rPr lang="en-US" altLang="zh-CN" dirty="0">
                <a:latin typeface="+mj-lt"/>
              </a:rPr>
              <a:t>NIC (Network Interface Card)</a:t>
            </a:r>
            <a:r>
              <a:rPr lang="zh-CN" altLang="en-US" dirty="0">
                <a:latin typeface="+mj-lt"/>
              </a:rPr>
              <a:t>，或“</a:t>
            </a:r>
            <a:r>
              <a:rPr lang="zh-CN" altLang="en-US" dirty="0">
                <a:solidFill>
                  <a:srgbClr val="FF0000"/>
                </a:solidFill>
                <a:latin typeface="+mj-lt"/>
              </a:rPr>
              <a:t>网卡</a:t>
            </a:r>
            <a:r>
              <a:rPr lang="zh-CN" altLang="en-US" dirty="0">
                <a:latin typeface="+mj-lt"/>
              </a:rPr>
              <a:t>”。它是局域网中提供各种网络设备与网络通信介质相连的接口。</a:t>
            </a:r>
          </a:p>
          <a:p>
            <a:pPr algn="just"/>
            <a:r>
              <a:rPr lang="zh-CN" altLang="en-US" dirty="0">
                <a:latin typeface="+mj-lt"/>
              </a:rPr>
              <a:t>网卡作为一种</a:t>
            </a:r>
            <a:r>
              <a:rPr lang="en-US" altLang="zh-CN" dirty="0">
                <a:latin typeface="+mj-lt"/>
              </a:rPr>
              <a:t>I/O</a:t>
            </a:r>
            <a:r>
              <a:rPr lang="zh-CN" altLang="en-US" dirty="0">
                <a:latin typeface="+mj-lt"/>
              </a:rPr>
              <a:t>接口卡插在主机板的扩展槽上，其基本结构包括：</a:t>
            </a:r>
            <a:r>
              <a:rPr lang="zh-CN" altLang="en-US" dirty="0">
                <a:solidFill>
                  <a:srgbClr val="FF0000"/>
                </a:solidFill>
                <a:latin typeface="+mj-lt"/>
              </a:rPr>
              <a:t>接口控制电路</a:t>
            </a:r>
            <a:r>
              <a:rPr lang="zh-CN" altLang="en-US" dirty="0">
                <a:latin typeface="+mj-lt"/>
              </a:rPr>
              <a:t>、</a:t>
            </a:r>
            <a:r>
              <a:rPr lang="zh-CN" altLang="en-US" dirty="0">
                <a:solidFill>
                  <a:srgbClr val="FF0000"/>
                </a:solidFill>
                <a:latin typeface="+mj-lt"/>
              </a:rPr>
              <a:t>数据缓冲器</a:t>
            </a:r>
            <a:r>
              <a:rPr lang="zh-CN" altLang="en-US" dirty="0">
                <a:latin typeface="+mj-lt"/>
              </a:rPr>
              <a:t>、</a:t>
            </a:r>
            <a:r>
              <a:rPr lang="zh-CN" altLang="en-US" dirty="0">
                <a:solidFill>
                  <a:srgbClr val="FF0000"/>
                </a:solidFill>
                <a:latin typeface="+mj-lt"/>
              </a:rPr>
              <a:t>数据链路控制器</a:t>
            </a:r>
            <a:r>
              <a:rPr lang="zh-CN" altLang="en-US" dirty="0">
                <a:latin typeface="+mj-lt"/>
              </a:rPr>
              <a:t>、</a:t>
            </a:r>
            <a:r>
              <a:rPr lang="zh-CN" altLang="en-US" dirty="0">
                <a:solidFill>
                  <a:srgbClr val="FF0000"/>
                </a:solidFill>
                <a:latin typeface="+mj-lt"/>
              </a:rPr>
              <a:t>编码解码电路</a:t>
            </a:r>
            <a:r>
              <a:rPr lang="zh-CN" altLang="en-US" dirty="0">
                <a:latin typeface="+mj-lt"/>
              </a:rPr>
              <a:t>、</a:t>
            </a:r>
            <a:r>
              <a:rPr lang="zh-CN" altLang="en-US" dirty="0">
                <a:solidFill>
                  <a:srgbClr val="FF0000"/>
                </a:solidFill>
                <a:latin typeface="+mj-lt"/>
              </a:rPr>
              <a:t>内收发器</a:t>
            </a:r>
            <a:r>
              <a:rPr lang="zh-CN" altLang="en-US" dirty="0">
                <a:latin typeface="+mj-lt"/>
              </a:rPr>
              <a:t>、</a:t>
            </a:r>
            <a:r>
              <a:rPr lang="zh-CN" altLang="en-US" dirty="0">
                <a:solidFill>
                  <a:srgbClr val="FF0000"/>
                </a:solidFill>
                <a:latin typeface="+mj-lt"/>
              </a:rPr>
              <a:t>介质接口装置</a:t>
            </a:r>
            <a:r>
              <a:rPr lang="zh-CN" altLang="en-US" dirty="0">
                <a:latin typeface="+mj-lt"/>
              </a:rPr>
              <a:t>等</a:t>
            </a:r>
            <a:r>
              <a:rPr lang="en-US" altLang="zh-CN" dirty="0">
                <a:latin typeface="+mj-lt"/>
              </a:rPr>
              <a:t>6</a:t>
            </a:r>
            <a:r>
              <a:rPr lang="zh-CN" altLang="en-US" dirty="0">
                <a:latin typeface="+mj-lt"/>
              </a:rPr>
              <a:t>大部分。</a:t>
            </a:r>
          </a:p>
          <a:p>
            <a:pPr algn="just"/>
            <a:endParaRPr lang="zh-CN" altLang="en-US" dirty="0">
              <a:latin typeface="+mj-lt"/>
            </a:endParaRPr>
          </a:p>
        </p:txBody>
      </p:sp>
    </p:spTree>
    <p:extLst>
      <p:ext uri="{BB962C8B-B14F-4D97-AF65-F5344CB8AC3E}">
        <p14:creationId xmlns:p14="http://schemas.microsoft.com/office/powerpoint/2010/main" val="590913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lgn="just"/>
            <a:r>
              <a:rPr lang="en-US" altLang="zh-CN">
                <a:latin typeface="+mj-lt"/>
              </a:rPr>
              <a:t>2.  </a:t>
            </a:r>
            <a:r>
              <a:rPr lang="zh-CN" altLang="en-US">
                <a:latin typeface="+mj-lt"/>
              </a:rPr>
              <a:t>适配器的作用  </a:t>
            </a:r>
          </a:p>
        </p:txBody>
      </p:sp>
      <p:sp>
        <p:nvSpPr>
          <p:cNvPr id="402435" name="Rectangle 3"/>
          <p:cNvSpPr>
            <a:spLocks noGrp="1" noChangeArrowheads="1"/>
          </p:cNvSpPr>
          <p:nvPr>
            <p:ph idx="1"/>
          </p:nvPr>
        </p:nvSpPr>
        <p:spPr/>
        <p:txBody>
          <a:bodyPr/>
          <a:lstStyle/>
          <a:p>
            <a:pPr algn="just"/>
            <a:r>
              <a:rPr lang="zh-CN" altLang="en-US" dirty="0">
                <a:latin typeface="+mj-lt"/>
              </a:rPr>
              <a:t>适配器的重要功能：</a:t>
            </a:r>
          </a:p>
          <a:p>
            <a:pPr lvl="1" algn="just"/>
            <a:r>
              <a:rPr lang="zh-CN" altLang="en-US" dirty="0">
                <a:solidFill>
                  <a:srgbClr val="0000FF"/>
                </a:solidFill>
                <a:latin typeface="+mj-lt"/>
              </a:rPr>
              <a:t>进行串行</a:t>
            </a:r>
            <a:r>
              <a:rPr lang="en-US" altLang="zh-CN" dirty="0">
                <a:solidFill>
                  <a:srgbClr val="0000FF"/>
                </a:solidFill>
                <a:latin typeface="+mj-lt"/>
              </a:rPr>
              <a:t>/</a:t>
            </a:r>
            <a:r>
              <a:rPr lang="zh-CN" altLang="en-US" dirty="0">
                <a:solidFill>
                  <a:srgbClr val="0000FF"/>
                </a:solidFill>
                <a:latin typeface="+mj-lt"/>
              </a:rPr>
              <a:t>并行转换。</a:t>
            </a:r>
          </a:p>
          <a:p>
            <a:pPr lvl="1" algn="just"/>
            <a:r>
              <a:rPr lang="zh-CN" altLang="en-US" dirty="0">
                <a:solidFill>
                  <a:srgbClr val="0000FF"/>
                </a:solidFill>
                <a:latin typeface="+mj-lt"/>
              </a:rPr>
              <a:t>对数据进行缓存。</a:t>
            </a:r>
          </a:p>
          <a:p>
            <a:pPr lvl="1" algn="just"/>
            <a:r>
              <a:rPr lang="zh-CN" altLang="en-US" dirty="0">
                <a:solidFill>
                  <a:srgbClr val="0000FF"/>
                </a:solidFill>
                <a:latin typeface="+mj-lt"/>
              </a:rPr>
              <a:t>在计算机的操作系统安装设备驱动程序。</a:t>
            </a:r>
          </a:p>
          <a:p>
            <a:pPr lvl="1" algn="just"/>
            <a:r>
              <a:rPr lang="zh-CN" altLang="en-US" dirty="0">
                <a:solidFill>
                  <a:srgbClr val="0000FF"/>
                </a:solidFill>
                <a:latin typeface="+mj-lt"/>
              </a:rPr>
              <a:t>实现以太网协议。  </a:t>
            </a:r>
          </a:p>
        </p:txBody>
      </p:sp>
    </p:spTree>
    <p:extLst>
      <p:ext uri="{BB962C8B-B14F-4D97-AF65-F5344CB8AC3E}">
        <p14:creationId xmlns:p14="http://schemas.microsoft.com/office/powerpoint/2010/main" val="97521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2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4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24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2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C828544E-45E0-4BF1-A2E4-78D68472A642}"/>
              </a:ext>
            </a:extLst>
          </p:cNvPr>
          <p:cNvSpPr>
            <a:spLocks noGrp="1" noChangeArrowheads="1"/>
          </p:cNvSpPr>
          <p:nvPr>
            <p:ph type="title"/>
          </p:nvPr>
        </p:nvSpPr>
        <p:spPr bwMode="auto">
          <a:xfrm>
            <a:off x="1774825" y="116632"/>
            <a:ext cx="3106738" cy="8509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b="1" dirty="0">
                <a:latin typeface="+mj-lt"/>
              </a:rPr>
              <a:t>网络适配器</a:t>
            </a:r>
          </a:p>
        </p:txBody>
      </p:sp>
      <p:graphicFrame>
        <p:nvGraphicFramePr>
          <p:cNvPr id="480260" name="Object 4">
            <a:extLst>
              <a:ext uri="{FF2B5EF4-FFF2-40B4-BE49-F238E27FC236}">
                <a16:creationId xmlns:a16="http://schemas.microsoft.com/office/drawing/2014/main" id="{055D8F7E-522F-4493-A717-F93D71FFACEA}"/>
              </a:ext>
            </a:extLst>
          </p:cNvPr>
          <p:cNvGraphicFramePr>
            <a:graphicFrameLocks noChangeAspect="1"/>
          </p:cNvGraphicFramePr>
          <p:nvPr>
            <p:extLst>
              <p:ext uri="{D42A27DB-BD31-4B8C-83A1-F6EECF244321}">
                <p14:modId xmlns:p14="http://schemas.microsoft.com/office/powerpoint/2010/main" val="3123837866"/>
              </p:ext>
            </p:extLst>
          </p:nvPr>
        </p:nvGraphicFramePr>
        <p:xfrm>
          <a:off x="1709665" y="1896369"/>
          <a:ext cx="3024187" cy="2252663"/>
        </p:xfrm>
        <a:graphic>
          <a:graphicData uri="http://schemas.openxmlformats.org/presentationml/2006/ole">
            <mc:AlternateContent xmlns:mc="http://schemas.openxmlformats.org/markup-compatibility/2006">
              <mc:Choice xmlns:v="urn:schemas-microsoft-com:vml" Requires="v">
                <p:oleObj spid="_x0000_s6450" name="位图图像" r:id="rId3" imgW="4161905" imgH="3067478" progId="Paint.Picture">
                  <p:embed/>
                </p:oleObj>
              </mc:Choice>
              <mc:Fallback>
                <p:oleObj name="位图图像" r:id="rId3" imgW="4161905" imgH="3067478" progId="Paint.Picture">
                  <p:embed/>
                  <p:pic>
                    <p:nvPicPr>
                      <p:cNvPr id="480260" name="Object 4">
                        <a:extLst>
                          <a:ext uri="{FF2B5EF4-FFF2-40B4-BE49-F238E27FC236}">
                            <a16:creationId xmlns:a16="http://schemas.microsoft.com/office/drawing/2014/main" id="{055D8F7E-522F-4493-A717-F93D71FFA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42" t="2217" r="1225"/>
                      <a:stretch>
                        <a:fillRect/>
                      </a:stretch>
                    </p:blipFill>
                    <p:spPr bwMode="auto">
                      <a:xfrm>
                        <a:off x="1709665" y="1896369"/>
                        <a:ext cx="3024187"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0261" name="Object 5">
            <a:extLst>
              <a:ext uri="{FF2B5EF4-FFF2-40B4-BE49-F238E27FC236}">
                <a16:creationId xmlns:a16="http://schemas.microsoft.com/office/drawing/2014/main" id="{A1C76743-E7B6-4878-A798-E903B81D458A}"/>
              </a:ext>
            </a:extLst>
          </p:cNvPr>
          <p:cNvGraphicFramePr>
            <a:graphicFrameLocks noChangeAspect="1"/>
          </p:cNvGraphicFramePr>
          <p:nvPr>
            <p:extLst>
              <p:ext uri="{D42A27DB-BD31-4B8C-83A1-F6EECF244321}">
                <p14:modId xmlns:p14="http://schemas.microsoft.com/office/powerpoint/2010/main" val="3927570472"/>
              </p:ext>
            </p:extLst>
          </p:nvPr>
        </p:nvGraphicFramePr>
        <p:xfrm>
          <a:off x="4949751" y="2256731"/>
          <a:ext cx="2736850" cy="2036762"/>
        </p:xfrm>
        <a:graphic>
          <a:graphicData uri="http://schemas.openxmlformats.org/presentationml/2006/ole">
            <mc:AlternateContent xmlns:mc="http://schemas.openxmlformats.org/markup-compatibility/2006">
              <mc:Choice xmlns:v="urn:schemas-microsoft-com:vml" Requires="v">
                <p:oleObj spid="_x0000_s6451" name="位图图像" r:id="rId5" imgW="4191585" imgH="3104762" progId="Paint.Picture">
                  <p:embed/>
                </p:oleObj>
              </mc:Choice>
              <mc:Fallback>
                <p:oleObj name="位图图像" r:id="rId5" imgW="4191585" imgH="3104762" progId="Paint.Picture">
                  <p:embed/>
                  <p:pic>
                    <p:nvPicPr>
                      <p:cNvPr id="480261" name="Object 5">
                        <a:extLst>
                          <a:ext uri="{FF2B5EF4-FFF2-40B4-BE49-F238E27FC236}">
                            <a16:creationId xmlns:a16="http://schemas.microsoft.com/office/drawing/2014/main" id="{A1C76743-E7B6-4878-A798-E903B81D4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84" r="2177" b="2878"/>
                      <a:stretch>
                        <a:fillRect/>
                      </a:stretch>
                    </p:blipFill>
                    <p:spPr bwMode="auto">
                      <a:xfrm>
                        <a:off x="4949751" y="2256731"/>
                        <a:ext cx="2736850" cy="203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0262" name="Object 6">
            <a:extLst>
              <a:ext uri="{FF2B5EF4-FFF2-40B4-BE49-F238E27FC236}">
                <a16:creationId xmlns:a16="http://schemas.microsoft.com/office/drawing/2014/main" id="{1E3005A0-E3A2-45EA-8997-B607DB736D34}"/>
              </a:ext>
            </a:extLst>
          </p:cNvPr>
          <p:cNvGraphicFramePr>
            <a:graphicFrameLocks noChangeAspect="1"/>
          </p:cNvGraphicFramePr>
          <p:nvPr>
            <p:extLst>
              <p:ext uri="{D42A27DB-BD31-4B8C-83A1-F6EECF244321}">
                <p14:modId xmlns:p14="http://schemas.microsoft.com/office/powerpoint/2010/main" val="3470917298"/>
              </p:ext>
            </p:extLst>
          </p:nvPr>
        </p:nvGraphicFramePr>
        <p:xfrm>
          <a:off x="2212901" y="4804668"/>
          <a:ext cx="2736850" cy="1576388"/>
        </p:xfrm>
        <a:graphic>
          <a:graphicData uri="http://schemas.openxmlformats.org/presentationml/2006/ole">
            <mc:AlternateContent xmlns:mc="http://schemas.openxmlformats.org/markup-compatibility/2006">
              <mc:Choice xmlns:v="urn:schemas-microsoft-com:vml" Requires="v">
                <p:oleObj spid="_x0000_s6452" name="位图图像" r:id="rId7" imgW="1704762" imgH="980952" progId="Paint.Picture">
                  <p:embed/>
                </p:oleObj>
              </mc:Choice>
              <mc:Fallback>
                <p:oleObj name="位图图像" r:id="rId7" imgW="1704762" imgH="980952" progId="Paint.Picture">
                  <p:embed/>
                  <p:pic>
                    <p:nvPicPr>
                      <p:cNvPr id="480262" name="Object 6">
                        <a:extLst>
                          <a:ext uri="{FF2B5EF4-FFF2-40B4-BE49-F238E27FC236}">
                            <a16:creationId xmlns:a16="http://schemas.microsoft.com/office/drawing/2014/main" id="{1E3005A0-E3A2-45EA-8997-B607DB736D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2901" y="4804668"/>
                        <a:ext cx="2736850"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0263" name="Object 7">
            <a:extLst>
              <a:ext uri="{FF2B5EF4-FFF2-40B4-BE49-F238E27FC236}">
                <a16:creationId xmlns:a16="http://schemas.microsoft.com/office/drawing/2014/main" id="{A24B143C-CB1F-4BDC-ADEA-D5C5817BCD3F}"/>
              </a:ext>
            </a:extLst>
          </p:cNvPr>
          <p:cNvGraphicFramePr>
            <a:graphicFrameLocks noChangeAspect="1"/>
          </p:cNvGraphicFramePr>
          <p:nvPr>
            <p:extLst>
              <p:ext uri="{D42A27DB-BD31-4B8C-83A1-F6EECF244321}">
                <p14:modId xmlns:p14="http://schemas.microsoft.com/office/powerpoint/2010/main" val="1609758662"/>
              </p:ext>
            </p:extLst>
          </p:nvPr>
        </p:nvGraphicFramePr>
        <p:xfrm>
          <a:off x="4878315" y="4422081"/>
          <a:ext cx="2376487" cy="1598612"/>
        </p:xfrm>
        <a:graphic>
          <a:graphicData uri="http://schemas.openxmlformats.org/presentationml/2006/ole">
            <mc:AlternateContent xmlns:mc="http://schemas.openxmlformats.org/markup-compatibility/2006">
              <mc:Choice xmlns:v="urn:schemas-microsoft-com:vml" Requires="v">
                <p:oleObj spid="_x0000_s6453" name="位图图像" r:id="rId9" imgW="1600000" imgH="1076475" progId="Paint.Picture">
                  <p:embed/>
                </p:oleObj>
              </mc:Choice>
              <mc:Fallback>
                <p:oleObj name="位图图像" r:id="rId9" imgW="1600000" imgH="1076475" progId="Paint.Picture">
                  <p:embed/>
                  <p:pic>
                    <p:nvPicPr>
                      <p:cNvPr id="480263" name="Object 7">
                        <a:extLst>
                          <a:ext uri="{FF2B5EF4-FFF2-40B4-BE49-F238E27FC236}">
                            <a16:creationId xmlns:a16="http://schemas.microsoft.com/office/drawing/2014/main" id="{A24B143C-CB1F-4BDC-ADEA-D5C5817BCD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8315" y="4422081"/>
                        <a:ext cx="2376487" cy="15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4" name="AutoShape 8">
            <a:extLst>
              <a:ext uri="{FF2B5EF4-FFF2-40B4-BE49-F238E27FC236}">
                <a16:creationId xmlns:a16="http://schemas.microsoft.com/office/drawing/2014/main" id="{AF3427F1-572D-4DD1-BA5E-B49F08887114}"/>
              </a:ext>
            </a:extLst>
          </p:cNvPr>
          <p:cNvSpPr>
            <a:spLocks noChangeArrowheads="1"/>
          </p:cNvSpPr>
          <p:nvPr/>
        </p:nvSpPr>
        <p:spPr bwMode="auto">
          <a:xfrm>
            <a:off x="4878313" y="1268760"/>
            <a:ext cx="2149475" cy="1295946"/>
          </a:xfrm>
          <a:prstGeom prst="cloudCallout">
            <a:avLst>
              <a:gd name="adj1" fmla="val -60338"/>
              <a:gd name="adj2" fmla="val 84375"/>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b="1" dirty="0">
                <a:latin typeface="+mj-lt"/>
              </a:rPr>
              <a:t>用于台式</a:t>
            </a:r>
            <a:r>
              <a:rPr lang="en-US" altLang="zh-CN" b="1" dirty="0">
                <a:latin typeface="+mj-lt"/>
              </a:rPr>
              <a:t>PC</a:t>
            </a:r>
            <a:r>
              <a:rPr lang="zh-CN" altLang="en-US" b="1" dirty="0">
                <a:latin typeface="+mj-lt"/>
              </a:rPr>
              <a:t>机的以太网网卡</a:t>
            </a:r>
            <a:r>
              <a:rPr lang="zh-CN" altLang="en-US" sz="2400" b="1" dirty="0">
                <a:latin typeface="+mj-lt"/>
              </a:rPr>
              <a:t> </a:t>
            </a:r>
          </a:p>
        </p:txBody>
      </p:sp>
      <p:sp>
        <p:nvSpPr>
          <p:cNvPr id="480265" name="AutoShape 9">
            <a:extLst>
              <a:ext uri="{FF2B5EF4-FFF2-40B4-BE49-F238E27FC236}">
                <a16:creationId xmlns:a16="http://schemas.microsoft.com/office/drawing/2014/main" id="{5BFAF93F-F06B-4583-ACC0-42B54B16B2E9}"/>
              </a:ext>
            </a:extLst>
          </p:cNvPr>
          <p:cNvSpPr>
            <a:spLocks/>
          </p:cNvSpPr>
          <p:nvPr/>
        </p:nvSpPr>
        <p:spPr bwMode="auto">
          <a:xfrm>
            <a:off x="1136576" y="4188717"/>
            <a:ext cx="1519238" cy="752475"/>
          </a:xfrm>
          <a:prstGeom prst="accentCallout1">
            <a:avLst>
              <a:gd name="adj1" fmla="val 18750"/>
              <a:gd name="adj2" fmla="val 105014"/>
              <a:gd name="adj3" fmla="val 163542"/>
              <a:gd name="adj4" fmla="val 1416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b="1" dirty="0">
                <a:latin typeface="+mj-lt"/>
              </a:rPr>
              <a:t>用于笔记本电脑的网卡 </a:t>
            </a:r>
          </a:p>
        </p:txBody>
      </p:sp>
      <p:sp>
        <p:nvSpPr>
          <p:cNvPr id="480266" name="AutoShape 10">
            <a:extLst>
              <a:ext uri="{FF2B5EF4-FFF2-40B4-BE49-F238E27FC236}">
                <a16:creationId xmlns:a16="http://schemas.microsoft.com/office/drawing/2014/main" id="{5A2EE023-4F11-4E47-8D10-3942EB6656C5}"/>
              </a:ext>
            </a:extLst>
          </p:cNvPr>
          <p:cNvSpPr>
            <a:spLocks noChangeArrowheads="1"/>
          </p:cNvSpPr>
          <p:nvPr/>
        </p:nvSpPr>
        <p:spPr bwMode="auto">
          <a:xfrm>
            <a:off x="7337351" y="4941193"/>
            <a:ext cx="1933128" cy="1295400"/>
          </a:xfrm>
          <a:prstGeom prst="wedgeEllipseCallout">
            <a:avLst>
              <a:gd name="adj1" fmla="val -89167"/>
              <a:gd name="adj2" fmla="val -161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sz="2400" b="1" dirty="0">
                <a:latin typeface="+mj-lt"/>
              </a:rPr>
              <a:t> </a:t>
            </a:r>
            <a:r>
              <a:rPr lang="zh-CN" altLang="en-US" b="1" dirty="0">
                <a:latin typeface="+mj-lt"/>
              </a:rPr>
              <a:t>用于台式</a:t>
            </a:r>
            <a:r>
              <a:rPr lang="en-US" altLang="zh-CN" b="1" dirty="0">
                <a:latin typeface="+mj-lt"/>
              </a:rPr>
              <a:t>PC</a:t>
            </a:r>
            <a:r>
              <a:rPr lang="zh-CN" altLang="en-US" b="1" dirty="0">
                <a:latin typeface="+mj-lt"/>
              </a:rPr>
              <a:t>机无线局域网网卡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9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3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4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CN(myzh)Icon</Template>
  <TotalTime>2631516</TotalTime>
  <Words>15740</Words>
  <Application>Microsoft Office PowerPoint</Application>
  <PresentationFormat>A4 纸张(210x297 毫米)</PresentationFormat>
  <Paragraphs>2148</Paragraphs>
  <Slides>248</Slides>
  <Notes>108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248</vt:i4>
      </vt:variant>
    </vt:vector>
  </HeadingPairs>
  <TitlesOfParts>
    <vt:vector size="262" baseType="lpstr">
      <vt:lpstr>-apple-system</vt:lpstr>
      <vt:lpstr>Helvetica Neue</vt:lpstr>
      <vt:lpstr>Microsoft Yahei</vt:lpstr>
      <vt:lpstr>黑体</vt:lpstr>
      <vt:lpstr>宋体</vt:lpstr>
      <vt:lpstr>Arial</vt:lpstr>
      <vt:lpstr>Arial</vt:lpstr>
      <vt:lpstr>Courier New</vt:lpstr>
      <vt:lpstr>Symbol</vt:lpstr>
      <vt:lpstr>Tahoma</vt:lpstr>
      <vt:lpstr>Times New Roman</vt:lpstr>
      <vt:lpstr>Wingdings</vt:lpstr>
      <vt:lpstr>CN(myzh)Icon</vt:lpstr>
      <vt:lpstr>位图图像</vt:lpstr>
      <vt:lpstr>第 3 章  数据链路层</vt:lpstr>
      <vt:lpstr>第 3 章  数据链路层</vt:lpstr>
      <vt:lpstr>数据链路层的简单模型</vt:lpstr>
      <vt:lpstr>数据链路层的简单模型( 续）</vt:lpstr>
      <vt:lpstr>数据链路层的任务</vt:lpstr>
      <vt:lpstr>数据链路层的功能</vt:lpstr>
      <vt:lpstr>数据链路层使用的信道</vt:lpstr>
      <vt:lpstr>3.1  使用点对点信道的数据链路层</vt:lpstr>
      <vt:lpstr>3.1.1  数据链路和帧  </vt:lpstr>
      <vt:lpstr>数据链路层传送的是帧</vt:lpstr>
      <vt:lpstr>数据链路层像个数字管道 </vt:lpstr>
      <vt:lpstr>3.1.2  三个基本问题 </vt:lpstr>
      <vt:lpstr>1.  封装成帧</vt:lpstr>
      <vt:lpstr>2.  透明传输</vt:lpstr>
      <vt:lpstr>2.  透明传输</vt:lpstr>
      <vt:lpstr>2.  透明传输</vt:lpstr>
      <vt:lpstr>2.  透明传输</vt:lpstr>
      <vt:lpstr>2.  透明传输</vt:lpstr>
      <vt:lpstr>解决透明传输问题</vt:lpstr>
      <vt:lpstr>用字节填充法解决透明传输的问题 </vt:lpstr>
      <vt:lpstr>3.  差错检测</vt:lpstr>
      <vt:lpstr>循环冗余检验的原理 </vt:lpstr>
      <vt:lpstr>冗余码的计算 </vt:lpstr>
      <vt:lpstr>冗余码的计算举例 </vt:lpstr>
      <vt:lpstr>冗余码</vt:lpstr>
      <vt:lpstr>循环冗余检验的原理说明 </vt:lpstr>
      <vt:lpstr>帧检验序列 FCS </vt:lpstr>
      <vt:lpstr>接收端对收到的每一帧进行 CRC 检验 </vt:lpstr>
      <vt:lpstr>多项式表示循环冗余检验</vt:lpstr>
      <vt:lpstr>常用的生成多项式</vt:lpstr>
      <vt:lpstr>应当注意 </vt:lpstr>
      <vt:lpstr>应当注意 </vt:lpstr>
      <vt:lpstr>PowerPoint 演示文稿</vt:lpstr>
      <vt:lpstr>PowerPoint 演示文稿</vt:lpstr>
      <vt:lpstr>3.2  点对点协议 PPP</vt:lpstr>
      <vt:lpstr>3.2.1  PPP 协议的特点 </vt:lpstr>
      <vt:lpstr>3.2.1  PPP 协议的特点 </vt:lpstr>
      <vt:lpstr>用户到 ISP 的链路使用 PPP 协议 </vt:lpstr>
      <vt:lpstr>用户到 ISP 的链路使用 PPP 协议 </vt:lpstr>
      <vt:lpstr>1. PPP 协议应满足的需求 </vt:lpstr>
      <vt:lpstr>1. PPP 协议应满足的需求（续） </vt:lpstr>
      <vt:lpstr>2. PPP 协议不需要的功能</vt:lpstr>
      <vt:lpstr>PowerPoint 演示文稿</vt:lpstr>
      <vt:lpstr>PowerPoint 演示文稿</vt:lpstr>
      <vt:lpstr>3. PPP 协议的组成 </vt:lpstr>
      <vt:lpstr>PowerPoint 演示文稿</vt:lpstr>
      <vt:lpstr>PowerPoint 演示文稿</vt:lpstr>
      <vt:lpstr>PowerPoint 演示文稿</vt:lpstr>
      <vt:lpstr>PowerPoint 演示文稿</vt:lpstr>
      <vt:lpstr>PowerPoint 演示文稿</vt:lpstr>
      <vt:lpstr>PowerPoint 演示文稿</vt:lpstr>
      <vt:lpstr>3.2.2   PPP 协议的帧格式</vt:lpstr>
      <vt:lpstr>PPP 协议的帧格式</vt:lpstr>
      <vt:lpstr>补充：同步传输和异步传输</vt:lpstr>
      <vt:lpstr>补充：同步传输和异步传输</vt:lpstr>
      <vt:lpstr>透明传输问题 </vt:lpstr>
      <vt:lpstr>字符填充 </vt:lpstr>
      <vt:lpstr>字符填充 </vt:lpstr>
      <vt:lpstr>例3-2：</vt:lpstr>
      <vt:lpstr>零比特填充 </vt:lpstr>
      <vt:lpstr>零比特填充 </vt:lpstr>
      <vt:lpstr>例3-3：</vt:lpstr>
      <vt:lpstr>PowerPoint 演示文稿</vt:lpstr>
      <vt:lpstr> 3.2.3   PPP 协议的工作状态 </vt:lpstr>
      <vt:lpstr>PowerPoint 演示文稿</vt:lpstr>
      <vt:lpstr>LCP报文中可以携带的配置选项</vt:lpstr>
      <vt:lpstr>PowerPoint 演示文稿</vt:lpstr>
      <vt:lpstr>PAP认证</vt:lpstr>
      <vt:lpstr>PAP认证的配置</vt:lpstr>
      <vt:lpstr>CHAP认证</vt:lpstr>
      <vt:lpstr>CHAP认证</vt:lpstr>
      <vt:lpstr>CHAP认证配置</vt:lpstr>
      <vt:lpstr>IPCP静态地址协商</vt:lpstr>
      <vt:lpstr>IPCP动态地址协商</vt:lpstr>
      <vt:lpstr>3.3  使用广播信道的数据链路层</vt:lpstr>
      <vt:lpstr>3.3.1  局域网的数据链路层 </vt:lpstr>
      <vt:lpstr>局域网拓扑结构</vt:lpstr>
      <vt:lpstr>星形网 </vt:lpstr>
      <vt:lpstr>星形网 </vt:lpstr>
      <vt:lpstr>环形网 </vt:lpstr>
      <vt:lpstr>环形网 </vt:lpstr>
      <vt:lpstr>总线网 </vt:lpstr>
      <vt:lpstr>总线网 </vt:lpstr>
      <vt:lpstr>树形网 </vt:lpstr>
      <vt:lpstr>媒体共享技术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  以太网的两个标准  </vt:lpstr>
      <vt:lpstr>数据链路层的两个子层 </vt:lpstr>
      <vt:lpstr>局域网对 LLC 子层是透明的 </vt:lpstr>
      <vt:lpstr>一般不考虑 LLC 子层 </vt:lpstr>
      <vt:lpstr>2.  适配器的作用  </vt:lpstr>
      <vt:lpstr>2.  适配器的作用  </vt:lpstr>
      <vt:lpstr>网络适配器</vt:lpstr>
      <vt:lpstr>网卡的基本结构</vt:lpstr>
      <vt:lpstr>计算机通过适配器和局域网进行通信 </vt:lpstr>
      <vt:lpstr>3.3.2   CSMA/CD 协议（半双工） </vt:lpstr>
      <vt:lpstr>以太网采用广播方式发送 </vt:lpstr>
      <vt:lpstr>以太网采取了两种重要的措施 </vt:lpstr>
      <vt:lpstr>以太网提供的服务 </vt:lpstr>
      <vt:lpstr>以太网采取了两种重要的措施</vt:lpstr>
      <vt:lpstr>CSMA/CD协议 </vt:lpstr>
      <vt:lpstr>碰撞检测</vt:lpstr>
      <vt:lpstr>检测到碰撞后</vt:lpstr>
      <vt:lpstr>为什么要进行碰撞检测？</vt:lpstr>
      <vt:lpstr>信号传播时延对载波监听的影响 </vt:lpstr>
      <vt:lpstr>PowerPoint 演示文稿</vt:lpstr>
      <vt:lpstr>CSMA/CD 重要特性</vt:lpstr>
      <vt:lpstr>争用期</vt:lpstr>
      <vt:lpstr>二进制指数类型退避算法  (truncated binary exponential type)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争用期的长度 </vt:lpstr>
      <vt:lpstr>最短有效帧长 </vt:lpstr>
      <vt:lpstr>强化碰撞 </vt:lpstr>
      <vt:lpstr>人为干扰信号 </vt:lpstr>
      <vt:lpstr>CSMA/CD协议的要点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3.3.3  使用集线器的星形拓扑</vt:lpstr>
      <vt:lpstr>使用集线器的双绞线以太网 </vt:lpstr>
      <vt:lpstr>星形以太网 10BASE-T </vt:lpstr>
      <vt:lpstr>星形以太网 10BASE-T </vt:lpstr>
      <vt:lpstr>10BASE-T 以太网在局域网中的统治地位</vt:lpstr>
      <vt:lpstr>集线器的一些特点 </vt:lpstr>
      <vt:lpstr>具有三个接口的集线器 </vt:lpstr>
      <vt:lpstr>3.3.4  以太网的信道利用率 </vt:lpstr>
      <vt:lpstr>以太网信道被占用的情况</vt:lpstr>
      <vt:lpstr>以太网信道被占用的情况</vt:lpstr>
      <vt:lpstr>以太网信道被占用的情况</vt:lpstr>
      <vt:lpstr>3.3.5  以太网的 MAC 层</vt:lpstr>
      <vt:lpstr>1.  MAC 层的硬件地址 </vt:lpstr>
      <vt:lpstr>48 位的 MAC 地址</vt:lpstr>
      <vt:lpstr>48 位的 MAC 地址</vt:lpstr>
      <vt:lpstr>适配器检查 MAC 地址 </vt:lpstr>
      <vt:lpstr>适配器检查 MAC 地址 </vt:lpstr>
      <vt:lpstr>2. MAC 帧的格式 </vt:lpstr>
      <vt:lpstr>以太网V2的 MAC 帧格式</vt:lpstr>
      <vt:lpstr>以太网 V2 的 MAC 帧格式</vt:lpstr>
      <vt:lpstr>以太网 V2 的 MAC 帧格式</vt:lpstr>
      <vt:lpstr>以太网 V2 的 MAC 帧格式</vt:lpstr>
      <vt:lpstr>以太网 V2 的 MAC 帧格式</vt:lpstr>
      <vt:lpstr>以太网 V2 的 MAC 帧格式</vt:lpstr>
      <vt:lpstr>以太网 V2 的 MAC 帧格式</vt:lpstr>
      <vt:lpstr>无效的 MAC 帧 </vt:lpstr>
      <vt:lpstr>PowerPoint 演示文稿</vt:lpstr>
      <vt:lpstr>PowerPoint 演示文稿</vt:lpstr>
      <vt:lpstr>3.4  扩展的以太网</vt:lpstr>
      <vt:lpstr>3.4.1  在物理层扩展以太网</vt:lpstr>
      <vt:lpstr>3.4.1  在物理层扩展以太网</vt:lpstr>
      <vt:lpstr>PowerPoint 演示文稿</vt:lpstr>
      <vt:lpstr>用集线器扩展以太网 </vt:lpstr>
      <vt:lpstr>3.4.2  在数据链路层扩展以太网 </vt:lpstr>
      <vt:lpstr>1. 以太网交换机的特点</vt:lpstr>
      <vt:lpstr>1. 以太网交换机的特点</vt:lpstr>
      <vt:lpstr>以太网交换机的优点</vt:lpstr>
      <vt:lpstr>以太网交换机的交换方式</vt:lpstr>
      <vt:lpstr>2. 以太网交换机的自学习功能</vt:lpstr>
      <vt:lpstr>按照以下自学习算法 处理收到的帧和建立交换表</vt:lpstr>
      <vt:lpstr>按照以下自学习算法 处理收到的帧和建立交换表</vt:lpstr>
      <vt:lpstr>按照以下自学习算法 处理收到的帧和建立交换表</vt:lpstr>
      <vt:lpstr>交换机自学习和转发帧的步骤归纳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交换机使用了生成树协议 </vt:lpstr>
      <vt:lpstr>交换机使用了生成树协议 </vt:lpstr>
      <vt:lpstr>交换机使用了生成树协议 </vt:lpstr>
      <vt:lpstr>3. 从总线以太网到星形以太网</vt:lpstr>
      <vt:lpstr>3.4.3  虚拟局域网</vt:lpstr>
      <vt:lpstr>PowerPoint 演示文稿</vt:lpstr>
      <vt:lpstr>PowerPoint 演示文稿</vt:lpstr>
      <vt:lpstr>PowerPoint 演示文稿</vt:lpstr>
      <vt:lpstr>PowerPoint 演示文稿</vt:lpstr>
      <vt:lpstr>虚拟局域网使用的以太网帧格式</vt:lpstr>
      <vt:lpstr>虚拟局域网使用的以太网帧格式</vt:lpstr>
      <vt:lpstr>3.5  高速以太网</vt:lpstr>
      <vt:lpstr>3.5.1  100BASE-T 以太网</vt:lpstr>
      <vt:lpstr>100 Mbit/s 以太网的三种不同的物理层标准 </vt:lpstr>
      <vt:lpstr>PowerPoint 演示文稿</vt:lpstr>
      <vt:lpstr>PowerPoint 演示文稿</vt:lpstr>
      <vt:lpstr>3.5.2  吉比特以太网</vt:lpstr>
      <vt:lpstr>吉比特以太网的物理层 </vt:lpstr>
      <vt:lpstr>半双工方式工作的吉比特以太网</vt:lpstr>
      <vt:lpstr>载波延伸</vt:lpstr>
      <vt:lpstr>分组突发</vt:lpstr>
      <vt:lpstr>全双工方式工作的吉比特以太网</vt:lpstr>
      <vt:lpstr>吉比特以太网的配置举例 </vt:lpstr>
      <vt:lpstr>3.5.3   10 吉比特以太网和更快的以太网</vt:lpstr>
      <vt:lpstr>10 吉比特以太网的物理层</vt:lpstr>
      <vt:lpstr>更快的以太网</vt:lpstr>
      <vt:lpstr>40GE/100GE 的物理层</vt:lpstr>
      <vt:lpstr>端到端的以太网传输 </vt:lpstr>
      <vt:lpstr>以太网从 10 Mbit/s 到100 Gbit/s 的演进 </vt:lpstr>
      <vt:lpstr>PowerPoint 演示文稿</vt:lpstr>
      <vt:lpstr>PowerPoint 演示文稿</vt:lpstr>
      <vt:lpstr>PowerPoint 演示文稿</vt:lpstr>
      <vt:lpstr>PowerPoint 演示文稿</vt:lpstr>
      <vt:lpstr>PowerPoint 演示文稿</vt:lpstr>
      <vt:lpstr>PowerPoint 演示文稿</vt:lpstr>
      <vt:lpstr>3.5.4  使用以太网进行宽带接入</vt:lpstr>
      <vt:lpstr>PPPoE</vt:lpstr>
      <vt:lpstr>回顾</vt:lpstr>
      <vt:lpstr>回顾</vt:lpstr>
      <vt:lpstr>回顾</vt:lpstr>
      <vt:lpstr>回顾</vt:lpstr>
      <vt:lpstr>回顾</vt:lpstr>
      <vt:lpstr>回顾</vt:lpstr>
      <vt:lpstr>回顾</vt:lpstr>
      <vt:lpstr>回顾</vt:lpstr>
      <vt:lpstr>回顾</vt:lpstr>
      <vt:lpstr>回顾</vt:lpstr>
      <vt:lpstr>回顾</vt:lpstr>
      <vt:lpstr>回顾</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920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yankai</cp:lastModifiedBy>
  <cp:revision>309</cp:revision>
  <dcterms:created xsi:type="dcterms:W3CDTF">2016-10-04T02:36:21Z</dcterms:created>
  <dcterms:modified xsi:type="dcterms:W3CDTF">2021-09-05T11:40:43Z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